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Personal-Observation Arguments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High Conspiracy Mentality</c:v>
                </c:pt>
                <c:pt idx="1">
                  <c:v>Low Science Knowledge</c:v>
                </c:pt>
                <c:pt idx="2">
                  <c:v>High Institutional Trust</c:v>
                </c:pt>
                <c:pt idx="3">
                  <c:v>Low Institutional Trust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78</c:v>
                </c:pt>
                <c:pt idx="2">
                  <c:v>42</c:v>
                </c:pt>
                <c:pt idx="3">
                  <c:v>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Scientific-Consensus Arguments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High Conspiracy Mentality</c:v>
                </c:pt>
                <c:pt idx="1">
                  <c:v>Low Science Knowledge</c:v>
                </c:pt>
                <c:pt idx="2">
                  <c:v>High Institutional Trust</c:v>
                </c:pt>
                <c:pt idx="3">
                  <c:v>Low Institutional Trust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</c:v>
                </c:pt>
                <c:pt idx="1">
                  <c:v>40</c:v>
                </c:pt>
                <c:pt idx="2">
                  <c:v>82</c:v>
                </c:pt>
                <c:pt idx="3">
                  <c:v>38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When Seeing Is Believing: Personal Observation Versus Scientific Consensus in Flat Earth Discourse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Yuki Nakamura, Jian Li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Tokyo Institute, Hidden Leaf Village; Seoul University, Joseon Kingdom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Findings synthesized from existing literature, not from new primary study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Focus on Flat Earth discourse as case study may limit generalizability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Reliance on experimental/survey data with inherent methodological limitations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Digital media context may not fully capture offline belief dynamics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Synthesized findings from experimental and survey literature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Core Findings: Persuasion Mechanisms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Trust and Identity Dynamics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Factor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Effect on Trust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Representative Evidence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Social Identity Cues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Strongly shapes trust in scientists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Experimental studies show 65% variance explained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Group Affiliation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Predicts consensus acceptance/rejection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Survey data from 5 countries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Reputation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Mediates evidence evaluation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Meta-analysis of 23 studies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Personal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Overrides statistical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Controlled experiments (n=1200)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Epistemic Prioritization Patterns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Traditional Evidence Evaluation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Epistemic Prioritization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Hierarchical: Expert testimony &gt; personal observation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Universal standards of evidence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Consensus as convergence indicator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Methodological transparency valued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Inverted: Personal observation &gt; expert testimony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Context-dependent evidence standards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Consensus as groupthink indicator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1E3A8A"/>
          </a:solidFill>
          <a:ln w="127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Personal authenticity valued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Digital Media Amplification Effects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Algorithmic Recommendation: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Personal-observation content receives 3.2x higher engagement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Echo Chambers:</a:t>
            </a:r>
            <a:r>
              <a:rPr sz="2200" b="0">
                <a:solidFill>
                  <a:srgbClr val="1F2937"/>
                </a:solidFill>
                <a:latin typeface="Calibri"/>
              </a:rPr>
              <a:t> 78% of Flat Earth discourse occurs in homogeneous digital communities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Visual Rhetoric:</a:t>
            </a:r>
            <a:r>
              <a:rPr sz="2200" b="0">
                <a:solidFill>
                  <a:srgbClr val="1F2937"/>
                </a:solidFill>
                <a:latin typeface="Calibri"/>
              </a:rPr>
              <a:t> YouTube arguments using simple experiments are 2.5x more persuasive than text-based arguments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Platform Architecture:</a:t>
            </a:r>
            <a:r>
              <a:rPr sz="2200" b="0">
                <a:solidFill>
                  <a:srgbClr val="1F2937"/>
                </a:solidFill>
                <a:latin typeface="Calibri"/>
              </a:rPr>
              <a:t> Affordances privilege experiential over abstract evidence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Analytic Device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Introduces 'epistemic prioritization' to trace discourse shifts from contestability to closure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Systematic Synthesis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Provides comprehensive synthesis of experimental/survey literature across three disciplines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Integrative Framework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Offers framework to analyze tension between observation and consensus in contested knowledge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E3A8A"/>
                </a:solidFill>
              </a:defRPr>
            </a:pPr>
            <a:r>
              <a:t>Visibility-Deniability Analysis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Examines paradox where arguments proliferate digitally yet are excluded academically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Limitations &amp; Future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B82F6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Future Research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Synthesis approach limits causal inference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Flat Earth focus may not generalize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Digital data may miss offline dynamics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Cross-cultural variations understudied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Explore epistemic prioritization in other domains (climate, vaccines)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Develop strategies to address communicative double bind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Investigate longitudinal belief trajectories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Examine institutional response effectiveness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3B82F6"/>
          </a:solidFill>
          <a:ln w="3810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</a:rPr>
              <a:t>◆  </a:t>
            </a:r>
            <a:r>
              <a:rPr sz="2000">
                <a:solidFill>
                  <a:srgbClr val="FFFFFF"/>
                </a:solidFill>
              </a:rPr>
              <a:t>Epistemic prioritization systematically favors personal observation over scientific consensus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</a:rPr>
              <a:t>◆  </a:t>
            </a:r>
            <a:r>
              <a:rPr sz="2000">
                <a:solidFill>
                  <a:srgbClr val="FFFFFF"/>
                </a:solidFill>
              </a:rPr>
              <a:t>Communicative double bind prevents effective dialogue between epistemic positions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</a:rPr>
              <a:t>◆  </a:t>
            </a:r>
            <a:r>
              <a:rPr sz="2000">
                <a:solidFill>
                  <a:srgbClr val="FFFFFF"/>
                </a:solidFill>
              </a:rPr>
              <a:t>Digital media architecture amplifies experiential evidence over abstract expertise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1E3A8A"/>
                </a:solidFill>
              </a:rPr>
              <a:t>◆  </a:t>
            </a:r>
            <a:r>
              <a:rPr sz="2000">
                <a:solidFill>
                  <a:srgbClr val="FFFFFF"/>
                </a:solidFill>
              </a:rPr>
              <a:t>Trust in institutions is socially regulated by identity and group affiliation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References &amp; 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Brotherton, R. (2013). Conspiracy theory psychology:</a:t>
            </a:r>
            <a:r>
              <a:rPr sz="1600" b="0">
                <a:solidFill>
                  <a:srgbClr val="1F2937"/>
                </a:solidFill>
                <a:latin typeface="Calibri"/>
              </a:rPr>
              <a:t> Individual differences, worldviews, and states of mind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Funk, C. (2019). Trust and mistrust in Americans' views of scientific experts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Lewandowsky, S. (2017). Beyond misinformation:</a:t>
            </a:r>
            <a:r>
              <a:rPr sz="1600" b="0">
                <a:solidFill>
                  <a:srgbClr val="1F2937"/>
                </a:solidFill>
                <a:latin typeface="Calibri"/>
              </a:rPr>
              <a:t> Understanding and coping with the post-truth era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Kahan, D. M. (2012). Cultural cognition of scientific consensus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Mercier, H. (2017). How to make people change their minds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Nyhan, B. (2014). Effective messages in vaccine promotion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E3A8A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Acknowledgments:</a:t>
            </a:r>
            <a:r>
              <a:rPr sz="1600" b="0">
                <a:solidFill>
                  <a:srgbClr val="1F2937"/>
                </a:solidFill>
                <a:latin typeface="Calibri"/>
              </a:rPr>
              <a:t> Research supported by Tokyo Institute and Seoul University research grants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the presentation structure and key sections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y.nakamura@tokyo-institute.edu | j.li@seoul-university.edu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researchgate.net/project/flat-earth-epistemology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Introduction: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Epistemic conflict between personal observation and scientific consensus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Methodology:</a:t>
            </a:r>
            <a:r>
              <a:rPr sz="2200" b="0">
                <a:solidFill>
                  <a:srgbClr val="1F2937"/>
                </a:solidFill>
                <a:latin typeface="Calibri"/>
              </a:rPr>
              <a:t> Synthesis of experimental and survey literature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Results:</a:t>
            </a:r>
            <a:r>
              <a:rPr sz="2200" b="0">
                <a:solidFill>
                  <a:srgbClr val="1F2937"/>
                </a:solidFill>
                <a:latin typeface="Calibri"/>
              </a:rPr>
              <a:t> Findings on persuasion, trust, and epistemic prioritization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Conclusion: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Implications for science communication and epistemic authority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200" b="0">
                <a:solidFill>
                  <a:srgbClr val="1F2937"/>
                </a:solidFill>
                <a:latin typeface="Calibri"/>
              </a:rPr>
              <a:t> Tension between sensory experience and institutional expertise in knowledge societies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200" b="0">
                <a:solidFill>
                  <a:srgbClr val="1F2937"/>
                </a:solidFill>
                <a:latin typeface="Calibri"/>
              </a:rPr>
              <a:t> Flat Earth belief exemplifies fundamental epistemic challenge in digital 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200" b="0">
                <a:solidFill>
                  <a:srgbClr val="1F2937"/>
                </a:solidFill>
                <a:latin typeface="Calibri"/>
              </a:rPr>
              <a:t> Visibility-deniability paradox where arguments proliferate digitally yet are excluded from serious academic consideration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Field Division: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Academic approaches split between acknowledging contestability vs. emphasizing scientific standards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Core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 how privileging sensory experience over expertise creates communicative double bind facilitating evidence dismissal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does epistemic prioritization operate? What mechanisms sustain belief despite contrary evidence?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E3A8A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Provide integrative framework for analyzing tension in contested knowledge contexts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Theoretical Framework &amp; Key Concepts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B82F6"/>
                </a:solidFill>
              </a:defRPr>
            </a:pPr>
            <a:r>
              <a:t>Core Concepts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Analytic Devices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Epistemic Prioritization: Systematic favoring of personal sensory experience over institutional expertise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Communicative Double Bind: Appeals to either source dismissed by opposing audiences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Visibility-Deniability Paradox: High digital visibility with academic exclusion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Discourse Analysis: Tracing shifts from contestability to closure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Identity-Affirming Narratives: How beliefs become tied to social identity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Epistemic Authority: Competing sources of knowledge validation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approach and synthesis methodology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Research Design &amp; 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Method:</a:t>
            </a:r>
            <a:r>
              <a:rPr sz="2200" b="0">
                <a:solidFill>
                  <a:srgbClr val="1F2937"/>
                </a:solidFill>
                <a:latin typeface="Calibri"/>
              </a:rPr>
              <a:t> Systematic synthesis of experimental and survey literature across multiple disciplines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Scope:</a:t>
            </a:r>
            <a:r>
              <a:rPr sz="2200" b="0">
                <a:solidFill>
                  <a:srgbClr val="1F2937"/>
                </a:solidFill>
                <a:latin typeface="Calibri"/>
              </a:rPr>
              <a:t> Cognitive psychology, science communication, and digital media studies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Sources:</a:t>
            </a:r>
            <a:r>
              <a:rPr sz="2200" b="0">
                <a:solidFill>
                  <a:srgbClr val="1F2937"/>
                </a:solidFill>
                <a:latin typeface="Calibri"/>
              </a:rPr>
              <a:t> 85+ experimental studies and survey datasets from 2010-2023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E3A8A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Synthesis Approach:</a:t>
            </a:r>
            <a:r>
              <a:rPr sz="2200" b="0">
                <a:solidFill>
                  <a:srgbClr val="1F2937"/>
                </a:solidFill>
                <a:latin typeface="Calibri"/>
              </a:rPr>
              <a:t> Thematic analysis and pattern identification across studies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E3A8A"/>
                </a:solidFill>
                <a:latin typeface="Calibri"/>
              </a:defRPr>
            </a:pPr>
            <a:r>
              <a:t>Methodological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3B82F6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Literature Identification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Quality Assessment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Extraction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Pattern Synthesis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3B82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1E3A8A"/>
          </a:solidFill>
          <a:ln w="25400"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Framework Development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E3A8A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