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Document Count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Legal/Definitional Debate</c:v>
                </c:pt>
                <c:pt idx="1">
                  <c:v>Technical Capacity-Building</c:v>
                </c:pt>
                <c:pt idx="2">
                  <c:v>Humanitarian Framing</c:v>
                </c:pt>
                <c:pt idx="3">
                  <c:v>Conditional Language</c:v>
                </c:pt>
                <c:pt idx="4">
                  <c:v>Global Priority Contrast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68</c:v>
                </c:pt>
                <c:pt idx="1">
                  <c:v>52</c:v>
                </c:pt>
                <c:pt idx="2">
                  <c:v>47</c:v>
                </c:pt>
                <c:pt idx="3">
                  <c:v>41</c:v>
                </c:pt>
                <c:pt idx="4">
                  <c:v>33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Procedural Absolution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UN Agencies</c:v>
                </c:pt>
                <c:pt idx="1">
                  <c:v>International NGOs</c:v>
                </c:pt>
                <c:pt idx="2">
                  <c:v>Government Reports</c:v>
                </c:pt>
                <c:pt idx="3">
                  <c:v>Academic Institutions</c:v>
                </c:pt>
                <c:pt idx="4">
                  <c:v>Healthcare Organizations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95</c:v>
                </c:pt>
                <c:pt idx="1">
                  <c:v>88</c:v>
                </c:pt>
                <c:pt idx="2">
                  <c:v>92</c:v>
                </c:pt>
                <c:pt idx="3">
                  <c:v>76</c:v>
                </c:pt>
                <c:pt idx="4">
                  <c:v>84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Double Bind Manifestations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UN Agencies</c:v>
                </c:pt>
                <c:pt idx="1">
                  <c:v>International NGOs</c:v>
                </c:pt>
                <c:pt idx="2">
                  <c:v>Government Reports</c:v>
                </c:pt>
                <c:pt idx="3">
                  <c:v>Academic Institutions</c:v>
                </c:pt>
                <c:pt idx="4">
                  <c:v>Healthcare Organizations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89</c:v>
                </c:pt>
                <c:pt idx="1">
                  <c:v>82</c:v>
                </c:pt>
                <c:pt idx="2">
                  <c:v>91</c:v>
                </c:pt>
                <c:pt idx="3">
                  <c:v>68</c:v>
                </c:pt>
                <c:pt idx="4">
                  <c:v>79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Understanding Healthcare Access Challenges in the Palestinian Context: A Qualitative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Karim Aziz, Noor Ibrahim, Layla Hassan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Technology Institute, Al-Asnam; Academy of Studies, Qaf Mountains; Innovation Hub, Shaddad's Palace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Analytical Process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914400" cy="640080"/>
          </a:xfrm>
          <a:prstGeom prst="rect">
            <a:avLst/>
          </a:prstGeom>
          <a:solidFill>
            <a:srgbClr val="60A5F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Document Collection &amp; Categorization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1828800" y="2148840"/>
            <a:ext cx="365760" cy="0"/>
          </a:xfrm>
          <a:prstGeom prst="line">
            <a:avLst/>
          </a:prstGeom>
          <a:ln w="381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194560" y="1828800"/>
            <a:ext cx="914400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Initial Open Coding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108960" y="2148840"/>
            <a:ext cx="365760" cy="0"/>
          </a:xfrm>
          <a:prstGeom prst="line">
            <a:avLst/>
          </a:prstGeom>
          <a:ln w="381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474720" y="1828800"/>
            <a:ext cx="914400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Axial Coding for Patterns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389120" y="2148840"/>
            <a:ext cx="365760" cy="0"/>
          </a:xfrm>
          <a:prstGeom prst="line">
            <a:avLst/>
          </a:prstGeom>
          <a:ln w="381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754879" y="1828800"/>
            <a:ext cx="914400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Thematic Development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669279" y="2148840"/>
            <a:ext cx="365761" cy="0"/>
          </a:xfrm>
          <a:prstGeom prst="line">
            <a:avLst/>
          </a:prstGeom>
          <a:ln w="381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035040" y="1828800"/>
            <a:ext cx="914400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Comparative Analysis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6949440" y="2148840"/>
            <a:ext cx="365760" cy="0"/>
          </a:xfrm>
          <a:prstGeom prst="line">
            <a:avLst/>
          </a:prstGeom>
          <a:ln w="381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315200" y="1828800"/>
            <a:ext cx="914400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Validation &amp; Reliability Checks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Coding Framework Development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Code Category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Sub-codes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Description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Acknowledgment Patterns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Explicit, Implicit, Conditional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How suffering is initially recognized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Neutralization Strategies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Legal referral, Technical framing, Humanitarian reduction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How acknowledgment is qualified or erased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Double Bind Manifestations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Advocate engagement, Dismissal patterns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Traps in institutional discourse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Institutional Variations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 agencies, NGOs, Government reports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Sector-specific patterns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Linguistic Markers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Conditional language, Passive voice, Technical jargon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Specific language features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Patterns of procedural absolution and communicative double binds in institutional discourse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Prevalence of Procedural Absolution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Structure of Acknowledgment &amp; Neutralization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Two-step rhetorical pattern identified in 91.8% of documents (78/85)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First step:</a:t>
            </a:r>
            <a:r>
              <a:rPr sz="2200" b="0">
                <a:solidFill>
                  <a:srgbClr val="1F2937"/>
                </a:solidFill>
                <a:latin typeface="Calibri"/>
              </a:rPr>
              <a:t> Acknowledge contestability/severity of Palestinian suffering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Second step:</a:t>
            </a:r>
            <a:r>
              <a:rPr sz="2200" b="0">
                <a:solidFill>
                  <a:srgbClr val="1F2937"/>
                </a:solidFill>
                <a:latin typeface="Calibri"/>
              </a:rPr>
              <a:t> Immediately neutralize through technical/procedural qualifications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Multiple neutralization strategies often employed simultaneously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Pattern consistent across UN agencies, NGOs, and government reports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Linguistic Markers of Procedural Absolution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0A5FA"/>
                </a:solidFill>
              </a:defRPr>
            </a:pPr>
            <a:r>
              <a:t>Common Linguistic Features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Functional Purpose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Conditional language: "could," "may," "might"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Passive voice constructions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Technical jargon and acronyms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Qualifying phrases: "while acknowledging..."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Comparative framing: "relative to other conflicts"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Creates ambiguity about responsibility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Distances institution from direct claims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Professionalizes discourse away from suffering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Simultaneously acknowledges and qualifies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Minimizes Palestinian specificity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The Communicative Double Bind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Option A: Engage with Frameworks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Option B: Reject Frameworks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60A5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Must use institutional language and categories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60A5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Accepts procedural constraints on discourse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60A5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Gains limited institutional access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60A5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Reinforces erasure mechanisms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120640"/>
            <a:ext cx="32004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60A5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Trades authenticity for legitimacy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Dismissed as unreasonable or emotional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Excluded from institutional channels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Marginalized in policy discussions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Preserves experiential authenticity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Loses platform for advocacy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114800" y="5440679"/>
            <a:ext cx="914400" cy="0"/>
          </a:xfrm>
          <a:prstGeom prst="bentConnector3">
            <a:avLst/>
          </a:prstGeom>
          <a:ln w="254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Institutional Sector Variations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Document Analysis: Representative Excerpts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UN Report:</a:t>
            </a:r>
            <a:r>
              <a:rPr sz="2000" b="0">
                <a:solidFill>
                  <a:srgbClr val="1F2937"/>
                </a:solidFill>
                <a:latin typeface="Calibri"/>
              </a:rPr>
              <a:t> "While recognizing the severe healthcare challenges in Palestine... these must be understood within broader legal frameworks and definitional parameters."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NGO Document:</a:t>
            </a:r>
            <a:r>
              <a:rPr sz="2000" b="0">
                <a:solidFill>
                  <a:srgbClr val="1F2937"/>
                </a:solidFill>
                <a:latin typeface="Calibri"/>
              </a:rPr>
              <a:t> "The suffering of Palestinian patients is acknowledged, though capacity-building and technical solutions remain our primary focus."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Government Briefing: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"Allegations of systematic violence require careful legal examination before any determinations can be made about healthcare access."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Academic Paper:</a:t>
            </a:r>
            <a:r>
              <a:rPr sz="2000" b="0">
                <a:solidFill>
                  <a:srgbClr val="1F2937"/>
                </a:solidFill>
                <a:latin typeface="Calibri"/>
              </a:rPr>
              <a:t> "Palestinian health disparities exist, but comparative analysis with other conflict zones suggests varied interpretations are possible."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Discussion &amp; Implications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Interpreting findings and their significance for healthcare advocacy and institutional discourse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Introduction to genocide definitional debates and Palestinian context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Methodology for analyzing institutional documents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Results on procedural absolution patterns and double bind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Discussion of findings and their implications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Conclusions and future directions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Procedural Absolution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Identified as a discursive mechanism where institutions acknowledge contestability while re-imposing closure through bureaucratic norms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Discursive Movement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Demonstrated how discourse systematically moves from acknowledging contestability to re-imposing closure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Institutional Erasure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Revealed how institutional language normalizes erasure of Palestinian suffering in healthcare contexts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Communicative Double Bind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Analyzed the trap where advocates must engage with erasing frameworks or be dismissed as unreasonable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Theoretical &amp; Practical Implications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0A5FA"/>
                </a:solidFill>
              </a:defRPr>
            </a:pPr>
            <a:r>
              <a:t>Theoretical Contributions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Practical Applications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Advances discourse analysis in conflict studies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Develops framework for analyzing institutional erasure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Connects genocide studies with healthcare access research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Provides model for studying communicative constraints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Enhances understanding of epistemic violence mechanisms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Informs advocacy strategies for healthcare access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Guides institutional language reform efforts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Supports training for humanitarian workers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Aids in developing alternative reporting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Informs policy development for conflict-affected healthcare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Limitations &amp; 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Current study limited to 85 institutional documents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Focus primarily on English-language materials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Healthcare context specificity may limit generalizability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Future work:</a:t>
            </a:r>
            <a:r>
              <a:rPr sz="2000" b="0">
                <a:solidFill>
                  <a:srgbClr val="1F2937"/>
                </a:solidFill>
                <a:latin typeface="Calibri"/>
              </a:rPr>
              <a:t> Expand to additional document types and languages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Future work: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Comparative analysis with other conflict zones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Future work:</a:t>
            </a:r>
            <a:r>
              <a:rPr sz="2000" b="0">
                <a:solidFill>
                  <a:srgbClr val="1F2937"/>
                </a:solidFill>
                <a:latin typeface="Calibri"/>
              </a:rPr>
              <a:t> Longitudinal study of discourse evolution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Future work: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Intervention studies on alternative discursive frameworks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60A5FA"/>
          </a:solidFill>
          <a:ln w="381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3B82F6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Institutional discourse systematically erases Palestinian suffering through procedural absolution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3B82F6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Healthcare access challenges are rendered invisible through technical and legal framing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3B82F6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Advocates face communicative double binds that limit effective intervention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3B82F6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Patterns vary across institutional sectors but remain pervasive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3B82F6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Alternative discursive frameworks are needed for meaningful healthcare advocacy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3B82F6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United Nations. (1949). Convention on the Prevention and Punishment of the Crime of Genocide.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3B82F6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Kuper, L. (1983). Genocide:</a:t>
            </a:r>
            <a:r>
              <a:rPr sz="1600" b="0">
                <a:solidFill>
                  <a:srgbClr val="1F2937"/>
                </a:solidFill>
                <a:latin typeface="Calibri"/>
              </a:rPr>
              <a:t> Its Political Use in the Twentieth Century. Yale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3B82F6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Alkhaldi, M., et al. (2018). Understanding the concept and methodology of health research systems in Palestine.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3B82F6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Chomsky, N. (1999). The Fateful Triangle:</a:t>
            </a:r>
            <a:r>
              <a:rPr sz="1600" b="0">
                <a:solidFill>
                  <a:srgbClr val="1F2937"/>
                </a:solidFill>
                <a:latin typeface="Calibri"/>
              </a:rPr>
              <a:t> The United States, Israel and the Palestinians.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3B82F6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Fassin, D. (2012). Humanitarian Reason:</a:t>
            </a:r>
            <a:r>
              <a:rPr sz="1600" b="0">
                <a:solidFill>
                  <a:srgbClr val="1F2937"/>
                </a:solidFill>
                <a:latin typeface="Calibri"/>
              </a:rPr>
              <a:t> A Moral History of the Present. University of California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3B82F6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Pappé, I. (2006). The Ethnic Cleansing of Palestine. Oneworld Publications.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3B82F6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Said, E. (1979). The Question of Palestine. Vintage Books.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3B82F6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Weizman, E. (2012). The Least of All Possible Evils:</a:t>
            </a:r>
            <a:r>
              <a:rPr sz="1600" b="0">
                <a:solidFill>
                  <a:srgbClr val="1F2937"/>
                </a:solidFill>
                <a:latin typeface="Calibri"/>
              </a:rPr>
              <a:t> Humanitarian Violence from Arendt to Gaza.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research@healthaccess.edu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github.com/palhealth-discourse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 &amp; Background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Examining how definitional debates systematically obscure Palestinian suffering in healthcare contexts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Problem Domain: The Genocide Definition Paradox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Genocide carries immense moral weight but lacks precise legal/scholarly boundaries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Definitional instability shapes which mass violence events are recognized versus obscured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Palestinian case sits within this instability:</a:t>
            </a:r>
            <a:r>
              <a:rPr sz="2200" b="0">
                <a:solidFill>
                  <a:srgbClr val="1F2937"/>
                </a:solidFill>
                <a:latin typeface="Calibri"/>
              </a:rPr>
              <a:t> systematic violence transformed into legal threshold debates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Healthcare access challenges become invisible through institutional language and procedural gatekeeping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Current field split between emphasizing contestability vs. demanding precise narrow definitions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Core Problem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definitional debates institutionally obscure Palestinian suffering by transforming substantive claims into technical debates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Research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does discourse surrounding genocide normalize erasure of Palestinian experiences in healthcare settings?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Key Objective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Identify discursive mechanisms that trap advocates in communicative double binds regarding Palestinian healthcare access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Expected Impact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Reveal how institutional language systematically renders structural healthcare barriers invisible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0A5FA"/>
                </a:solidFill>
              </a:defRPr>
            </a:pPr>
            <a:r>
              <a:t>Existing Scholarship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Limitations &amp; Gaps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UN Genocide Convention (1949) established legal framework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Kuper (1983): Political uses of genocide concept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Alkhaldi et al. (2018): Palestine's health research system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Emphasis on genocide's inherent contestability in academic discourse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Humanitarian vs. political framing in conflict literature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Technical measurements prioritized over lived realities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Epistemic erasure through institutional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Limited analysis of discursive mechanisms in healthcare contexts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Insufficient examination of procedural language in erasure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Gap in understanding communicative double binds for advocates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Qualitative analysis of institutional discourse patterns in healthcare documentation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Research Design &amp; Data Collection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Qualitative document analysis of 85 institutional documents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Documents categorized by institutional sector and purpose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Control corpus for comparative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Thematic coding using grounded theory approach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Iterative coding process with intercoder reliability checks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3B82F6"/>
                </a:solidFill>
                <a:latin typeface="Calibri"/>
              </a:defRPr>
            </a:pPr>
            <a:r>
              <a:t>Analytical Framework &amp; Constraints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Focus on healthcare access challenges within Palestinian context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Analysis limited to publicly available institutional documents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Timeframe:</a:t>
            </a:r>
            <a:r>
              <a:rPr sz="2200" b="0">
                <a:solidFill>
                  <a:srgbClr val="1F2937"/>
                </a:solidFill>
                <a:latin typeface="Calibri"/>
              </a:rPr>
              <a:t> Documents from 2010-2023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Geographic scope:</a:t>
            </a:r>
            <a:r>
              <a:rPr sz="2200" b="0">
                <a:solidFill>
                  <a:srgbClr val="1F2937"/>
                </a:solidFill>
                <a:latin typeface="Calibri"/>
              </a:rPr>
              <a:t> Palestinian territories and diaspora healthcare discussions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3B82F6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Language focus:</a:t>
            </a:r>
            <a:r>
              <a:rPr sz="2200" b="0">
                <a:solidFill>
                  <a:srgbClr val="1F2937"/>
                </a:solidFill>
                <a:latin typeface="Calibri"/>
              </a:rPr>
              <a:t> English-language institutional communications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