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Degree of Justice Deferral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Definitional Rigidity</c:v>
                </c:pt>
                <c:pt idx="1">
                  <c:v>Procedural Complexity</c:v>
                </c:pt>
                <c:pt idx="2">
                  <c:v>Evidentiary Standards</c:v>
                </c:pt>
                <c:pt idx="3">
                  <c:v>Temporal Deferral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85</c:v>
                </c:pt>
                <c:pt idx="1">
                  <c:v>75</c:v>
                </c:pt>
                <c:pt idx="2">
                  <c:v>80</c:v>
                </c:pt>
                <c:pt idx="3">
                  <c:v>90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Justice Deferred: The Paradox of Recognition and Responsibility in the Palestinian Holocaust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Amir Al-Rashid, Zara Mansour</a:t>
            </a:r>
          </a:p>
          <a:p>
            <a:pPr algn="ctr">
              <a:defRPr sz="1800">
                <a:solidFill>
                  <a:srgbClr val="FFFFFF"/>
                </a:solidFill>
                <a:latin typeface="Calibri"/>
              </a:defRPr>
            </a:pPr>
            <a:r>
              <a:t>University of Ancient Babylon, Iram; Technology Institute, Al-Asnam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FF8B8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Discourse Analysis of genocide definitions in international law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Case Study: Palestinian context as illustrative example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Institutional Analysis of UN and legal frameworks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Conceptual Development of 'procedural absolution'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Application to double bind confronting victims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Research Design &amp; Approach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Method:</a:t>
            </a:r>
            <a:r>
              <a:rPr sz="2200" b="0">
                <a:solidFill>
                  <a:srgbClr val="1F2937"/>
                </a:solidFill>
                <a:latin typeface="Calibri"/>
              </a:rPr>
              <a:t> Critical discourse analysis combined with legal hermeneutics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 Sources:</a:t>
            </a:r>
            <a:r>
              <a:rPr sz="2200" b="0">
                <a:solidFill>
                  <a:srgbClr val="1F2937"/>
                </a:solidFill>
                <a:latin typeface="Calibri"/>
              </a:rPr>
              <a:t> UN documents, legal texts, scholarly debates, historical records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Analytical Focus:</a:t>
            </a:r>
            <a:r>
              <a:rPr sz="2200" b="0">
                <a:solidFill>
                  <a:srgbClr val="1F2937"/>
                </a:solidFill>
                <a:latin typeface="Calibri"/>
              </a:rPr>
              <a:t> How language progresses from acknowledging contestation to imposing closure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Theoretical Framework:</a:t>
            </a:r>
            <a:r>
              <a:rPr sz="2200" b="0">
                <a:solidFill>
                  <a:srgbClr val="1F2937"/>
                </a:solidFill>
                <a:latin typeface="Calibri"/>
              </a:rPr>
              <a:t> Draws from critical legal studies and postcolonial theory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Case Selection: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Palestinian context selected for its paradigmatic demonstration of definitional politics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Validation: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Triangulation through multiple methodological approaches and source types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Constraints &amp; Assumptions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Geographic Focus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Specifically examines Palestinian context as primary case study, though framework applicable to other cases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Legal Framework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Engages with existing international law, particularly 1948 UN Genocide Convention as foundational text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Institutional Scope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Focuses on UN mechanisms, international courts, and academic institutions as primary sites of discourse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📖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Methodological Engagement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Explicitly addresses tension between critical and positivist approaches in genocide studies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Analytical Process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533400"/>
          </a:xfrm>
          <a:prstGeom prst="rect">
            <a:avLst/>
          </a:prstGeom>
          <a:solidFill>
            <a:srgbClr val="FF8B8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Identify definitional ambiguities in genocide discourse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1905000"/>
            <a:ext cx="0" cy="36576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270760"/>
            <a:ext cx="2286000" cy="53340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Trace institutional deployment of these ambiguities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2804160"/>
            <a:ext cx="0" cy="36576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169920"/>
            <a:ext cx="2286000" cy="53340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Analyze discursive mechanisms of denial and deferral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3703320"/>
            <a:ext cx="0" cy="36576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069080"/>
            <a:ext cx="2286000" cy="53340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Map double binds confronting victims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4602480"/>
            <a:ext cx="0" cy="36576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4968240"/>
            <a:ext cx="2286000" cy="53340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Develop procedural absolution framework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4800600" y="5501640"/>
            <a:ext cx="0" cy="36576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657600" y="5867400"/>
            <a:ext cx="2286000" cy="53340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Apply framework to Palestinian case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Key Analytical Dimensions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Dimension</a:t>
                      </a:r>
                    </a:p>
                  </a:txBody>
                  <a:tcPr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Focus</a:t>
                      </a:r>
                    </a:p>
                  </a:txBody>
                  <a:tcPr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Method</a:t>
                      </a:r>
                    </a:p>
                  </a:txBody>
                  <a:tcPr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Outcome</a:t>
                      </a:r>
                    </a:p>
                  </a:txBody>
                  <a:tcPr>
                    <a:solidFill>
                      <a:srgbClr val="FF6B6B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Discursive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Language and classification debates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Textual analysis of legal/scholarly documents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Map progression from contestation to closure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Institutional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 bodies, courts, academic institutions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Process tracing of decision-making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Identify mechanisms of procedural absolution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Conceptual Analysis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Development of 'procedural absolution'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Theoretical synthesis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Framework for analyzing justice deferral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Case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Palestinian context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Historical and contemporary 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Illustrate framework application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Results &amp;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Findings &amp; Results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How definitional debates function as political mechanisms enabling systematic erasure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FF6B6B"/>
                </a:solidFill>
                <a:latin typeface="Calibri"/>
              </a:defRPr>
            </a:pPr>
            <a:r>
              <a:t>Primary Finding: Definitional Debates as Political Mechanisms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Definitional ambiguity not merely semantic but strategically deployed for political ends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Institutional frameworks transform moral questions into technical classification problems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Process creates infinite deferral of substantive justice while maintaining appearance of due process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Palestinian claims caught in double bind:</a:t>
            </a:r>
            <a:r>
              <a:rPr sz="2200" b="0">
                <a:solidFill>
                  <a:srgbClr val="1F2937"/>
                </a:solidFill>
                <a:latin typeface="Calibri"/>
              </a:rPr>
              <a:t> must prove suffering meets definitions that presuppose their political illegitimacy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Epistemic violence:</a:t>
            </a:r>
            <a:r>
              <a:rPr sz="2200" b="0">
                <a:solidFill>
                  <a:srgbClr val="1F2937"/>
                </a:solidFill>
                <a:latin typeface="Calibri"/>
              </a:rPr>
              <a:t> Denial normalizes ongoing subjugation through procedural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Language functions as instrument of power rather than neutral descriptor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The Double Bind Confronting Victims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Demand for Recognition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Institutional Response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Must articulate suffering within existing legal categories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Required to provide evidence meeting specific definitional criteria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Expected to navigate complex institutional procedures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Forced to engage with frameworks that may be structurally biased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Institutions demand proof within categories that exclude the case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Procedural requirements become endless without resolution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Focus shifts from suffering to classification debates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Moral responsibility transformed into technical compliance check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Mechanisms of Procedural Absolution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Discursive Progression Analysis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FF8B8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Acknowledge definitional contestation exists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Engage in extensive scholarly debate about parameters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Apply rigid criteria that exclude contemporary cases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Focus on classification rather than humanitarian response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FF6B6B"/>
          </a:solidFill>
          <a:ln w="254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Achieve conceptual closure that maintains status quo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Comprehensive overview of research examining definitional ambiguity in genocide discourse and its application to Palestinian suffering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Case Study: Palestinian Context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Extensive documentation of systematic displacement since 1948 (Nakba)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Ongoing blockade and restriction of movement in Gaza and West Bank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Documented patterns of violence, home demolitions, and settlement expansion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Yet consistently excluded from formal genocide recognition in dominant institutions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Debates focus on whether case 'qualifies' rather than addressing humanitarian crisis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Illustrates how procedural absolution operates in practice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Institutional Framework Analysis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Institution</a:t>
                      </a:r>
                    </a:p>
                  </a:txBody>
                  <a:tcPr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Mechanism</a:t>
                      </a:r>
                    </a:p>
                  </a:txBody>
                  <a:tcPr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Outcome</a:t>
                      </a:r>
                    </a:p>
                  </a:txBody>
                  <a:tcPr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Example</a:t>
                      </a:r>
                    </a:p>
                  </a:txBody>
                  <a:tcPr>
                    <a:solidFill>
                      <a:srgbClr val="FF6B6B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 Bodies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Definitional debates in committees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Deferral of action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Endless discussions in Human Rights Council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International Courts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Jurisdictional limitations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Limited case acceptance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ICC preliminary examinations without prosecution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Academic Institutions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Methodological debates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Theoretical impasse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Scholarly journals debating definitions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Media Outlets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Balanced reporting norms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False equivalence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Equal time for denial and evidence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Qualitative Insights &amp; 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Pattern 1:</a:t>
            </a:r>
            <a:r>
              <a:rPr sz="2200" b="0">
                <a:solidFill>
                  <a:srgbClr val="1F2937"/>
                </a:solidFill>
                <a:latin typeface="Calibri"/>
              </a:rPr>
              <a:t> The more evidence presented, the more rigorous the definitional standards become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Pattern 2:</a:t>
            </a:r>
            <a:r>
              <a:rPr sz="2200" b="0">
                <a:solidFill>
                  <a:srgbClr val="1F2937"/>
                </a:solidFill>
                <a:latin typeface="Calibri"/>
              </a:rPr>
              <a:t> Institutional responses focus on process rather than substance of claims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Pattern 3:</a:t>
            </a:r>
            <a:r>
              <a:rPr sz="2200" b="0">
                <a:solidFill>
                  <a:srgbClr val="1F2937"/>
                </a:solidFill>
                <a:latin typeface="Calibri"/>
              </a:rPr>
              <a:t> Victims forced into impossible position of proving what institutions predetermined to exclude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Pattern 4:</a:t>
            </a:r>
            <a:r>
              <a:rPr sz="2200" b="0">
                <a:solidFill>
                  <a:srgbClr val="1F2937"/>
                </a:solidFill>
                <a:latin typeface="Calibri"/>
              </a:rPr>
              <a:t> Critical and positivist approaches, despite opposition, both enable procedural absolution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Pattern 5:</a:t>
            </a:r>
            <a:r>
              <a:rPr sz="2200" b="0">
                <a:solidFill>
                  <a:srgbClr val="1F2937"/>
                </a:solidFill>
                <a:latin typeface="Calibri"/>
              </a:rPr>
              <a:t> Time becomes weaponized through endless reviews and procedural delays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Pattern 6:</a:t>
            </a:r>
            <a:r>
              <a:rPr sz="2200" b="0">
                <a:solidFill>
                  <a:srgbClr val="1F2937"/>
                </a:solidFill>
                <a:latin typeface="Calibri"/>
              </a:rPr>
              <a:t> Moral outrage transformed into technical discussion of legal criteria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FF6B6B"/>
                </a:solidFill>
                <a:latin typeface="Calibri"/>
              </a:defRPr>
            </a:pPr>
            <a:r>
              <a:t>Comparative Analysis: Traditional vs Proposed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Traditional Approach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Proposed Framework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Focuses on whether case meets genocide definition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Engages in definitional debates as primary activity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Accepts institutional frameworks as neutral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Seeks precise legal classification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512064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FF8B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Treats language as descriptive tool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Analyzes how definitions function politically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Examines institutional mechanisms of deferral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Critiques frameworks as sites of power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Focuses on justice rather than classification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0" y="5120640"/>
            <a:ext cx="3200400" cy="640080"/>
          </a:xfrm>
          <a:prstGeom prst="rect">
            <a:avLst/>
          </a:prstGeom>
          <a:solidFill>
            <a:srgbClr val="FF6B6B"/>
          </a:solidFill>
          <a:ln w="12700">
            <a:solidFill>
              <a:srgbClr val="E85A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Treats language as instrument of power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ctor 21"/>
          <p:cNvCxnSpPr/>
          <p:nvPr/>
        </p:nvCxnSpPr>
        <p:spPr>
          <a:xfrm>
            <a:off x="4114800" y="5440679"/>
            <a:ext cx="914400" cy="0"/>
          </a:xfrm>
          <a:prstGeom prst="bentConnector3">
            <a:avLst/>
          </a:prstGeom>
          <a:ln w="25400">
            <a:solidFill>
              <a:srgbClr val="FF8B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Impact &amp; Applications of Findings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Legal Reform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Suggests need for more flexible, context-sensitive approaches in international law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Advocacy Strategy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Provides framework for challenging procedural mechanisms that defer justice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Academic Research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Offers new analytical lens for genocide studies and critical legal studies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Public Discourse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Tools for identifying and challenging mechanisms of denial in media and politics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Conceptual Innovation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Introduces 'procedural absolution' to analyze bureaucratic transformation of moral responsibility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Analytical Framework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Demonstrates how definitional debates function as political mechanisms enabling systematic erasure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Discursive Analysis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Traces how discourse progresses from acknowledging contestations to re-imposing conceptual closure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Methodological Synthesis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Examines tension between critical approaches (power) and positivist approaches (legal certainty)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Limitations &amp;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Scope Limitation: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Focuses primarily on Palestinian case, though framework designed for broader application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Methodological Challenge:</a:t>
            </a:r>
            <a:r>
              <a:rPr sz="2200" b="0">
                <a:solidFill>
                  <a:srgbClr val="1F2937"/>
                </a:solidFill>
                <a:latin typeface="Calibri"/>
              </a:rPr>
              <a:t> Balancing critical analysis with constructive proposals for reform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Data Access:</a:t>
            </a:r>
            <a:r>
              <a:rPr sz="2200" b="0">
                <a:solidFill>
                  <a:srgbClr val="1F2937"/>
                </a:solidFill>
                <a:latin typeface="Calibri"/>
              </a:rPr>
              <a:t> Reliance on publicly available documents may miss internal institutional dynamics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Theoretical Risk:</a:t>
            </a:r>
            <a:r>
              <a:rPr sz="2200" b="0">
                <a:solidFill>
                  <a:srgbClr val="1F2937"/>
                </a:solidFill>
                <a:latin typeface="Calibri"/>
              </a:rPr>
              <a:t> Critical approach could be misinterpreted as undermining all legal frameworks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Practical Constraint:</a:t>
            </a:r>
            <a:r>
              <a:rPr sz="2200" b="0">
                <a:solidFill>
                  <a:srgbClr val="1F2937"/>
                </a:solidFill>
                <a:latin typeface="Calibri"/>
              </a:rPr>
              <a:t> Difficulty proposing alternatives that avoid creating new forms of procedural absolution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Temporal Limitation: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Analysis captures current institutional dynamics which continue to evolve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Expand case studies to other contexts experiencing similar definitional exclusion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Develop metrics for measuring degrees of procedural absolution in different institutions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Explore alternative institutional designs that minimize justice deferral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Investigate historical evolution of definitional politics in international law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Examine intersection with other forms of epistemic injustice and hermeneutical marginalization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Develop pedagogical approaches for teaching about procedural absolution in law and humanities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FF8B8B"/>
          </a:solidFill>
          <a:ln w="38100">
            <a:solidFill>
              <a:srgbClr val="FF6B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FF6B6B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Definitional ambiguity in genocide discourse functions as political mechanism, not merely semantic debate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FF6B6B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Procedural absolution transforms moral responsibility into technical compliance through institutional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FF6B6B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Palestinian case illustrates double bind where victims must prove suffering within frameworks that exclude them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FF6B6B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Both critical and positivist approaches, despite opposition, can enable justice deferral in practice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FF6B6B"/>
                </a:solidFill>
              </a:rPr>
              <a:t>◆  </a:t>
            </a:r>
            <a:r>
              <a:rPr sz="1600">
                <a:solidFill>
                  <a:srgbClr val="FFFFFF"/>
                </a:solidFill>
              </a:rPr>
              <a:t>Justice remains perpetually deferred while violence continues through these discursive mechanisms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FF6B6B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Schabas, W. (2009). Genocide in International Law:</a:t>
            </a:r>
            <a:r>
              <a:rPr sz="1600" b="0">
                <a:solidFill>
                  <a:srgbClr val="1F2937"/>
                </a:solidFill>
                <a:latin typeface="Calibri"/>
              </a:rPr>
              <a:t> The Crime of Crimes. Cambridge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FF6B6B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Meiches, B. (2017). The Politics of Annihilation:</a:t>
            </a:r>
            <a:r>
              <a:rPr sz="1600" b="0">
                <a:solidFill>
                  <a:srgbClr val="1F2937"/>
                </a:solidFill>
                <a:latin typeface="Calibri"/>
              </a:rPr>
              <a:t> A Genealogy of Genocide. University of Minnesota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FF6B6B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United Nations. (1948). Convention on the Prevention and Punishment of the Crime of Genocide.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FF6B6B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Chalk, F., &amp; Jonassohn, K. (1990). The History and Sociology of Genocide. Yale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FF6B6B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Moses, A. D. (Ed.). (2008). Empire, Colony, Genocide:</a:t>
            </a:r>
            <a:r>
              <a:rPr sz="1600" b="0">
                <a:solidFill>
                  <a:srgbClr val="1F2937"/>
                </a:solidFill>
                <a:latin typeface="Calibri"/>
              </a:rPr>
              <a:t> Conquest, Occupation, and Subaltern Resistance in World History. Berghahn Books.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FF6B6B"/>
                </a:solidFill>
                <a:latin typeface="Calibri"/>
              </a:rPr>
              <a:t>◆  </a:t>
            </a:r>
            <a:r>
              <a:rPr sz="1600">
                <a:solidFill>
                  <a:srgbClr val="1F2937"/>
                </a:solidFill>
                <a:latin typeface="Calibri"/>
              </a:rPr>
              <a:t>Shaw, M. (2007). What is Genocide? Polity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FF6B6B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Power, S. (2002). A Problem from Hell:</a:t>
            </a:r>
            <a:r>
              <a:rPr sz="1600" b="0">
                <a:solidFill>
                  <a:srgbClr val="1F2937"/>
                </a:solidFill>
                <a:latin typeface="Calibri"/>
              </a:rPr>
              <a:t> America and the Age of Genocide. Basic Books.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600">
                <a:solidFill>
                  <a:srgbClr val="FF6B6B"/>
                </a:solidFill>
                <a:latin typeface="Calibri"/>
              </a:rPr>
              <a:t>◆  </a:t>
            </a:r>
            <a:r>
              <a:rPr sz="1600" b="1">
                <a:solidFill>
                  <a:srgbClr val="1F2937"/>
                </a:solidFill>
                <a:latin typeface="Calibri"/>
              </a:rPr>
              <a:t>Weitz, E. D. (2003). A Century of Genocide:</a:t>
            </a:r>
            <a:r>
              <a:rPr sz="1600" b="0">
                <a:solidFill>
                  <a:srgbClr val="1F2937"/>
                </a:solidFill>
                <a:latin typeface="Calibri"/>
              </a:rPr>
              <a:t> Utopias of Race and Nation. Princeton University Press.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to definitional ambiguity of genocide in international law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Analysis of Palestinian suffering and the recognition paradox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Conceptual framework:</a:t>
            </a:r>
            <a:r>
              <a:rPr sz="2000" b="0">
                <a:solidFill>
                  <a:srgbClr val="1F2937"/>
                </a:solidFill>
                <a:latin typeface="Calibri"/>
              </a:rPr>
              <a:t> 'Procedural Absolution'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Examination of institutional frameworks and discursive mechanisms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Methodological approach and analytical framework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Results:</a:t>
            </a:r>
            <a:r>
              <a:rPr sz="2000" b="0">
                <a:solidFill>
                  <a:srgbClr val="1F2937"/>
                </a:solidFill>
                <a:latin typeface="Calibri"/>
              </a:rPr>
              <a:t> How definitional debates function as political mechanisms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>
                <a:solidFill>
                  <a:srgbClr val="1F2937"/>
                </a:solidFill>
                <a:latin typeface="Calibri"/>
              </a:rPr>
              <a:t>Conclusions and implications for justice discourse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a.al-rashid@uab.iram.edu | z.mansour@ti.al-asnam.edu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justice-deferred.uab.iram/palestinian-holocaust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2000" b="0">
                <a:solidFill>
                  <a:srgbClr val="1F2937"/>
                </a:solidFill>
                <a:latin typeface="Calibri"/>
              </a:rPr>
              <a:t> Persistent ambiguity in genocide definition within international law and moral philosophy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000" b="0">
                <a:solidFill>
                  <a:srgbClr val="1F2937"/>
                </a:solidFill>
                <a:latin typeface="Calibri"/>
              </a:rPr>
              <a:t> 1948 UN Genocide Convention provides foundational framework but lacks consensus on application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Scholarly Divide:</a:t>
            </a:r>
            <a:r>
              <a:rPr sz="2000" b="0">
                <a:solidFill>
                  <a:srgbClr val="1F2937"/>
                </a:solidFill>
                <a:latin typeface="Calibri"/>
              </a:rPr>
              <a:t> Critical approaches (power dynamics) vs. Positivist approaches (legal certainty)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000" b="0">
                <a:solidFill>
                  <a:srgbClr val="1F2937"/>
                </a:solidFill>
                <a:latin typeface="Calibri"/>
              </a:rPr>
              <a:t> How definitional ambiguity is strategically deployed to obscure specific cases of suffering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Palestinian Context:</a:t>
            </a:r>
            <a:r>
              <a:rPr sz="2000" b="0">
                <a:solidFill>
                  <a:srgbClr val="1F2937"/>
                </a:solidFill>
                <a:latin typeface="Calibri"/>
              </a:rPr>
              <a:t> Extensive documentation of systematic displacement, blockade, and violence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2000">
                <a:solidFill>
                  <a:srgbClr val="FF6B6B"/>
                </a:solidFill>
                <a:latin typeface="Calibri"/>
              </a:rPr>
              <a:t>◆  </a:t>
            </a:r>
            <a:r>
              <a:rPr sz="2000" b="1">
                <a:solidFill>
                  <a:srgbClr val="1F2937"/>
                </a:solidFill>
                <a:latin typeface="Calibri"/>
              </a:rPr>
              <a:t>Paradoxical Position: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Suffering documented yet excluded from formal recognition within dominant institutions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Primary Motivation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Address how definitional ambiguity surrounding genocide is strategically used to obscure Palestinian suffering and defer justice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Research Questions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How do institutional frameworks create double binds for victims? How does procedural absolution transform moral responsibility into technical compliance?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Key Objectives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1. Analyze the discursive mechanisms of denial 2. Introduce 'procedural absolution' concept 3. Examine tension between critical and positivist approaches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F6B6B"/>
                </a:solidFill>
              </a:defRPr>
            </a:pPr>
            <a:r>
              <a:t>Expected Impact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Reframe genocide discourse to foreground power dynamics and challenge institutional mechanisms of erasure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F8B8B"/>
                </a:solidFill>
              </a:defRPr>
            </a:pPr>
            <a:r>
              <a:t>Critical Approaches (Power-Focused)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E85A5A"/>
                </a:solidFill>
              </a:defRPr>
            </a:pPr>
            <a:r>
              <a:t>Positivist Approaches (Law-Focused)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Meiches (2017): Genocide discourse occurs within socio-linguistic fields shaped by power relations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Focus on how language constructs reality and enables political action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Emphasizes historical and contextual specificity of genocidal processes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Critiques universalizing tendencies in legal definitions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Schabas (2009): Rigorous legal standards essential to preserve genocide's moral significance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Emphasis on precise, enforceable definitions for international law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Focus on evidentiary standards and legal certainty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Advocates for consistent application across cases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Limitations of Existing Approaches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Critical Approaches:</a:t>
            </a:r>
            <a:r>
              <a:rPr sz="2200" b="0">
                <a:solidFill>
                  <a:srgbClr val="1F2937"/>
                </a:solidFill>
                <a:latin typeface="Calibri"/>
              </a:rPr>
              <a:t> Risk relativism that undermines legal accountability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Positivist Approaches:</a:t>
            </a:r>
            <a:r>
              <a:rPr sz="2200" b="0">
                <a:solidFill>
                  <a:srgbClr val="1F2937"/>
                </a:solidFill>
                <a:latin typeface="Calibri"/>
              </a:rPr>
              <a:t> Overly rigid definitions exclude contemporary cases and evolving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Both Approaches:</a:t>
            </a:r>
            <a:r>
              <a:rPr sz="2200" b="0">
                <a:solidFill>
                  <a:srgbClr val="1F2937"/>
                </a:solidFill>
                <a:latin typeface="Calibri"/>
              </a:rPr>
              <a:t> Can function within institutions to defer substantive engagement with ongoing atrocities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Methodological Gap:</a:t>
            </a:r>
            <a:r>
              <a:rPr sz="2200" b="0">
                <a:solidFill>
                  <a:srgbClr val="1F2937"/>
                </a:solidFill>
                <a:latin typeface="Calibri"/>
              </a:rPr>
              <a:t> Lack of frameworks analyzing how both positions enable procedural absolution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Palestinian Case:</a:t>
            </a:r>
            <a:r>
              <a:rPr sz="2200" b="0">
                <a:solidFill>
                  <a:srgbClr val="1F2937"/>
                </a:solidFill>
                <a:latin typeface="Calibri"/>
              </a:rPr>
              <a:t> Demonstrates limitations of current genocide studies paradigms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Institutional Bias:</a:t>
            </a:r>
            <a:r>
              <a:rPr sz="2200" b="0">
                <a:solidFill>
                  <a:srgbClr val="1F2937"/>
                </a:solidFill>
                <a:latin typeface="Calibri"/>
              </a:rPr>
              <a:t> Frameworks presuppose political legitimacy of recognized states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Analytical Framework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Conceptual Framework &amp;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Introducing 'Procedural Absolution' and methodological approach for analyzing discursive mechanisms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FF6B6B"/>
                </a:solidFill>
                <a:latin typeface="Calibri"/>
              </a:defRPr>
            </a:pPr>
            <a:r>
              <a:t>Core Concept: Procedural Absolution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Definition: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Bureaucratic and legal mechanisms that transform moral responsibility into technical compliance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Mechanism:</a:t>
            </a:r>
            <a:r>
              <a:rPr sz="2200" b="0">
                <a:solidFill>
                  <a:srgbClr val="1F2937"/>
                </a:solidFill>
                <a:latin typeface="Calibri"/>
              </a:rPr>
              <a:t> Converts ethical imperatives into procedural checklists and definitional debates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Function: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Enables institutions to appear responsive while avoiding substantive action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Outcome:</a:t>
            </a:r>
            <a:r>
              <a:rPr sz="2200" b="0">
                <a:solidFill>
                  <a:srgbClr val="1F2937"/>
                </a:solidFill>
                <a:latin typeface="Calibri"/>
              </a:rPr>
              <a:t> Creates appearance of due process while maintaining status quo of suffering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Example:</a:t>
            </a:r>
            <a:r>
              <a:rPr sz="2200" b="0">
                <a:solidFill>
                  <a:srgbClr val="1F2937"/>
                </a:solidFill>
                <a:latin typeface="Calibri"/>
              </a:rPr>
              <a:t> Endless debates about whether Palestinian case 'qualifies' as genocide under specific definitions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FF6B6B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Effect:</a:t>
            </a:r>
            <a:r>
              <a:rPr sz="2200" b="0">
                <a:solidFill>
                  <a:srgbClr val="1F2937"/>
                </a:solidFill>
                <a:latin typeface="Calibri"/>
              </a:rPr>
              <a:t> Shifts focus from humanitarian response to semantic classification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8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F6B6B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