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 Documents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Procedural Language</c:v>
                </c:pt>
                <c:pt idx="1">
                  <c:v>Technical Terminology</c:v>
                </c:pt>
                <c:pt idx="2">
                  <c:v>Conflict Framing</c:v>
                </c:pt>
                <c:pt idx="3">
                  <c:v>Genocide Acknowledgment</c:v>
                </c:pt>
                <c:pt idx="4">
                  <c:v>Moral Qualification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85</c:v>
                </c:pt>
                <c:pt idx="1">
                  <c:v>72</c:v>
                </c:pt>
                <c:pt idx="2">
                  <c:v>90</c:v>
                </c:pt>
                <c:pt idx="3">
                  <c:v>15</c:v>
                </c:pt>
                <c:pt idx="4">
                  <c:v>40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Legal Proceedings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Procedural Language</c:v>
                </c:pt>
                <c:pt idx="1">
                  <c:v>Technical Terminology</c:v>
                </c:pt>
                <c:pt idx="2">
                  <c:v>Conflict Framing</c:v>
                </c:pt>
                <c:pt idx="3">
                  <c:v>Genocide Acknowledgment</c:v>
                </c:pt>
                <c:pt idx="4">
                  <c:v>Moral Qualification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92</c:v>
                </c:pt>
                <c:pt idx="1">
                  <c:v>88</c:v>
                </c:pt>
                <c:pt idx="2">
                  <c:v>78</c:v>
                </c:pt>
                <c:pt idx="3">
                  <c:v>8</c:v>
                </c:pt>
                <c:pt idx="4">
                  <c:v>35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Political Statements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Procedural Language</c:v>
                </c:pt>
                <c:pt idx="1">
                  <c:v>Technical Terminology</c:v>
                </c:pt>
                <c:pt idx="2">
                  <c:v>Conflict Framing</c:v>
                </c:pt>
                <c:pt idx="3">
                  <c:v>Genocide Acknowledgment</c:v>
                </c:pt>
                <c:pt idx="4">
                  <c:v>Moral Qualification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65</c:v>
                </c:pt>
                <c:pt idx="1">
                  <c:v>55</c:v>
                </c:pt>
                <c:pt idx="2">
                  <c:v>95</c:v>
                </c:pt>
                <c:pt idx="3">
                  <c:v>5</c:v>
                </c:pt>
                <c:pt idx="4">
                  <c:v>25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813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57200"/>
            <a:ext cx="9144000" cy="13716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74320" y="457200"/>
            <a:ext cx="137160" cy="640080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686800" y="457200"/>
            <a:ext cx="457200" cy="13716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Arial"/>
              </a:defRPr>
            </a:pPr>
            <a:r>
              <a:t>The Courage to Exist: Moral Resistance and the Philosophy of Defiance in the Palestinian Holocaust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Tane Parata, Rangi Ngata</a:t>
            </a:r>
          </a:p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Institute of Oceanic Studies, Hawaiki; Academy of Polynesian Sciences, Avaiki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Detailed Methodology - Part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Employ discourse analysis of institutional frameworks and political language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Apply the 'double bind' analytic device to examine moral resistance under genocidal conditions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Focus specifically on the Palestinian case study as primary analytical unit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Examine tension between impossibility of ethical purity and necessity of self-assertion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Analyze how institutional discourse acknowledges contestability while re-imposing closure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Detailed Methodology - Part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Rely on existing theoretical frameworks (Meiches' double bind concept as foundation)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Examine institutional discourse rather than quantitative data - qualitative analytical approach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Map Palestinian steadfast endurance (sumud) as form of moral resistance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Validate through triangulation of legal, political, and philosophical discourses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Quality assurance through peer review and theoretical consistency checks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Analytical Process &amp; Implementation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286000" cy="713232"/>
          </a:xfrm>
          <a:prstGeom prst="rect">
            <a:avLst/>
          </a:prstGeom>
          <a:solidFill>
            <a:srgbClr val="BE185D"/>
          </a:solidFill>
          <a:ln w="254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Identify Institutional Frameworks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800600" y="2084832"/>
            <a:ext cx="0" cy="365760"/>
          </a:xfrm>
          <a:prstGeom prst="line">
            <a:avLst/>
          </a:prstGeom>
          <a:ln w="381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2450592"/>
            <a:ext cx="2286000" cy="713232"/>
          </a:xfrm>
          <a:prstGeom prst="rect">
            <a:avLst/>
          </a:prstGeom>
          <a:solidFill>
            <a:srgbClr val="881337"/>
          </a:solidFill>
          <a:ln w="254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Extract Procedural Language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00600" y="3163824"/>
            <a:ext cx="0" cy="365760"/>
          </a:xfrm>
          <a:prstGeom prst="line">
            <a:avLst/>
          </a:prstGeom>
          <a:ln w="381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3529584"/>
            <a:ext cx="2286000" cy="713232"/>
          </a:xfrm>
          <a:prstGeom prst="rect">
            <a:avLst/>
          </a:prstGeom>
          <a:solidFill>
            <a:srgbClr val="881337"/>
          </a:solidFill>
          <a:ln w="254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Map Double Bind Dynamics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00600" y="4242816"/>
            <a:ext cx="0" cy="365760"/>
          </a:xfrm>
          <a:prstGeom prst="line">
            <a:avLst/>
          </a:prstGeom>
          <a:ln w="381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4608576"/>
            <a:ext cx="2286000" cy="713232"/>
          </a:xfrm>
          <a:prstGeom prst="rect">
            <a:avLst/>
          </a:prstGeom>
          <a:solidFill>
            <a:srgbClr val="881337"/>
          </a:solidFill>
          <a:ln w="254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Analyze Credibility Construction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800600" y="5321808"/>
            <a:ext cx="0" cy="365760"/>
          </a:xfrm>
          <a:prstGeom prst="line">
            <a:avLst/>
          </a:prstGeom>
          <a:ln w="381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5687568"/>
            <a:ext cx="2286000" cy="713232"/>
          </a:xfrm>
          <a:prstGeom prst="rect">
            <a:avLst/>
          </a:prstGeom>
          <a:solidFill>
            <a:srgbClr val="881337"/>
          </a:solidFill>
          <a:ln w="254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Document Moral Resistance Forms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881337"/>
                </a:solidFill>
                <a:latin typeface="Arial"/>
              </a:defRPr>
            </a:pPr>
            <a:r>
              <a:t>Experimental Setup &amp; Analytical Parameters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Analytical Dimension</a:t>
                      </a:r>
                    </a:p>
                  </a:txBody>
                  <a:tcPr>
                    <a:solidFill>
                      <a:srgbClr val="88133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 Sources</a:t>
                      </a:r>
                    </a:p>
                  </a:txBody>
                  <a:tcPr>
                    <a:solidFill>
                      <a:srgbClr val="88133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Evaluation Criteria</a:t>
                      </a:r>
                    </a:p>
                  </a:txBody>
                  <a:tcPr>
                    <a:solidFill>
                      <a:srgbClr val="88133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Validation Method</a:t>
                      </a:r>
                    </a:p>
                  </a:txBody>
                  <a:tcPr>
                    <a:solidFill>
                      <a:srgbClr val="881337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Institutional Discourse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 documents, legal proceedings, political statements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Language patterns, framing mechanisms, procedural terminology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Cross-referencing with historical records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Double Bind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Academic literature, human rights reports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Identification of contradictory demands, ethical impossibilities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Theoretical consistency with Meiches framework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Moral Resistance Mapping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Cultural expressions, community practices, historical accounts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Forms of steadfast endurance, defiance manifestations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Triangulation with ethnographic studies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Credibility Construction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Media reports, official narratives, academic publications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Alignment of authoritative sources, procedural validation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Comparative analysis across institutions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813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Results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Key findings from the analysis of institutional discourse and moral resistance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881337"/>
                </a:solidFill>
                <a:latin typeface="Arial"/>
              </a:defRPr>
            </a:pPr>
            <a:r>
              <a:t>Key Results - Institutional Discourse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Institutional discourse systematically acknowledges contestability of genocide while simultaneously re-imposing closure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Procedural and technical language enables rationalized erasure of Palestinian life despite empirical evidence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Construction of credibility operates through complex interplay of institutional validation and discursive framing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Trust in naming genocide arises not merely from evidence but from alignment of multiple authoritative sources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This alignment is systematically undermined by 'procedural absolution' mechanisms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881337"/>
                </a:solidFill>
                <a:latin typeface="Arial"/>
              </a:defRPr>
            </a:pPr>
            <a:r>
              <a:t>Quantitative Analysis of Discursive Patterns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The Double Bind in Practice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Empirical Evidence Requirements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Institutional Recognition Barriers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BE185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• Extensive documentation of displacement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BE185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• Cultural destruction evidence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BE185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• Mass casualty statistics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BE185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• Systematic violence patterns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5120640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BE185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• Group targeting indicators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• Stringent evidentiary thresholds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• Procedural language barriers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• Conflict framing dominance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• Political recognition withholding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0" y="5120640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• Moral categorization denial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>
            <a:off x="4114800" y="5440679"/>
            <a:ext cx="914400" cy="0"/>
          </a:xfrm>
          <a:prstGeom prst="bentConnector3">
            <a:avLst/>
          </a:prstGeom>
          <a:ln w="254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881337"/>
                </a:solidFill>
                <a:latin typeface="Arial"/>
              </a:defRPr>
            </a:pPr>
            <a:r>
              <a:t>Forms of Moral Resistance: Sumud in Practice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Steadfast Endurance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Daily practices of remaining on land despite systematic displacement pressures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📖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Cultural Preservation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Maintenance of language, traditions, and historical memory against erasure attempts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Community Solidarity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Collective support networks sustaining life under genocidal conditions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Narrative Assertion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Insistence on Palestinian voice and experience despite institutional silencing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Procedural Absolution Mechanisms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Technical language transforms moral questions into bureaucratic procedures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Evidentiary thresholds set at levels impossible to meet under conditions of violence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Institutional processes delay recognition until violence becomes historical rather than contemporary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Framing within 'conflict' discourse rather than 'genocide' framework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Sequential requirements that must be met in order, creating perpetual postponement of recognition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813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Presentation 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Agenda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A comprehensive overview of the research structure and key areas of investigation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813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Discussion &amp; Interpretation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Discussion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Interpretation of findings and their broader implications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Key Contributions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Employs the analytic device of the 'double bind' to examine moral resistance under genocidal conditions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Demonstrates how institutional discourse acknowledges contestability of genocide while re-imposing closure through procedural/technical language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Argues that Palestinian steadfast endurance (sumud) constitutes a form of moral resistance navigating ethical impossibility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Reveals how credibility in naming genocide operates through institutional validation and discursive framing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Identifies 'procedural absolution' as a mechanism undermining alignment of authoritative sources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Limitations &amp; Methodological Challenges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Focuses specifically on the Palestinian case study - generalizability to other contexts requires further study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Relies on existing theoretical frameworks which may carry their own epistemological biases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Examines institutional discourse rather than quantitative data, limiting statistical validation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Access to certain institutional documents may be restricted or classified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Analysis necessarily reflects the researchers' positionality and theoretical commitments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Future Research Directions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Extend double bind analysis to other cases of systematic violence and institutional denial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Develop quantitative metrics for measuring procedural absolution mechanisms across institutions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Comparative study of moral resistance forms across different genocidal contexts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Examination of how digital documentation changes credibility construction processes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Investigation of intersection between legal definitions and lived experiences of violence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Conclusions &amp; Broader Implications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BE185D"/>
          </a:solidFill>
          <a:ln w="38100">
            <a:solidFill>
              <a:srgbClr val="8813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Institutional discourse creates double binds that simultaneously acknowledge and deny genocide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Procedural absolution enables rationalized erasure through technical language and bureaucratic processes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Palestinian sumud represents moral resistance navigating ethical impossibility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Credibility construction in naming genocide involves complex institutional validation beyond empirical evidence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The Palestinian case tests limits of contemporary human rights frameworks and moral recognition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813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t.parata@oceanicstudies.hw | r.ngata@polynesiansciences.av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institute.edu/palestinian-resistance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Research Agenda &amp; Structure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• Introduction:</a:t>
            </a:r>
            <a:r>
              <a:rPr sz="1800" b="0">
                <a:solidFill>
                  <a:srgbClr val="1F2937"/>
                </a:solidFill>
                <a:latin typeface="Arial"/>
              </a:rPr>
              <a:t> Problem Context &amp; Research Gap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• Methodology:</a:t>
            </a:r>
            <a:r>
              <a:rPr sz="1800" b="0">
                <a:solidFill>
                  <a:srgbClr val="1F2937"/>
                </a:solidFill>
                <a:latin typeface="Arial"/>
              </a:rPr>
              <a:t> Analytical Framework &amp; Approach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• Results:</a:t>
            </a:r>
            <a:r>
              <a:rPr sz="1800" b="0">
                <a:solidFill>
                  <a:srgbClr val="1F2937"/>
                </a:solidFill>
                <a:latin typeface="Arial"/>
              </a:rPr>
              <a:t> Key Findings &amp;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• Discussion:</a:t>
            </a:r>
            <a:r>
              <a:rPr sz="1800" b="0">
                <a:solidFill>
                  <a:srgbClr val="1F2937"/>
                </a:solidFill>
                <a:latin typeface="Arial"/>
              </a:rPr>
              <a:t> Interpretation &amp; Implications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• Conclusion:</a:t>
            </a:r>
            <a:r>
              <a:rPr sz="1800" b="0">
                <a:solidFill>
                  <a:srgbClr val="1F2937"/>
                </a:solidFill>
                <a:latin typeface="Arial"/>
              </a:rPr>
              <a:t> Contributions &amp; Future Directions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813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Research Context &amp; Background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Introduction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Contextualizing the definitional crisis in genocide studies and the Palestinian case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881337"/>
                </a:solidFill>
                <a:latin typeface="Arial"/>
              </a:defRPr>
            </a:pPr>
            <a:r>
              <a:t>The Definitional Crisis in Genocide Studies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Genocide as a legally and morally weighty term with operational instability in political discourse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• Palestinian case exemplifies definitional precariousness:</a:t>
            </a:r>
            <a:r>
              <a:rPr sz="1800" b="0">
                <a:solidFill>
                  <a:srgbClr val="1F2937"/>
                </a:solidFill>
                <a:latin typeface="Arial"/>
              </a:rPr>
              <a:t> systematic violence documented yet persistently deniable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Tension between empirical evidence and political recognition creates space for suffering acknowledgment without genocidal admission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Institutional frameworks systematically obscure Palestinian suffering, rendering experiences illegible within dominant discourses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• The 'double bind' identified by Meiches (2017):</a:t>
            </a:r>
            <a:r>
              <a:rPr sz="1800" b="0">
                <a:solidFill>
                  <a:srgbClr val="1F2937"/>
                </a:solidFill>
                <a:latin typeface="Arial"/>
              </a:rPr>
              <a:t> fundamental tension in contemporary human rights discourse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Core Problem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Address how institutional frameworks systematically obscure Palestinian suffering, making experiences illegible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❓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Key Questions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How does moral resistance operate under genocidal conditions? How is credibility constructed in naming genocide?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💡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Analytical Approach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Employ the 'double bind' device to examine tension between ethical impossibility and self-assertion necessity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834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🌍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881337"/>
                </a:solidFill>
              </a:defRPr>
            </a:pPr>
            <a:r>
              <a:t>Reveal mechanisms of 'procedural absolution' that enable rationalized erasure of Palestinian life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Expected Impact</a:t>
            </a:r>
          </a:p>
        </p:txBody>
      </p:sp>
      <p:sp>
        <p:nvSpPr>
          <p:cNvPr id="34" name="Rectangle 3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Related Work &amp; Theoretical Foundations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E185D"/>
                </a:solidFill>
              </a:defRPr>
            </a:pPr>
            <a:r>
              <a:t>Key Theoretical Frameworks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D1028"/>
                </a:solidFill>
              </a:defRPr>
            </a:pPr>
            <a:r>
              <a:t>Critical Limitations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• Lemkin (1944): Genocide as crime targeting essential foundations of group life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• Butler (2009): Framing determines grievable lives and recognizable violence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• Garcia (2017): Epistemological maneuvers maintaining philosophical coherence while excluding certain violence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• Meiches (2017): Double bind concept in human rights discourse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• Narrow institutional applications meeting stringent evidentiary thresholds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• Persistent schism between contestability emphasis and rigid procedural definitions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• Exclusion of Palestinian experience from specific moral/legal categorization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• Framing within conflict language rather than genocide discourse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813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Analytical framework and research approach for examining institutional discourse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881337"/>
                </a:solidFill>
                <a:latin typeface="Arial"/>
              </a:defRPr>
            </a:pPr>
            <a:r>
              <a:t>Research Design &amp; Analytical Framework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BE185D"/>
          </a:solidFill>
          <a:ln w="254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1. Discourse Analysis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881337"/>
          </a:solidFill>
          <a:ln w="254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2. Double Bind Application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881337"/>
          </a:solidFill>
          <a:ln w="254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3. Institutional Framework Examination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881337"/>
          </a:solidFill>
          <a:ln w="254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4. Moral Resistance Mapping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881337"/>
          </a:solidFill>
          <a:ln w="254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5. Credibility Construction Analysis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