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Holocaust Theology</c:v>
                </c:pt>
              </c:strCache>
            </c:strRef>
          </c:tx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Sheet1!$A$2:$A$6</c:f>
              <c:strCache>
                <c:ptCount val="5"/>
                <c:pt idx="0">
                  <c:v>Meaning Acknowledgment</c:v>
                </c:pt>
                <c:pt idx="1">
                  <c:v>Community Focus</c:v>
                </c:pt>
                <c:pt idx="2">
                  <c:v>Divine Justice Questioning</c:v>
                </c:pt>
                <c:pt idx="3">
                  <c:v>Resistance Integration</c:v>
                </c:pt>
                <c:pt idx="4">
                  <c:v>Historical Particularity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90</c:v>
                </c:pt>
                <c:pt idx="1">
                  <c:v>70</c:v>
                </c:pt>
                <c:pt idx="2">
                  <c:v>95</c:v>
                </c:pt>
                <c:pt idx="3">
                  <c:v>60</c:v>
                </c:pt>
                <c:pt idx="4">
                  <c:v>85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Islamic Responses</c:v>
                </c:pt>
              </c:strCache>
            </c:strRef>
          </c:tx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Sheet1!$A$2:$A$6</c:f>
              <c:strCache>
                <c:ptCount val="5"/>
                <c:pt idx="0">
                  <c:v>Meaning Acknowledgment</c:v>
                </c:pt>
                <c:pt idx="1">
                  <c:v>Community Focus</c:v>
                </c:pt>
                <c:pt idx="2">
                  <c:v>Divine Justice Questioning</c:v>
                </c:pt>
                <c:pt idx="3">
                  <c:v>Resistance Integration</c:v>
                </c:pt>
                <c:pt idx="4">
                  <c:v>Historical Particularity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80</c:v>
                </c:pt>
                <c:pt idx="1">
                  <c:v>95</c:v>
                </c:pt>
                <c:pt idx="2">
                  <c:v>70</c:v>
                </c:pt>
                <c:pt idx="3">
                  <c:v>90</c:v>
                </c:pt>
                <c:pt idx="4">
                  <c:v>75</c:v>
                </c:pt>
              </c:numCache>
            </c:numRef>
          </c:val>
        </c:ser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 val="0"/>
        <c:axPos val="l"/>
        <c:majorGridlines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068027336"/>
        <c:crosses val="autoZero"/>
      </c:valAx>
    </c:plotArea>
    <c:legend>
      <c:legendPos val="tr"/>
      <c:overlay val="0"/>
      <c:txPr>
        <a:bodyPr/>
        <a:lstStyle/>
        <a:p>
          <a:pPr>
            <a:defRPr sz="900"/>
          </a:pPr>
        </a:p>
      </c:txPr>
    </c:legend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7315200" y="-457200"/>
            <a:ext cx="2286000" cy="2286000"/>
          </a:xfrm>
          <a:prstGeom prst="ellipse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-457200" y="5029200"/>
            <a:ext cx="1371600" cy="1371600"/>
          </a:xfrm>
          <a:prstGeom prst="ellipse">
            <a:avLst/>
          </a:prstGeom>
          <a:solidFill>
            <a:srgbClr val="6D28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274320" y="3200400"/>
            <a:ext cx="731520" cy="731520"/>
          </a:xfrm>
          <a:prstGeom prst="ellipse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371600" y="1828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  <a:latin typeface="Calibri"/>
              </a:defRPr>
            </a:pPr>
            <a:r>
              <a:t>Faith under Fire: The Divine Silence and the Persistence of Belief in the Palestinian Holocaust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4114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>
                <a:solidFill>
                  <a:srgbClr val="FFFFFF"/>
                </a:solidFill>
                <a:latin typeface="Calibri"/>
              </a:defRPr>
            </a:pPr>
            <a:r>
              <a:t>Jasmine Williams, Antonio Garcia</a:t>
            </a:r>
          </a:p>
          <a:p>
            <a:pPr algn="ctr">
              <a:defRPr sz="1600">
                <a:solidFill>
                  <a:srgbClr val="FFFFFF"/>
                </a:solidFill>
                <a:latin typeface="Calibri"/>
              </a:defRPr>
            </a:pPr>
            <a:r>
              <a:t>Institute of Sciences, San Serriffe; Technology College, Hy-Brasil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28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7C3AE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7C3AED"/>
                </a:solidFill>
                <a:latin typeface="Calibri"/>
              </a:defRPr>
            </a:pPr>
            <a:r>
              <a:t>Analytical Process Algorithm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1828800"/>
            <a:ext cx="914400" cy="640080"/>
          </a:xfrm>
          <a:prstGeom prst="rect">
            <a:avLst/>
          </a:prstGeom>
          <a:solidFill>
            <a:srgbClr val="8B5CF6"/>
          </a:solidFill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Input: Theological texts, historical narratives, philosophical frameworks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1828800" y="2148840"/>
            <a:ext cx="365760" cy="0"/>
          </a:xfrm>
          <a:prstGeom prst="line">
            <a:avLst/>
          </a:prstGeom>
          <a:ln w="38100">
            <a:solidFill>
              <a:srgbClr val="8B5C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2194560" y="1828800"/>
            <a:ext cx="914400" cy="640080"/>
          </a:xfrm>
          <a:prstGeom prst="rect">
            <a:avLst/>
          </a:prstGeom>
          <a:solidFill>
            <a:srgbClr val="7C3AED"/>
          </a:solidFill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Step 1: Identify discursive mechanisms of erasure and normalization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3108960" y="2148840"/>
            <a:ext cx="365760" cy="0"/>
          </a:xfrm>
          <a:prstGeom prst="line">
            <a:avLst/>
          </a:prstGeom>
          <a:ln w="38100">
            <a:solidFill>
              <a:srgbClr val="8B5C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3474720" y="1828800"/>
            <a:ext cx="914400" cy="640080"/>
          </a:xfrm>
          <a:prstGeom prst="rect">
            <a:avLst/>
          </a:prstGeom>
          <a:solidFill>
            <a:srgbClr val="7C3AED"/>
          </a:solidFill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Step 2: Map existential double bind of divine silence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4389120" y="2148840"/>
            <a:ext cx="365760" cy="0"/>
          </a:xfrm>
          <a:prstGeom prst="line">
            <a:avLst/>
          </a:prstGeom>
          <a:ln w="38100">
            <a:solidFill>
              <a:srgbClr val="8B5C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4754879" y="1828800"/>
            <a:ext cx="914400" cy="640080"/>
          </a:xfrm>
          <a:prstGeom prst="rect">
            <a:avLst/>
          </a:prstGeom>
          <a:solidFill>
            <a:srgbClr val="7C3AED"/>
          </a:solidFill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Step 3: Analyze faith weaponization for endurance rationalization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5669279" y="2148840"/>
            <a:ext cx="365761" cy="0"/>
          </a:xfrm>
          <a:prstGeom prst="line">
            <a:avLst/>
          </a:prstGeom>
          <a:ln w="38100">
            <a:solidFill>
              <a:srgbClr val="8B5C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6035040" y="1828800"/>
            <a:ext cx="914400" cy="640080"/>
          </a:xfrm>
          <a:prstGeom prst="rect">
            <a:avLst/>
          </a:prstGeom>
          <a:solidFill>
            <a:srgbClr val="7C3AED"/>
          </a:solidFill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Step 4: Trace theological discourse's risk of normalizing erasure conditions</a:t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6949440" y="2148840"/>
            <a:ext cx="365760" cy="0"/>
          </a:xfrm>
          <a:prstGeom prst="line">
            <a:avLst/>
          </a:prstGeom>
          <a:ln w="38100">
            <a:solidFill>
              <a:srgbClr val="8B5C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7315200" y="1828800"/>
            <a:ext cx="914400" cy="640080"/>
          </a:xfrm>
          <a:prstGeom prst="rect">
            <a:avLst/>
          </a:prstGeom>
          <a:solidFill>
            <a:srgbClr val="7C3AED"/>
          </a:solidFill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Output: Integrated understanding of ṣabr as ethical stance</a:t>
            </a:r>
          </a:p>
        </p:txBody>
      </p:sp>
      <p:sp>
        <p:nvSpPr>
          <p:cNvPr id="17" name="Rectangle 1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28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7C3AE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10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7C3AED"/>
                </a:solidFill>
                <a:latin typeface="Calibri"/>
              </a:defRPr>
            </a:pPr>
            <a:r>
              <a:t>Implementation Framework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7C3AE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Theoretical Platform:</a:t>
            </a:r>
            <a:r>
              <a:rPr sz="2000" b="0">
                <a:solidFill>
                  <a:srgbClr val="1F2937"/>
                </a:solidFill>
                <a:latin typeface="Calibri"/>
              </a:rPr>
              <a:t> Existential phenomenology meets political theology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7C3AE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Analytical Libraries:</a:t>
            </a:r>
            <a:r>
              <a:rPr sz="2000" b="0">
                <a:solidFill>
                  <a:srgbClr val="1F2937"/>
                </a:solidFill>
                <a:latin typeface="Calibri"/>
              </a:rPr>
              <a:t> Conceptual frameworks from critical theory and genocide studies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7C3AE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Quality Assurance:</a:t>
            </a:r>
            <a:r>
              <a:rPr sz="2000" b="0">
                <a:solidFill>
                  <a:srgbClr val="1F2937"/>
                </a:solidFill>
                <a:latin typeface="Calibri"/>
              </a:rPr>
              <a:t> Peer review within interdisciplinary team, methodological transparency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7C3AE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Performance Optimization:</a:t>
            </a:r>
            <a:r>
              <a:rPr sz="2000" b="0">
                <a:solidFill>
                  <a:srgbClr val="1F2937"/>
                </a:solidFill>
                <a:latin typeface="Calibri"/>
              </a:rPr>
              <a:t> Iterative refinement of comparative categories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7C3AE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Validation Measures:</a:t>
            </a:r>
            <a:r>
              <a:rPr sz="2000" b="0">
                <a:solidFill>
                  <a:srgbClr val="1F2937"/>
                </a:solidFill>
                <a:latin typeface="Calibri"/>
              </a:rPr>
              <a:t> Consistency checks across multiple interpretive frameworks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28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7C3AE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7C3AED"/>
                </a:solidFill>
                <a:latin typeface="Calibri"/>
              </a:defRPr>
            </a:pPr>
            <a:r>
              <a:t>Analytical Framework Parameters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8400"/>
                <a:gridCol w="2438400"/>
                <a:gridCol w="2438400"/>
              </a:tblGrid>
              <a:tr h="609600"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Parameter</a:t>
                      </a:r>
                    </a:p>
                  </a:txBody>
                  <a:tcPr>
                    <a:solidFill>
                      <a:srgbClr val="7C3AE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Description</a:t>
                      </a:r>
                    </a:p>
                  </a:txBody>
                  <a:tcPr>
                    <a:solidFill>
                      <a:srgbClr val="7C3AE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Application</a:t>
                      </a:r>
                    </a:p>
                  </a:txBody>
                  <a:tcPr>
                    <a:solidFill>
                      <a:srgbClr val="7C3AED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Comparative Scope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Holocaust theology vs. Islamic responses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Identifies cross-traditional patterns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Temporal Focus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Contemporary Palestinian experience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Grounds analysis in current context</a:t>
                      </a:r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Discursive Level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Institutional vs. theological discourses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Examines multiple layers of meaning-making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Analytical Depth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Existential, political, theological dimensions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Provides comprehensive understanding</a:t>
                      </a:r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Validation Criteria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Conceptual coherence, explanatory power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Ensures analytical rigor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28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7C3AE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7C3AED"/>
                </a:solidFill>
                <a:latin typeface="Calibri"/>
              </a:defRPr>
            </a:pPr>
            <a:r>
              <a:t>Results Overview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Key Findings &amp; Analysis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Comprehensive results from comparative philosophical investigation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28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7C3AE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7C3AED"/>
                </a:solidFill>
                <a:latin typeface="Calibri"/>
              </a:defRPr>
            </a:pPr>
            <a:r>
              <a:t>Main Findings Summary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7C3AED"/>
                </a:solidFill>
              </a:defRPr>
            </a:pPr>
            <a:r>
              <a:t>Discursive Mechanisms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Bureaucratic/theological discourses actively constitute violence through classification and erasure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6D28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6D28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7C3AED"/>
                </a:solidFill>
              </a:defRPr>
            </a:pPr>
            <a:r>
              <a:t>Existential Double Bind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Divine silence creates tension where faith is tested by absence yet mobilized as resistance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7C3AED"/>
                </a:solidFill>
              </a:defRPr>
            </a:pPr>
            <a:r>
              <a:t>Normalization Risk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Theological discourse acknowledges meaning contestability while risking erasure condition normalization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8006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4800600" y="3931920"/>
            <a:ext cx="3657600" cy="137160"/>
          </a:xfrm>
          <a:prstGeom prst="rect">
            <a:avLst/>
          </a:prstGeom>
          <a:solidFill>
            <a:srgbClr val="6D28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6400800" y="4206240"/>
            <a:ext cx="457200" cy="457200"/>
          </a:xfrm>
          <a:prstGeom prst="ellipse">
            <a:avLst/>
          </a:prstGeom>
          <a:solidFill>
            <a:srgbClr val="6D28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4008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9834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7C3AED"/>
                </a:solidFill>
              </a:defRPr>
            </a:pPr>
            <a:r>
              <a:t>Ethical Transformation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9834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Palestinian ṣabr transforms metaphysical crisis into ethical stance rather than resolving tension</a:t>
            </a:r>
          </a:p>
        </p:txBody>
      </p:sp>
      <p:sp>
        <p:nvSpPr>
          <p:cNvPr id="30" name="Rectangle 2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28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7C3AE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7C3AED"/>
                </a:solidFill>
                <a:latin typeface="Calibri"/>
              </a:defRPr>
            </a:pPr>
            <a:r>
              <a:t>Key Results - Discursive Analysis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7C3AE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Finding 1:</a:t>
            </a:r>
            <a:r>
              <a:rPr sz="2000" b="0">
                <a:solidFill>
                  <a:srgbClr val="1F2937"/>
                </a:solidFill>
                <a:latin typeface="Calibri"/>
              </a:rPr>
              <a:t> Language transforms from describing reality to participating in destruction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7C3AE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Finding 2:</a:t>
            </a:r>
            <a:r>
              <a:rPr sz="2000" b="0">
                <a:solidFill>
                  <a:srgbClr val="1F2937"/>
                </a:solidFill>
                <a:latin typeface="Calibri"/>
              </a:rPr>
              <a:t> Genocide classification debates function as mechanisms of Palestinian suffering erasure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7C3AE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Finding 3:</a:t>
            </a:r>
            <a:r>
              <a:rPr sz="2000" b="0">
                <a:solidFill>
                  <a:srgbClr val="1F2937"/>
                </a:solidFill>
                <a:latin typeface="Calibri"/>
              </a:rPr>
              <a:t> Bureaucratic rationality normalizes violence through security/statecraft language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7C3AE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Finding 4:</a:t>
            </a:r>
            <a:r>
              <a:rPr sz="2000" b="0">
                <a:solidFill>
                  <a:srgbClr val="1F2937"/>
                </a:solidFill>
                <a:latin typeface="Calibri"/>
              </a:rPr>
              <a:t> Palestinian experience exists in paradoxical hyper-visibility/denial space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7C3AE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Finding 5:</a:t>
            </a:r>
            <a:r>
              <a:rPr sz="2000" b="0">
                <a:solidFill>
                  <a:srgbClr val="1F2937"/>
                </a:solidFill>
                <a:latin typeface="Calibri"/>
              </a:rPr>
              <a:t> Discursive trap prevents legitimate claims through semantic entanglement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28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7C3AE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7C3AED"/>
                </a:solidFill>
                <a:latin typeface="Calibri"/>
              </a:defRPr>
            </a:pPr>
            <a:r>
              <a:t>Key Results - Theological Dimensions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8B5CF6"/>
                </a:solidFill>
              </a:defRPr>
            </a:pPr>
            <a:r>
              <a:t>Holocaust Theology Insights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6D28D9"/>
                </a:solidFill>
              </a:defRPr>
            </a:pPr>
            <a:r>
              <a:t>Islamic Response Patterns</a:t>
            </a:r>
          </a:p>
        </p:txBody>
      </p:sp>
      <p:sp>
        <p:nvSpPr>
          <p:cNvPr id="8" name="Rectangle 7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✪  Radical questioning of divine justice amid suffering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Theological frameworks acknowledging meaning collapse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Responses ranging from protest to renewed covenant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Recognition of human responsibility alongside divine mystery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Tension between historical particularity and universal implications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✪  Ṣabr (steadfastness) as active endurance rather than passive waiting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Divine testing (ibtilā') framework for understanding suffering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Balance between acceptance and resistance in theological response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Community preservation as religious imperative amid destruction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Transformation of metaphysical crisis into ethical-political stance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28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7C3AE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16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7C3AED"/>
                </a:solidFill>
                <a:latin typeface="Calibri"/>
              </a:defRPr>
            </a:pPr>
            <a:r>
              <a:t>Comparative Analysis: Response Patterns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28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7C3AE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17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7C3AED"/>
                </a:solidFill>
                <a:latin typeface="Calibri"/>
              </a:defRPr>
            </a:pPr>
            <a:r>
              <a:t>Case Study: Ṣabr as Ethical Transformation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7C3AE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Case 1:</a:t>
            </a:r>
            <a:r>
              <a:rPr sz="2000" b="0">
                <a:solidFill>
                  <a:srgbClr val="1F2937"/>
                </a:solidFill>
                <a:latin typeface="Calibri"/>
              </a:rPr>
              <a:t> Palestinian narratives reframing suffering as test rather than punishment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7C3AE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Case 2:</a:t>
            </a:r>
            <a:r>
              <a:rPr sz="2000" b="0">
                <a:solidFill>
                  <a:srgbClr val="1F2937"/>
                </a:solidFill>
                <a:latin typeface="Calibri"/>
              </a:rPr>
              <a:t> Community practices maintaining identity amid systematic erasure attempts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7C3AE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Case 3:</a:t>
            </a:r>
            <a:r>
              <a:rPr sz="2000" b="0">
                <a:solidFill>
                  <a:srgbClr val="1F2937"/>
                </a:solidFill>
                <a:latin typeface="Calibri"/>
              </a:rPr>
              <a:t> Theological discourse transforming divine silence from abandonment to mystery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7C3AE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Case 4:</a:t>
            </a:r>
            <a:r>
              <a:rPr sz="2000" b="0">
                <a:solidFill>
                  <a:srgbClr val="1F2937"/>
                </a:solidFill>
                <a:latin typeface="Calibri"/>
              </a:rPr>
              <a:t> Resistance framed as religious duty within endurance framework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7C3AE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Case 5:</a:t>
            </a:r>
            <a:r>
              <a:rPr sz="2000" b="0">
                <a:solidFill>
                  <a:srgbClr val="1F2937"/>
                </a:solidFill>
                <a:latin typeface="Calibri"/>
              </a:rPr>
              <a:t> Intergenerational transmission of steadfastness as cultural-theological value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28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7C3AE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18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7C3AED"/>
                </a:solidFill>
                <a:latin typeface="Calibri"/>
              </a:defRPr>
            </a:pPr>
            <a:r>
              <a:t>Qualitative Insights &amp; Patterns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7C3AE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Insight 1:</a:t>
            </a:r>
            <a:r>
              <a:rPr sz="2000" b="0">
                <a:solidFill>
                  <a:srgbClr val="1F2937"/>
                </a:solidFill>
                <a:latin typeface="Calibri"/>
              </a:rPr>
              <a:t> Divine silence interpreted differently across theological positions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7C3AE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Insight 2:</a:t>
            </a:r>
            <a:r>
              <a:rPr sz="2000" b="0">
                <a:solidFill>
                  <a:srgbClr val="1F2937"/>
                </a:solidFill>
                <a:latin typeface="Calibri"/>
              </a:rPr>
              <a:t> Weaponization of faith occurs both by perpetrators and victims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7C3AE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Insight 3:</a:t>
            </a:r>
            <a:r>
              <a:rPr sz="2000" b="0">
                <a:solidFill>
                  <a:srgbClr val="1F2937"/>
                </a:solidFill>
                <a:latin typeface="Calibri"/>
              </a:rPr>
              <a:t> Normalization mechanisms operate through seemingly neutral bureaucratic language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7C3AE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Insight 4:</a:t>
            </a:r>
            <a:r>
              <a:rPr sz="2000" b="0">
                <a:solidFill>
                  <a:srgbClr val="1F2937"/>
                </a:solidFill>
                <a:latin typeface="Calibri"/>
              </a:rPr>
              <a:t> Existential double bind creates space for ethical innovation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7C3AE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Insight 5:</a:t>
            </a:r>
            <a:r>
              <a:rPr sz="2000" b="0">
                <a:solidFill>
                  <a:srgbClr val="1F2937"/>
                </a:solidFill>
                <a:latin typeface="Calibri"/>
              </a:rPr>
              <a:t> Palestinian experience reveals limits of comparative genocide frameworks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28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7C3AE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7C3AED"/>
                </a:solidFill>
                <a:latin typeface="Calibri"/>
              </a:defRPr>
            </a:pPr>
            <a:r>
              <a:t>Agenda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Presentation Outline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Comprehensive overview of research structure and key sections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28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7C3AE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7C3AED"/>
                </a:solidFill>
                <a:latin typeface="Calibri"/>
              </a:defRPr>
            </a:pPr>
            <a:r>
              <a:t>Results Discussion &amp; Interpretation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7C3AE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Interpretation 1:</a:t>
            </a:r>
            <a:r>
              <a:rPr sz="2000" b="0">
                <a:solidFill>
                  <a:srgbClr val="1F2937"/>
                </a:solidFill>
                <a:latin typeface="Calibri"/>
              </a:rPr>
              <a:t> Discursive analysis reveals how language constitutes political reality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7C3AE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Interpretation 2:</a:t>
            </a:r>
            <a:r>
              <a:rPr sz="2000" b="0">
                <a:solidFill>
                  <a:srgbClr val="1F2937"/>
                </a:solidFill>
                <a:latin typeface="Calibri"/>
              </a:rPr>
              <a:t> Theological responses to genocide must navigate normalization risks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7C3AE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Interpretation 3:</a:t>
            </a:r>
            <a:r>
              <a:rPr sz="2000" b="0">
                <a:solidFill>
                  <a:srgbClr val="1F2937"/>
                </a:solidFill>
                <a:latin typeface="Calibri"/>
              </a:rPr>
              <a:t> Palestinian ṣabr offers model for transforming metaphysical crisis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7C3AE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Importance:</a:t>
            </a:r>
            <a:r>
              <a:rPr sz="2000" b="0">
                <a:solidFill>
                  <a:srgbClr val="1F2937"/>
                </a:solidFill>
                <a:latin typeface="Calibri"/>
              </a:rPr>
              <a:t> Provides framework for understanding faith's complex role in political violence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7C3AE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Limitation:</a:t>
            </a:r>
            <a:r>
              <a:rPr sz="2000" b="0">
                <a:solidFill>
                  <a:srgbClr val="1F2937"/>
                </a:solidFill>
                <a:latin typeface="Calibri"/>
              </a:rPr>
              <a:t> Philosophical analysis cannot capture full empirical reality of suffering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28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7C3AE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20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7C3AED"/>
                </a:solidFill>
                <a:latin typeface="Calibri"/>
              </a:defRPr>
            </a:pPr>
            <a:r>
              <a:t>Key Contributions Summary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7C3AED"/>
                </a:solidFill>
              </a:defRPr>
            </a:pPr>
            <a:r>
              <a:t>Discursive Analysis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Reveals how bureaucratic/theological discourses actively constitute violence through classification mechanisms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6D28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6D28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7C3AED"/>
                </a:solidFill>
              </a:defRPr>
            </a:pPr>
            <a:r>
              <a:t>Existential Framework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Develops conceptualization of divine silence's double bind in genocide contexts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7C3AED"/>
                </a:solidFill>
              </a:defRPr>
            </a:pPr>
            <a:r>
              <a:t>Comparative Innovation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Provides integrated analysis drawing from Holocaust theology and Islamic responses to suffering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8006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4800600" y="3931920"/>
            <a:ext cx="3657600" cy="137160"/>
          </a:xfrm>
          <a:prstGeom prst="rect">
            <a:avLst/>
          </a:prstGeom>
          <a:solidFill>
            <a:srgbClr val="6D28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6400800" y="4206240"/>
            <a:ext cx="457200" cy="457200"/>
          </a:xfrm>
          <a:prstGeom prst="ellipse">
            <a:avLst/>
          </a:prstGeom>
          <a:solidFill>
            <a:srgbClr val="6D28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4008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9834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7C3AED"/>
                </a:solidFill>
              </a:defRPr>
            </a:pPr>
            <a:r>
              <a:t>Critical Intervention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9834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Traces how theological discourse risks normalizing the very erasure conditions it seeks to critique</a:t>
            </a:r>
          </a:p>
        </p:txBody>
      </p:sp>
      <p:sp>
        <p:nvSpPr>
          <p:cNvPr id="30" name="Rectangle 2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28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7C3AE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21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7C3AED"/>
                </a:solidFill>
                <a:latin typeface="Calibri"/>
              </a:defRPr>
            </a:pPr>
            <a:r>
              <a:t>Limitations &amp; Future Directions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8B5CF6"/>
                </a:solidFill>
              </a:defRPr>
            </a:pPr>
            <a:r>
              <a:t>Current Limitations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6D28D9"/>
                </a:solidFill>
              </a:defRPr>
            </a:pPr>
            <a:r>
              <a:t>Future Research Directions</a:t>
            </a:r>
          </a:p>
        </p:txBody>
      </p:sp>
      <p:sp>
        <p:nvSpPr>
          <p:cNvPr id="8" name="Rectangle 7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✪  Focus on Palestinian context limits broader comparative applications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Philosophical analysis lacks empirical data collection component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Engagement with contested definitions remains politically charged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Theological focus may overlook secular resistance frameworks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Limited examination of gender dimensions in suffering responses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✪  Expand comparative scope to include other genocide contexts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Integrate empirical methods with philosophical analysis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Develop more nuanced genocide classification frameworks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Examine intersection of theological and secular resistance strategies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Investigate gender-specific dimensions of steadfastness and endurance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28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7C3AE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22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7C3AED"/>
                </a:solidFill>
                <a:latin typeface="Calibri"/>
              </a:defRPr>
            </a:pPr>
            <a:r>
              <a:t>Conclusions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274320" y="1554480"/>
            <a:ext cx="8595360" cy="4389120"/>
          </a:xfrm>
          <a:prstGeom prst="rect">
            <a:avLst/>
          </a:prstGeom>
          <a:solidFill>
            <a:srgbClr val="8B5CF6"/>
          </a:solidFill>
          <a:ln w="38100">
            <a:solidFill>
              <a:srgbClr val="7C3A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1828800"/>
            <a:ext cx="777240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7C3AED"/>
                </a:solidFill>
              </a:rPr>
              <a:t>✪  </a:t>
            </a:r>
            <a:r>
              <a:rPr sz="1800">
                <a:solidFill>
                  <a:srgbClr val="FFFFFF"/>
                </a:solidFill>
              </a:rPr>
              <a:t>Genocide discourse actively constitutes violence through classification and normalization mechanisms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7C3AED"/>
                </a:solidFill>
              </a:rPr>
              <a:t>✪  </a:t>
            </a:r>
            <a:r>
              <a:rPr sz="1800">
                <a:solidFill>
                  <a:srgbClr val="FFFFFF"/>
                </a:solidFill>
              </a:rPr>
              <a:t>Divine silence creates existential double bind where faith is simultaneously tested and weaponized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7C3AED"/>
                </a:solidFill>
              </a:rPr>
              <a:t>✪  </a:t>
            </a:r>
            <a:r>
              <a:rPr sz="1800">
                <a:solidFill>
                  <a:srgbClr val="FFFFFF"/>
                </a:solidFill>
              </a:rPr>
              <a:t>Theological responses must navigate risk of normalizing the erasure conditions they critique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7C3AED"/>
                </a:solidFill>
              </a:rPr>
              <a:t>✪  </a:t>
            </a:r>
            <a:r>
              <a:rPr sz="1800">
                <a:solidFill>
                  <a:srgbClr val="FFFFFF"/>
                </a:solidFill>
              </a:rPr>
              <a:t>Palestinian ṣabr transforms metaphysical crisis into ethical stance rather than resolving tension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7C3AED"/>
                </a:solidFill>
              </a:rPr>
              <a:t>✪  </a:t>
            </a:r>
            <a:r>
              <a:rPr sz="1800">
                <a:solidFill>
                  <a:srgbClr val="FFFFFF"/>
                </a:solidFill>
              </a:rPr>
              <a:t>Comparative analysis reveals both unique particularities and cross-traditional patterns in suffering responses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28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7C3AE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23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7C3AED"/>
                </a:solidFill>
                <a:latin typeface="Calibri"/>
              </a:defRPr>
            </a:pPr>
            <a:r>
              <a:t>References &amp; Acknowledgments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400">
                <a:solidFill>
                  <a:srgbClr val="7C3AED"/>
                </a:solidFill>
                <a:latin typeface="Calibri"/>
              </a:rPr>
              <a:t>✪  </a:t>
            </a:r>
            <a:r>
              <a:rPr sz="1400">
                <a:solidFill>
                  <a:srgbClr val="1F2937"/>
                </a:solidFill>
                <a:latin typeface="Calibri"/>
              </a:rPr>
              <a:t>Lemkin, R. (1944). Axis Rule in Occupied Europe. Carnegie Endowment for International Peace.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400">
                <a:solidFill>
                  <a:srgbClr val="7C3AED"/>
                </a:solidFill>
                <a:latin typeface="Calibri"/>
              </a:rPr>
              <a:t>✪  </a:t>
            </a:r>
            <a:r>
              <a:rPr sz="1400">
                <a:solidFill>
                  <a:srgbClr val="1F2937"/>
                </a:solidFill>
                <a:latin typeface="Calibri"/>
              </a:rPr>
              <a:t>Bauman, Z. (1989). Modernity and the Holocaust. Cornell University Press.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400">
                <a:solidFill>
                  <a:srgbClr val="7C3AED"/>
                </a:solidFill>
                <a:latin typeface="Calibri"/>
              </a:rPr>
              <a:t>✪  </a:t>
            </a:r>
            <a:r>
              <a:rPr sz="1400" b="1">
                <a:solidFill>
                  <a:srgbClr val="1F2937"/>
                </a:solidFill>
                <a:latin typeface="Calibri"/>
              </a:rPr>
              <a:t>Fackenheim, E. (1994). To Mend the World:</a:t>
            </a:r>
            <a:r>
              <a:rPr sz="1400" b="0">
                <a:solidFill>
                  <a:srgbClr val="1F2937"/>
                </a:solidFill>
                <a:latin typeface="Calibri"/>
              </a:rPr>
              <a:t> Foundations of Post-Holocaust Jewish Thought. Indiana University Press.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400">
                <a:solidFill>
                  <a:srgbClr val="7C3AED"/>
                </a:solidFill>
                <a:latin typeface="Calibri"/>
              </a:rPr>
              <a:t>✪  </a:t>
            </a:r>
            <a:r>
              <a:rPr sz="1400">
                <a:solidFill>
                  <a:srgbClr val="1F2937"/>
                </a:solidFill>
                <a:latin typeface="Calibri"/>
              </a:rPr>
              <a:t>Rahman, F. (1980). Major Themes of the Qur'an. University of Chicago Press.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400">
                <a:solidFill>
                  <a:srgbClr val="7C3AED"/>
                </a:solidFill>
                <a:latin typeface="Calibri"/>
              </a:rPr>
              <a:t>✪  </a:t>
            </a:r>
            <a:r>
              <a:rPr sz="1400" b="1">
                <a:solidFill>
                  <a:srgbClr val="1F2937"/>
                </a:solidFill>
                <a:latin typeface="Calibri"/>
              </a:rPr>
              <a:t>Arendt, H. (1963). Eichmann in Jerusalem:</a:t>
            </a:r>
            <a:r>
              <a:rPr sz="1400" b="0">
                <a:solidFill>
                  <a:srgbClr val="1F2937"/>
                </a:solidFill>
                <a:latin typeface="Calibri"/>
              </a:rPr>
              <a:t> A Report on the Banality of Evil. Viking Press.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400">
                <a:solidFill>
                  <a:srgbClr val="7C3AED"/>
                </a:solidFill>
                <a:latin typeface="Calibri"/>
              </a:rPr>
              <a:t>✪  </a:t>
            </a:r>
            <a:r>
              <a:rPr sz="1400">
                <a:solidFill>
                  <a:srgbClr val="1F2937"/>
                </a:solidFill>
                <a:latin typeface="Calibri"/>
              </a:rPr>
              <a:t>Said, E. (1979). The Question of Palestine. Vintage Books.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400">
                <a:solidFill>
                  <a:srgbClr val="7C3AED"/>
                </a:solidFill>
                <a:latin typeface="Calibri"/>
              </a:rPr>
              <a:t>✪  </a:t>
            </a:r>
            <a:r>
              <a:rPr sz="1400">
                <a:solidFill>
                  <a:srgbClr val="1F2937"/>
                </a:solidFill>
                <a:latin typeface="Calibri"/>
              </a:rPr>
              <a:t>Wiesel, E. (1960). Night. Hill &amp; Wang.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400">
                <a:solidFill>
                  <a:srgbClr val="7C3AED"/>
                </a:solidFill>
                <a:latin typeface="Calibri"/>
              </a:rPr>
              <a:t>✪  </a:t>
            </a:r>
            <a:r>
              <a:rPr sz="1400" b="1">
                <a:solidFill>
                  <a:srgbClr val="1F2937"/>
                </a:solidFill>
                <a:latin typeface="Calibri"/>
              </a:rPr>
              <a:t>Asad, T. (2003). Formations of the Secular:</a:t>
            </a:r>
            <a:r>
              <a:rPr sz="1400" b="0">
                <a:solidFill>
                  <a:srgbClr val="1F2937"/>
                </a:solidFill>
                <a:latin typeface="Calibri"/>
              </a:rPr>
              <a:t> Christianity, Islam, Modernity. Stanford University Press.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400">
                <a:solidFill>
                  <a:srgbClr val="7C3AED"/>
                </a:solidFill>
                <a:latin typeface="Calibri"/>
              </a:rPr>
              <a:t>✪  </a:t>
            </a:r>
            <a:r>
              <a:rPr sz="1400" b="1">
                <a:solidFill>
                  <a:srgbClr val="1F2937"/>
                </a:solidFill>
                <a:latin typeface="Calibri"/>
              </a:rPr>
              <a:t>Acknowledgments:</a:t>
            </a:r>
            <a:r>
              <a:rPr sz="1400" b="0">
                <a:solidFill>
                  <a:srgbClr val="1F2937"/>
                </a:solidFill>
                <a:latin typeface="Calibri"/>
              </a:rPr>
              <a:t> Research supported by Institute of Sciences, San Serriffe and Technology College, Hy-Brasil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28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7C3AE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24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7C3AED"/>
                </a:solidFill>
                <a:latin typeface="Calibri"/>
              </a:defRPr>
            </a:pPr>
          </a:p>
        </p:txBody>
      </p:sp>
      <p:sp>
        <p:nvSpPr>
          <p:cNvPr id="7" name="Oval 6"/>
          <p:cNvSpPr/>
          <p:nvPr/>
        </p:nvSpPr>
        <p:spPr>
          <a:xfrm>
            <a:off x="6858000" y="-914400"/>
            <a:ext cx="2743200" cy="2743200"/>
          </a:xfrm>
          <a:prstGeom prst="ellipse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-914400" y="3657600"/>
            <a:ext cx="2286000" cy="2286000"/>
          </a:xfrm>
          <a:prstGeom prst="ellipse">
            <a:avLst/>
          </a:prstGeom>
          <a:solidFill>
            <a:srgbClr val="6D28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0" y="1828800"/>
            <a:ext cx="822960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Thank You!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3200400"/>
            <a:ext cx="822960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>
                <a:solidFill>
                  <a:srgbClr val="FFFFFF"/>
                </a:solidFill>
              </a:defRPr>
            </a:pPr>
            <a:r>
              <a:t>For questions: j.williams@institute-sciences.ss | a.garcia@techcollege.hb</a:t>
            </a:r>
          </a:p>
          <a:p>
            <a:pPr algn="ctr">
              <a:spcBef>
                <a:spcPts val="600"/>
              </a:spcBef>
              <a:defRPr sz="1600">
                <a:solidFill>
                  <a:srgbClr val="FFFFFF"/>
                </a:solidFill>
              </a:defRPr>
            </a:pPr>
            <a:r>
              <a:t>Project Archive: researcharchive.ss/palestinian-holocaust-theology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28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7C3AE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7C3AED"/>
                </a:solidFill>
                <a:latin typeface="Calibri"/>
              </a:defRPr>
            </a:pPr>
            <a:r>
              <a:t>Research Context &amp; Background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7C3AE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Problem Domain:</a:t>
            </a:r>
            <a:r>
              <a:rPr sz="2000" b="0">
                <a:solidFill>
                  <a:srgbClr val="1F2937"/>
                </a:solidFill>
                <a:latin typeface="Calibri"/>
              </a:rPr>
              <a:t> Genocide definition as political contestation site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7C3AE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Current State:</a:t>
            </a:r>
            <a:r>
              <a:rPr sz="2000" b="0">
                <a:solidFill>
                  <a:srgbClr val="1F2937"/>
                </a:solidFill>
                <a:latin typeface="Calibri"/>
              </a:rPr>
              <a:t> Institutional discourses systematically occlude Palestinian suffering particularities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7C3AE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Research Gap:</a:t>
            </a:r>
            <a:r>
              <a:rPr sz="2000" b="0">
                <a:solidFill>
                  <a:srgbClr val="1F2937"/>
                </a:solidFill>
                <a:latin typeface="Calibri"/>
              </a:rPr>
              <a:t> Limited analysis of divine silence's existential double bind in systematic destruction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7C3AE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Field Context:</a:t>
            </a:r>
            <a:r>
              <a:rPr sz="2000" b="0">
                <a:solidFill>
                  <a:srgbClr val="1F2937"/>
                </a:solidFill>
                <a:latin typeface="Calibri"/>
              </a:rPr>
              <a:t> Interdisciplinary intersection of genocide studies, theology, and political philosophy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7C3AE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Challenge:</a:t>
            </a:r>
            <a:r>
              <a:rPr sz="2000" b="0">
                <a:solidFill>
                  <a:srgbClr val="1F2937"/>
                </a:solidFill>
                <a:latin typeface="Calibri"/>
              </a:rPr>
              <a:t> Navigating contested definitions while maintaining analytical rigor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28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7C3AE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7C3AED"/>
                </a:solidFill>
                <a:latin typeface="Calibri"/>
              </a:defRPr>
            </a:pPr>
            <a:r>
              <a:t>Motivation &amp; Research Objectives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🎯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7C3AED"/>
                </a:solidFill>
              </a:defRPr>
            </a:pPr>
            <a:r>
              <a:t>Primary Motivation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Examine how institutional/theological discourses obscure Palestinian suffering through semantic normalization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6D28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6D28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❓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7C3AED"/>
                </a:solidFill>
              </a:defRPr>
            </a:pPr>
            <a:r>
              <a:t>Key Questions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How does divine silence create existential tension during systematic destruction? How is faith weaponized for endurance?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8680" y="480060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💡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7C3AED"/>
                </a:solidFill>
              </a:defRPr>
            </a:pPr>
            <a:r>
              <a:t>Expected Impact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Deeper understanding of metaphysical crisis-political violence interplay through Palestinian steadfastness (ṣabr)</a:t>
            </a:r>
          </a:p>
        </p:txBody>
      </p:sp>
      <p:sp>
        <p:nvSpPr>
          <p:cNvPr id="27" name="Rectangle 26"/>
          <p:cNvSpPr/>
          <p:nvPr/>
        </p:nvSpPr>
        <p:spPr>
          <a:xfrm>
            <a:off x="48006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4800600" y="3931920"/>
            <a:ext cx="3657600" cy="137160"/>
          </a:xfrm>
          <a:prstGeom prst="rect">
            <a:avLst/>
          </a:prstGeom>
          <a:solidFill>
            <a:srgbClr val="6D28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6400800" y="4206240"/>
            <a:ext cx="457200" cy="457200"/>
          </a:xfrm>
          <a:prstGeom prst="ellipse">
            <a:avLst/>
          </a:prstGeom>
          <a:solidFill>
            <a:srgbClr val="6D28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4008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9834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7C3AED"/>
                </a:solidFill>
              </a:defRPr>
            </a:pPr>
            <a:r>
              <a:t>Research Objectives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9834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1. Analyze discursive mechanisms of erasure 2. Examine theological responses to suffering 3. Trace normalization risks in critique frameworks</a:t>
            </a:r>
          </a:p>
        </p:txBody>
      </p:sp>
      <p:sp>
        <p:nvSpPr>
          <p:cNvPr id="33" name="Rectangle 32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28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7C3AE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7C3AED"/>
                </a:solidFill>
                <a:latin typeface="Calibri"/>
              </a:defRPr>
            </a:pPr>
            <a:r>
              <a:t>Related Work &amp; Literature Review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8B5CF6"/>
                </a:solidFill>
              </a:defRPr>
            </a:pPr>
            <a:r>
              <a:t>Previous Approaches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6D28D9"/>
                </a:solidFill>
              </a:defRPr>
            </a:pPr>
            <a:r>
              <a:t>Limitations &amp; Our Contribution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✪  Lemkin (1944): Original genocide conception encompassing cultural destruction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Bauman (1989): Modern administrative systems normalizing violence through bureaucracy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Holocaust Theology: Theological responses to divine absence in Jewish suffering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Islamic Theodicy: Traditional frameworks addressing suffering and divine justice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Critical Genocide Studies: Political dimensions of genocide classification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✪  Limited comparative analysis across theological traditions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Insufficient focus on Palestinian specificities within genocide discourse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Overemphasis on legal definitions at expense of existential dimensions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Our work integrates philosophical, theological, and political analysis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We foreground Palestinian experience while maintaining comparative rigor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28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7C3AE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7C3AED"/>
                </a:solidFill>
                <a:latin typeface="Calibri"/>
              </a:defRPr>
            </a:pPr>
            <a:r>
              <a:t>Methodology Overview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Research Methodology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Comparative philosophical analysis framework and implementation approach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28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7C3AE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6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7C3AED"/>
                </a:solidFill>
                <a:latin typeface="Calibri"/>
              </a:defRPr>
            </a:pPr>
            <a:r>
              <a:t>Research Approach &amp; Design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7C3AE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Primary Method:</a:t>
            </a:r>
            <a:r>
              <a:rPr sz="2000" b="0">
                <a:solidFill>
                  <a:srgbClr val="1F2937"/>
                </a:solidFill>
                <a:latin typeface="Calibri"/>
              </a:rPr>
              <a:t> Comparative philosophical analysis across theological traditions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7C3AE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Theoretical Framework:</a:t>
            </a:r>
            <a:r>
              <a:rPr sz="2000" b="0">
                <a:solidFill>
                  <a:srgbClr val="1F2937"/>
                </a:solidFill>
                <a:latin typeface="Calibri"/>
              </a:rPr>
              <a:t> Integration of Holocaust theology with Islamic responses to suffering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7C3AE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Data Sources:</a:t>
            </a:r>
            <a:r>
              <a:rPr sz="2000" b="0">
                <a:solidFill>
                  <a:srgbClr val="1F2937"/>
                </a:solidFill>
                <a:latin typeface="Calibri"/>
              </a:rPr>
              <a:t> Theological texts, philosophical treatises, historical accounts of Palestinian experience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7C3AE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Analytical Tools:</a:t>
            </a:r>
            <a:r>
              <a:rPr sz="2000" b="0">
                <a:solidFill>
                  <a:srgbClr val="1F2937"/>
                </a:solidFill>
                <a:latin typeface="Calibri"/>
              </a:rPr>
              <a:t> Discourse analysis, conceptual mapping, existential phenomenology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7C3AE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Validation Approach:</a:t>
            </a:r>
            <a:r>
              <a:rPr sz="2000" b="0">
                <a:solidFill>
                  <a:srgbClr val="1F2937"/>
                </a:solidFill>
                <a:latin typeface="Calibri"/>
              </a:rPr>
              <a:t> Triangulation through multiple theoretical perspectives and source types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28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7C3AE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7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7C3AED"/>
                </a:solidFill>
                <a:latin typeface="Calibri"/>
              </a:defRPr>
            </a:pPr>
            <a:r>
              <a:t>Detailed Methodology - Part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7C3AE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Specific Focus:</a:t>
            </a:r>
            <a:r>
              <a:rPr sz="2000" b="0">
                <a:solidFill>
                  <a:srgbClr val="1F2937"/>
                </a:solidFill>
                <a:latin typeface="Calibri"/>
              </a:rPr>
              <a:t> Palestinian context exclusively, with comparative reference to Holocaust theology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7C3AE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Methodological Constraint:</a:t>
            </a:r>
            <a:r>
              <a:rPr sz="2000" b="0">
                <a:solidFill>
                  <a:srgbClr val="1F2937"/>
                </a:solidFill>
                <a:latin typeface="Calibri"/>
              </a:rPr>
              <a:t> Philosophical/theological analysis rather than empirical data collection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7C3AE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Analytical Constraint:</a:t>
            </a:r>
            <a:r>
              <a:rPr sz="2000" b="0">
                <a:solidFill>
                  <a:srgbClr val="1F2937"/>
                </a:solidFill>
                <a:latin typeface="Calibri"/>
              </a:rPr>
              <a:t> Engagement with politically charged genocide definitions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7C3AE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Comparative Framework:</a:t>
            </a:r>
            <a:r>
              <a:rPr sz="2000" b="0">
                <a:solidFill>
                  <a:srgbClr val="1F2937"/>
                </a:solidFill>
                <a:latin typeface="Calibri"/>
              </a:rPr>
              <a:t> Side-by-side examination of Jewish and Islamic theological responses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7C3AE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Discourse Analysis:</a:t>
            </a:r>
            <a:r>
              <a:rPr sz="2000" b="0">
                <a:solidFill>
                  <a:srgbClr val="1F2937"/>
                </a:solidFill>
                <a:latin typeface="Calibri"/>
              </a:rPr>
              <a:t> Examination of how language constitutes rather than merely describes violence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28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7C3AE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8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7C3AED"/>
                </a:solidFill>
                <a:latin typeface="Calibri"/>
              </a:defRPr>
            </a:pPr>
            <a:r>
              <a:t>Detailed Methodology - Part 2</a:t>
            </a:r>
          </a:p>
        </p:txBody>
      </p:sp>
      <p:sp>
        <p:nvSpPr>
          <p:cNvPr id="6" name="Rectangle 5"/>
          <p:cNvSpPr/>
          <p:nvPr/>
        </p:nvSpPr>
        <p:spPr>
          <a:xfrm>
            <a:off x="3657600" y="1371600"/>
            <a:ext cx="2286000" cy="713232"/>
          </a:xfrm>
          <a:prstGeom prst="rect">
            <a:avLst/>
          </a:prstGeom>
          <a:solidFill>
            <a:srgbClr val="8B5CF6"/>
          </a:solidFill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Source Collection: Gather theological texts, historical accounts, philosophical works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4800600" y="2084832"/>
            <a:ext cx="0" cy="365760"/>
          </a:xfrm>
          <a:prstGeom prst="line">
            <a:avLst/>
          </a:prstGeom>
          <a:ln w="38100">
            <a:solidFill>
              <a:srgbClr val="8B5C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3657600" y="2450592"/>
            <a:ext cx="2286000" cy="713232"/>
          </a:xfrm>
          <a:prstGeom prst="rect">
            <a:avLst/>
          </a:prstGeom>
          <a:solidFill>
            <a:srgbClr val="7C3AED"/>
          </a:solidFill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Conceptual Mapping: Identify key themes across traditions (divine silence, suffering, resistance)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4800600" y="3163824"/>
            <a:ext cx="0" cy="365760"/>
          </a:xfrm>
          <a:prstGeom prst="line">
            <a:avLst/>
          </a:prstGeom>
          <a:ln w="38100">
            <a:solidFill>
              <a:srgbClr val="8B5C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3657600" y="3529584"/>
            <a:ext cx="2286000" cy="713232"/>
          </a:xfrm>
          <a:prstGeom prst="rect">
            <a:avLst/>
          </a:prstGeom>
          <a:solidFill>
            <a:srgbClr val="7C3AED"/>
          </a:solidFill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Comparative Analysis: Side-by-side examination of responses to systematic destruction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4800600" y="4242816"/>
            <a:ext cx="0" cy="365760"/>
          </a:xfrm>
          <a:prstGeom prst="line">
            <a:avLst/>
          </a:prstGeom>
          <a:ln w="38100">
            <a:solidFill>
              <a:srgbClr val="8B5C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3657600" y="4608576"/>
            <a:ext cx="2286000" cy="713232"/>
          </a:xfrm>
          <a:prstGeom prst="rect">
            <a:avLst/>
          </a:prstGeom>
          <a:solidFill>
            <a:srgbClr val="7C3AED"/>
          </a:solidFill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Discourse Examination: Analyze how language functions in genocide normalization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4800600" y="5321808"/>
            <a:ext cx="0" cy="365760"/>
          </a:xfrm>
          <a:prstGeom prst="line">
            <a:avLst/>
          </a:prstGeom>
          <a:ln w="38100">
            <a:solidFill>
              <a:srgbClr val="8B5C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3657600" y="5687568"/>
            <a:ext cx="2286000" cy="713232"/>
          </a:xfrm>
          <a:prstGeom prst="rect">
            <a:avLst/>
          </a:prstGeom>
          <a:solidFill>
            <a:srgbClr val="7C3AED"/>
          </a:solidFill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Synthesis: Develop integrated understanding of metaphysical crisis-political violence interplay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28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7C3AE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