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284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1">
                <a:solidFill>
                  <a:srgbClr val="FFFFFF"/>
                </a:solidFill>
                <a:latin typeface="Calibri"/>
              </a:defRPr>
            </a:pPr>
            <a:r>
              <a:t>The Calculus of Reason: Enlightenment Rationality and the Administration of Genocide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Dancing Wolf, Swift Eagle</a:t>
            </a:r>
          </a:p>
          <a:p>
            <a:pPr algn="ctr">
              <a:defRPr sz="1600">
                <a:solidFill>
                  <a:srgbClr val="FFFFFF"/>
                </a:solidFill>
                <a:latin typeface="Calibri"/>
              </a:defRPr>
            </a:pPr>
            <a:r>
              <a:t>Research Center, Aztlan; Technology Institute, Quivira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284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84C7"/>
                </a:solidFill>
                <a:latin typeface="Calibri"/>
              </a:defRPr>
            </a:pPr>
          </a:p>
        </p:txBody>
      </p:sp>
      <p:sp>
        <p:nvSpPr>
          <p:cNvPr id="4" name="Oval 3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dwolf@aztlan-research.edu; seagle@quivira-tech.edu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research.aztlan.edu/genocide-calculus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84C7"/>
                </a:solidFill>
                <a:latin typeface="Calibri"/>
              </a:defRPr>
            </a:pPr>
            <a:r>
              <a:t>Presentation Agenda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Introduction to genocide definition challenges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Analysis of institutional discourse patterns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Examination of procedural absolution mechanisms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Application of instrumental reason framework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Discussion of contemporary digital contexts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Conclusions and future directions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84C7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0EA5E9"/>
                </a:solidFill>
              </a:defRPr>
            </a:pPr>
            <a:r>
              <a:t>Current State of the Field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0369A1"/>
                </a:solidFill>
              </a:defRPr>
            </a:pPr>
            <a:r>
              <a:t>Research Gap Addressed</a:t>
            </a:r>
          </a:p>
        </p:txBody>
      </p:sp>
      <p:sp>
        <p:nvSpPr>
          <p:cNvPr id="5" name="Rectangle 4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•  Scholarly debate between strict legal interpretations (Schabas, 2009) vs. expansive moral frameworks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Genocide Convention's restrictive criteria often exclude contemporary cases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Institutional discourse oscillates between hyper-visibility and systematic denial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Palestinian case exemplifies definitional ambiguity serving power structures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•  Lack of analysis connecting Enlightenment rationality to genocide administration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Insufficient examination of bureaucratic language as violence mechanism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Need to extend Bauman's Holocaust insights to digital-era violence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•  Requirement for frameworks resisting procedural obfuscation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84C7"/>
                </a:solidFill>
                <a:latin typeface="Calibri"/>
              </a:defRPr>
            </a:pPr>
            <a:r>
              <a:t>Motivation &amp; Objectives</a:t>
            </a:r>
          </a:p>
        </p:txBody>
      </p:sp>
      <p:sp>
        <p:nvSpPr>
          <p:cNvPr id="3" name="Rectangle 2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284C7"/>
                </a:solidFill>
              </a:defRPr>
            </a:pPr>
            <a:r>
              <a:t>Research Questions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1F2937"/>
                </a:solidFill>
              </a:defRPr>
            </a:pPr>
            <a:r>
              <a:t>How does bureaucratic language transform ethical judgment into administrative calculation? What mechanisms enable systematic violence while maintaining institutional credibility?</a:t>
            </a:r>
          </a:p>
        </p:txBody>
      </p:sp>
      <p:sp>
        <p:nvSpPr>
          <p:cNvPr id="9" name="Rectangle 8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284C7"/>
                </a:solidFill>
              </a:defRPr>
            </a:pPr>
            <a:r>
              <a:t>Primary Objective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Analyze how procedural absolution creates communicative double binds that obscure Palestinian suffering through technical protocols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284C7"/>
                </a:solidFill>
              </a:defRPr>
            </a:pPr>
            <a:r>
              <a:t>Expected Impact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Develop critical framework for recognizing how modern reason enables genocide through hyper-functional application rather than irrationality</a:t>
            </a:r>
          </a:p>
        </p:txBody>
      </p:sp>
      <p:sp>
        <p:nvSpPr>
          <p:cNvPr id="22" name="Rectangle 21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84C7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828800"/>
            <a:ext cx="1170432" cy="640080"/>
          </a:xfrm>
          <a:prstGeom prst="rect">
            <a:avLst/>
          </a:prstGeom>
          <a:solidFill>
            <a:srgbClr val="0EA5E9"/>
          </a:solidFill>
          <a:ln w="25400">
            <a:solidFill>
              <a:srgbClr val="0369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Conceptual Analysis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2084832" y="2148840"/>
            <a:ext cx="365760" cy="0"/>
          </a:xfrm>
          <a:prstGeom prst="line">
            <a:avLst/>
          </a:prstGeom>
          <a:ln w="38100">
            <a:solidFill>
              <a:srgbClr val="0EA5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2450592" y="1828800"/>
            <a:ext cx="1170432" cy="640080"/>
          </a:xfrm>
          <a:prstGeom prst="rect">
            <a:avLst/>
          </a:prstGeom>
          <a:solidFill>
            <a:srgbClr val="0284C7"/>
          </a:solidFill>
          <a:ln w="25400">
            <a:solidFill>
              <a:srgbClr val="0369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Discourse Pattern Examination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3621024" y="2148840"/>
            <a:ext cx="365760" cy="0"/>
          </a:xfrm>
          <a:prstGeom prst="line">
            <a:avLst/>
          </a:prstGeom>
          <a:ln w="38100">
            <a:solidFill>
              <a:srgbClr val="0EA5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986784" y="1828800"/>
            <a:ext cx="1170432" cy="640080"/>
          </a:xfrm>
          <a:prstGeom prst="rect">
            <a:avLst/>
          </a:prstGeom>
          <a:solidFill>
            <a:srgbClr val="0284C7"/>
          </a:solidFill>
          <a:ln w="25400">
            <a:solidFill>
              <a:srgbClr val="0369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Theoretical Framework Application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5157216" y="2148840"/>
            <a:ext cx="365760" cy="0"/>
          </a:xfrm>
          <a:prstGeom prst="line">
            <a:avLst/>
          </a:prstGeom>
          <a:ln w="38100">
            <a:solidFill>
              <a:srgbClr val="0EA5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522976" y="1828800"/>
            <a:ext cx="1170432" cy="640080"/>
          </a:xfrm>
          <a:prstGeom prst="rect">
            <a:avLst/>
          </a:prstGeom>
          <a:solidFill>
            <a:srgbClr val="0284C7"/>
          </a:solidFill>
          <a:ln w="25400">
            <a:solidFill>
              <a:srgbClr val="0369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Case Study Analysis</a:t>
            </a:r>
          </a:p>
        </p:txBody>
      </p:sp>
      <p:cxnSp>
        <p:nvCxnSpPr>
          <p:cNvPr id="10" name="Connector 9"/>
          <p:cNvCxnSpPr/>
          <p:nvPr/>
        </p:nvCxnSpPr>
        <p:spPr>
          <a:xfrm>
            <a:off x="6693408" y="2148840"/>
            <a:ext cx="365760" cy="0"/>
          </a:xfrm>
          <a:prstGeom prst="line">
            <a:avLst/>
          </a:prstGeom>
          <a:ln w="38100">
            <a:solidFill>
              <a:srgbClr val="0EA5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059168" y="1828800"/>
            <a:ext cx="1170432" cy="640080"/>
          </a:xfrm>
          <a:prstGeom prst="rect">
            <a:avLst/>
          </a:prstGeom>
          <a:solidFill>
            <a:srgbClr val="0284C7"/>
          </a:solidFill>
          <a:ln w="25400">
            <a:solidFill>
              <a:srgbClr val="0369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Synthesis &amp; Framework Development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84C7"/>
                </a:solidFill>
                <a:latin typeface="Calibri"/>
              </a:defRPr>
            </a:pPr>
            <a:r>
              <a:t>Key Contributions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💡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284C7"/>
                </a:solidFill>
              </a:defRPr>
            </a:pPr>
            <a:r>
              <a:t>Procedural Absolution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Identifies communicative mechanism that obscures suffering through bureaucratic language and technical protocols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284C7"/>
                </a:solidFill>
              </a:defRPr>
            </a:pPr>
            <a:r>
              <a:t>Ethical Transformation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Demonstrates how modern reason transforms ethical judgment into administrative calculation through efficiency and classification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284C7"/>
                </a:solidFill>
              </a:defRPr>
            </a:pPr>
            <a:r>
              <a:t>Historical Extension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Extends Bauman's insights about bureaucracy's role in the Holocaust to contemporary digital contexts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284C7"/>
                </a:solidFill>
              </a:defRPr>
            </a:pPr>
            <a:r>
              <a:t>Verification Loops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Analyzes how institutional reliance on verification loops defers ethical judgment while creating illusion of objectivity</a:t>
            </a:r>
          </a:p>
        </p:txBody>
      </p:sp>
      <p:sp>
        <p:nvSpPr>
          <p:cNvPr id="28" name="Rectangle 2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600" b="1">
                <a:solidFill>
                  <a:srgbClr val="0284C7"/>
                </a:solidFill>
                <a:latin typeface="Calibri"/>
              </a:defRPr>
            </a:pPr>
            <a:r>
              <a:t>Theoretical Framework: Instrumental Reason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0EA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Traditional View of Genocide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Our Framework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0284C7"/>
          </a:solidFill>
          <a:ln w="12700">
            <a:solidFill>
              <a:srgbClr val="0EA5E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Result of irrational barbarism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0284C7"/>
          </a:solidFill>
          <a:ln w="12700">
            <a:solidFill>
              <a:srgbClr val="0EA5E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Breakdown of civilization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0284C7"/>
          </a:solidFill>
          <a:ln w="12700">
            <a:solidFill>
              <a:srgbClr val="0EA5E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Exceptional moral failure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0284C7"/>
          </a:solidFill>
          <a:ln w="12700">
            <a:solidFill>
              <a:srgbClr val="0EA5E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Emotional/primitive violence</a:t>
            </a:r>
          </a:p>
        </p:txBody>
      </p:sp>
      <p:sp>
        <p:nvSpPr>
          <p:cNvPr id="9" name="Rectangle 8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0284C7"/>
          </a:solidFill>
          <a:ln w="12700">
            <a:solidFill>
              <a:srgbClr val="0369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Hyper-functional application of Enlightenment rationality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0284C7"/>
          </a:solidFill>
          <a:ln w="12700">
            <a:solidFill>
              <a:srgbClr val="0369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Bureaucratic efficiency and classification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0284C7"/>
          </a:solidFill>
          <a:ln w="12700">
            <a:solidFill>
              <a:srgbClr val="0369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Administrative calculation replacing ethics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0284C7"/>
          </a:solidFill>
          <a:ln w="12700">
            <a:solidFill>
              <a:srgbClr val="0369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Systematic procedural violence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0EA5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 13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0EA5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14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0EA5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or 15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0EA5E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84C7"/>
                </a:solidFill>
                <a:latin typeface="Calibri"/>
              </a:defRPr>
            </a:pPr>
            <a:r>
              <a:t>Contemporary Digital Contexts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Algorithmic verification creates illusion of moral neutrality while obscuring suffering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Satellite imagery and digital documentation become tools of procedural absolution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Cross-agency corroboration establishes credibility while deferring judgment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Transparent methodology functions as endless verification loop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0284C7"/>
                </a:solidFill>
                <a:latin typeface="Calibri"/>
              </a:rPr>
              <a:t>•  </a:t>
            </a:r>
            <a:r>
              <a:rPr sz="2000">
                <a:solidFill>
                  <a:srgbClr val="1F2937"/>
                </a:solidFill>
                <a:latin typeface="Calibri"/>
              </a:rPr>
              <a:t>Digital archives render suffering perpetually debatable yet institutionally inadmissible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0284C7"/>
                </a:solidFill>
                <a:latin typeface="Calibri"/>
              </a:defRPr>
            </a:pPr>
            <a:r>
              <a:t>Conclusions &amp; Implications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0EA5E9"/>
          </a:solidFill>
          <a:ln w="38100">
            <a:solidFill>
              <a:srgbClr val="0284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284C7"/>
                </a:solidFill>
              </a:rPr>
              <a:t>•  </a:t>
            </a:r>
            <a:r>
              <a:rPr sz="1800">
                <a:solidFill>
                  <a:srgbClr val="FFFFFF"/>
                </a:solidFill>
              </a:rPr>
              <a:t>Genocide emerges from hyper-functional Enlightenment rationality, not irrational barbarism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284C7"/>
                </a:solidFill>
              </a:rPr>
              <a:t>•  </a:t>
            </a:r>
            <a:r>
              <a:rPr sz="1800">
                <a:solidFill>
                  <a:srgbClr val="FFFFFF"/>
                </a:solidFill>
              </a:rPr>
              <a:t>Procedural absolution creates double binds where bureaucratic language enables violence while maintaining neutrality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284C7"/>
                </a:solidFill>
              </a:rPr>
              <a:t>•  </a:t>
            </a:r>
            <a:r>
              <a:rPr sz="1800">
                <a:solidFill>
                  <a:srgbClr val="FFFFFF"/>
                </a:solidFill>
              </a:rPr>
              <a:t>Institutional discourse systematically obscures Palestinian suffering through technical protocols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284C7"/>
                </a:solidFill>
              </a:rPr>
              <a:t>•  </a:t>
            </a:r>
            <a:r>
              <a:rPr sz="1800">
                <a:solidFill>
                  <a:srgbClr val="FFFFFF"/>
                </a:solidFill>
              </a:rPr>
              <a:t>Modern reason transforms ethical judgment into administrative calculation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284C7"/>
                </a:solidFill>
              </a:rPr>
              <a:t>•  </a:t>
            </a:r>
            <a:r>
              <a:rPr sz="1800">
                <a:solidFill>
                  <a:srgbClr val="FFFFFF"/>
                </a:solidFill>
              </a:rPr>
              <a:t>Digital technologies extend Bauman's insights about bureaucracy to contemporary contexts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369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284C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