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Annual Average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Home Demolitions</c:v>
                </c:pt>
                <c:pt idx="1">
                  <c:v>Movement Restrictions</c:v>
                </c:pt>
                <c:pt idx="2">
                  <c:v>Family Separation</c:v>
                </c:pt>
                <c:pt idx="3">
                  <c:v>Resource Denials</c:v>
                </c:pt>
                <c:pt idx="4">
                  <c:v>Surveillance Cases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850</c:v>
                </c:pt>
                <c:pt idx="1">
                  <c:v>12500</c:v>
                </c:pt>
                <c:pt idx="2">
                  <c:v>3200</c:v>
                </c:pt>
                <c:pt idx="3">
                  <c:v>8500</c:v>
                </c:pt>
                <c:pt idx="4">
                  <c:v>15000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t>Rationalizing the Unthinkable: Bureaucracy, Data, and the Calculus of Death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Anastasia Kozlov, Natasha Sokolov, Anastasia Kozlov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Technology University, Buyan Island; Institute of Sciences, Belovodye; Imperial University, Kitezh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Detailed Methodology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Systematic Conceptual Analysis:</a:t>
            </a:r>
            <a:r>
              <a:rPr sz="2200" b="0">
                <a:solidFill>
                  <a:srgbClr val="1F2937"/>
                </a:solidFill>
                <a:latin typeface="Calibri"/>
              </a:rPr>
              <a:t> Tracing evolution of classification systems from 19th century to present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Discourse Analysis:</a:t>
            </a:r>
            <a:r>
              <a:rPr sz="2200" b="0">
                <a:solidFill>
                  <a:srgbClr val="1F2937"/>
                </a:solidFill>
                <a:latin typeface="Calibri"/>
              </a:rPr>
              <a:t> Examining bureaucratic language in administrative documents and policy papers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Historical Comparative Method:</a:t>
            </a:r>
            <a:r>
              <a:rPr sz="2200" b="0">
                <a:solidFill>
                  <a:srgbClr val="1F2937"/>
                </a:solidFill>
                <a:latin typeface="Calibri"/>
              </a:rPr>
              <a:t> Analyzing continuity between colonial administration and contemporary data 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Case Selection: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Palestinian context selected for extensive documentation and contemporary relevance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Sources:</a:t>
            </a:r>
            <a:r>
              <a:rPr sz="2200" b="0">
                <a:solidFill>
                  <a:srgbClr val="1F2937"/>
                </a:solidFill>
                <a:latin typeface="Calibri"/>
              </a:rPr>
              <a:t> UN reports, Israeli administrative documents, demographic surveys, predictive policing algorithms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Detailed Methodology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43F5E"/>
                </a:solidFill>
              </a:defRPr>
            </a:pPr>
            <a:r>
              <a:t>Analytical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23C"/>
                </a:solidFill>
              </a:defRPr>
            </a:pPr>
            <a:r>
              <a:t>Validation Approach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Three-level analysis: Conceptual, operational, technological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Temporal analysis: Historical continuity and contemporary innovation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Spatial analysis: Territorial administration and demographic management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Epistemic analysis: How knowledge production enables/excludes recognition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Triangulation: Multiple data sources and methodological approaches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Peer debriefing: Regular consultation with genocide studies experts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Negative case analysis: Examining instances where recognition occurred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Theoretical saturation: Continuing analysis until no new themes emerge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The Calculus of Death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Analytical Framework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Introducing the 'calculus of death' as a mechanism for rationalizing violence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Framework Components &amp; Processes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31520"/>
          </a:xfrm>
          <a:prstGeom prst="rect">
            <a:avLst/>
          </a:prstGeom>
          <a:solidFill>
            <a:srgbClr val="F43F5E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Abstraction: Human life → Data points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103120"/>
            <a:ext cx="0" cy="365759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68880"/>
            <a:ext cx="2286000" cy="73152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Normalization: Violence → Procedural language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200400"/>
            <a:ext cx="0" cy="36576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66160"/>
            <a:ext cx="2286000" cy="73152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Temporal Expansion: Control → Predictive governance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97680"/>
            <a:ext cx="0" cy="36576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63440"/>
            <a:ext cx="2286000" cy="73152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Epistemic Closure: Complexity → Administrative certainty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Process 1: Abstraction of Human Life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Human Complexity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Administrative Abstraction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Individual lived experiences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Moral and ethical considerations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Historical and cultural context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Relational networks and communities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Demographic variables (age, location, ID numbers)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Risk scores and predictive indicators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Resource allocation units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Security threat classifications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E11D48"/>
                </a:solidFill>
                <a:latin typeface="Calibri"/>
              </a:defRPr>
            </a:pPr>
            <a:r>
              <a:t>Process 2: Normalization Through Procedure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Bureaucratic Language:</a:t>
            </a:r>
            <a:r>
              <a:rPr sz="2200" b="0">
                <a:solidFill>
                  <a:srgbClr val="1F2937"/>
                </a:solidFill>
                <a:latin typeface="Calibri"/>
              </a:rPr>
              <a:t> "Administrative measures" replace "violence" or "atrocity"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Procedural Framing:</a:t>
            </a:r>
            <a:r>
              <a:rPr sz="2200" b="0">
                <a:solidFill>
                  <a:srgbClr val="1F2937"/>
                </a:solidFill>
                <a:latin typeface="Calibri"/>
              </a:rPr>
              <a:t> Focus on process compliance rather than substantive outcomes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Legal Technicalities:</a:t>
            </a:r>
            <a:r>
              <a:rPr sz="2200" b="0">
                <a:solidFill>
                  <a:srgbClr val="1F2937"/>
                </a:solidFill>
                <a:latin typeface="Calibri"/>
              </a:rPr>
              <a:t> Using jurisdictional arguments to avoid substantive engagement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Evidentiary Standards:</a:t>
            </a:r>
            <a:r>
              <a:rPr sz="2200" b="0">
                <a:solidFill>
                  <a:srgbClr val="1F2937"/>
                </a:solidFill>
                <a:latin typeface="Calibri"/>
              </a:rPr>
              <a:t> Requiring impossible levels of proof for recognition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Temporal Management:</a:t>
            </a:r>
            <a:r>
              <a:rPr sz="2200" b="0">
                <a:solidFill>
                  <a:srgbClr val="1F2937"/>
                </a:solidFill>
                <a:latin typeface="Calibri"/>
              </a:rPr>
              <a:t> Slowing recognition through procedural delays and appeals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E11D48"/>
                </a:solidFill>
                <a:latin typeface="Calibri"/>
              </a:defRPr>
            </a:pPr>
            <a:r>
              <a:t>Process 3: Temporal Expansion Through Prediction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Predictive Governance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Algorithmic systems anticipate future behaviors, justifying preemptive control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Demographic Analytics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Population management through birth rates, migration patterns, resource allocation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Security Forecasting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Risk assessment algorithms identifying "future threats" requiring intervention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Systemic Integration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Multiple predictive systems creating self-reinforcing control mechanisms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Case Study: Palestinian Context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Empirical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Applying the framework to contemporary Palestinian demographic management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Administrative Systems in Practice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System Type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Administrative Function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Human Impact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Transformation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Population Registry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Demographic tracking and control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Restricted movement, family separation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Individuals → ID numbers with permissions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Planning Committees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Spatial allocation and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Home demolitions, settlement expansion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Communities → zoning categories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Security Algorithms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Risk assessment and prediction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Targeted arrests, surveillance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Behaviors → threat scores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Resource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Water, electricity, building permits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Infrastructure deprivation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Needs → allocation formulas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E11D48"/>
                </a:solidFill>
                <a:latin typeface="Calibri"/>
              </a:defRPr>
            </a:pPr>
            <a:r>
              <a:t>Quantitative Analysis of Administrative Violence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structured overview of our investigation into the bureaucratic rationalization of mass violence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E11D48"/>
                </a:solidFill>
                <a:latin typeface="Calibri"/>
              </a:defRPr>
            </a:pPr>
            <a:r>
              <a:t>Comparative Analysis: Historical to Contemporary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Historical Biopolitical Administration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Contemporary Algorithmic Governance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Paper-based registries and censuses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Explicit racial/ethnic classifications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Territorial administration through physical control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Visible bureaucratic structures and hierarchies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Digital databases and predictive algorithms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Coded classifications through risk scores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Temporal control through predictive governance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Distributed, opaque algorithmic decision-making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Key Findings &amp; Contributions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Outcomes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Synthesizing insights from the calculus of death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Major Contributions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Analytic Framework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Developed the 'calculus of death' framework connecting historical biopolitics to contemporary data systems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Conceptual Genealogy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Traced evolution from colonial administration to algorithmic surveillance systems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Process Identification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Identified three interconnected processes enabling rationalization of violence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Empirical Demonstration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Documented how predictive governance systematically erases Palestinian life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Limitations &amp; Future Research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43F5E"/>
                </a:solidFill>
              </a:defRPr>
            </a:pPr>
            <a:r>
              <a:t>Current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23C"/>
                </a:solidFill>
              </a:defRPr>
            </a:pPr>
            <a:r>
              <a:t>Future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Primary focus on Palestinian context requires comparative validation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Limited access to proprietary algorithmic systems and training data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Historical analysis constrained by archival availability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Methodological challenge of studying systems designed for opacity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Comparative studies of other contexts using similar administrative systems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Technical analysis of specific predictive algorithms and their training data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Longitudinal study of classification system evolution over decades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Development of counter-frameworks for recognizing violence in data systems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Conclusions &amp; Implications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43F5E"/>
          </a:solidFill>
          <a:ln w="38100">
            <a:solidFill>
              <a:srgbClr val="E11D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E11D48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The 'calculus of death' transforms moral atrocities into administrative operations through data abstraction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E11D48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Contemporary genocide recognition requires understanding algorithmic governance and predictive 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E11D48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Bureaucratic rationality enables systematic violence while maintaining procedural legitimacy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E11D48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Palestinian case demonstrates hyper-visibility of suffering alongside systematic epistemic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E11D48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Resistance requires challenging both substantive violence and the administrative systems that enable it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research@techuniv.bu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genocide-studies.org/calculus-of-death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Introduction: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Conceptual instability of genocide definitions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Methodology:</a:t>
            </a:r>
            <a:r>
              <a:rPr sz="2200" b="0">
                <a:solidFill>
                  <a:srgbClr val="1F2937"/>
                </a:solidFill>
                <a:latin typeface="Calibri"/>
              </a:rPr>
              <a:t> Systematic conceptual analysis framework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Results:</a:t>
            </a:r>
            <a:r>
              <a:rPr sz="2200" b="0">
                <a:solidFill>
                  <a:srgbClr val="1F2937"/>
                </a:solidFill>
                <a:latin typeface="Calibri"/>
              </a:rPr>
              <a:t> Analysis of bureaucratic/data-driven systems enabling mass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Conclusion: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Calculus of death as mechanism transforming atrocities into administrative operations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Discussion: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Implications for contemporary governance and human rights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Situating the study within genocide studies and biopolitical theory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The Definitional Crisis of Genocide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43F5E"/>
                </a:solidFill>
              </a:defRPr>
            </a:pPr>
            <a:r>
              <a:t>Conceptual Instability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23C"/>
                </a:solidFill>
              </a:defRPr>
            </a:pPr>
            <a:r>
              <a:t>Political Contestation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Raphael Lemkin's original formulation (1944) emphasized systematic destruction of national groups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UN Genocide Convention (1948) established legal framework but created definitional gaps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Academic discourse split between contestability advocates and operational definition proponents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Benjamin Meiches highlights discursive double binds in genocide recognition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Palestinian case exemplifies hyper-visibility through documentation alongside systematic denial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Judith Butler's framework of "grievable lives" reveals power dynamics in recognition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Procedural barriers transform substantive claims into endless evidentiary requirements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Epistemological crisis: How do we recognize mass violence in data-driven era?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Core Research Question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 bureaucratic and data-driven systems transform moral atrocities into administrative operations?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Primary Objective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Develop the 'calculus of death' analytic framework to trace rationalization of violence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Critical Focus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Expose how classification systems evolve from moral complexity to epistemic closure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</p:txBody>
      </p:sp>
      <p:sp>
        <p:nvSpPr>
          <p:cNvPr id="30" name="TextBox 29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Related Work &amp; Theoretical Foundations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Foucault's Biopolitics (1978):</a:t>
            </a:r>
            <a:r>
              <a:rPr sz="2200" b="0">
                <a:solidFill>
                  <a:srgbClr val="1F2937"/>
                </a:solidFill>
                <a:latin typeface="Calibri"/>
              </a:rPr>
              <a:t> State power to "make live and let die" operationalized through administration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Lemkin's Genocide Theory:</a:t>
            </a:r>
            <a:r>
              <a:rPr sz="2200" b="0">
                <a:solidFill>
                  <a:srgbClr val="1F2937"/>
                </a:solidFill>
                <a:latin typeface="Calibri"/>
              </a:rPr>
              <a:t> Emphasis on systematic destruction of group existence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Weberian Bureaucracy:</a:t>
            </a:r>
            <a:r>
              <a:rPr sz="2200" b="0">
                <a:solidFill>
                  <a:srgbClr val="1F2937"/>
                </a:solidFill>
                <a:latin typeface="Calibri"/>
              </a:rPr>
              <a:t> Rational-legal authority enabling moral disengagement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Contemporary Surveillance Studies:</a:t>
            </a:r>
            <a:r>
              <a:rPr sz="2200" b="0">
                <a:solidFill>
                  <a:srgbClr val="1F2937"/>
                </a:solidFill>
                <a:latin typeface="Calibri"/>
              </a:rPr>
              <a:t> Algorithmic governance and predictive analytics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Critical Data Studies:</a:t>
            </a:r>
            <a:r>
              <a:rPr sz="2200" b="0">
                <a:solidFill>
                  <a:srgbClr val="1F2937"/>
                </a:solidFill>
                <a:latin typeface="Calibri"/>
              </a:rPr>
              <a:t> How data collection and classification shape social reality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Limitation: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Existing work often separates historical biopolitics from contemporary data systems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Methodological Framework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Systematic conceptual analysis tracing historical to contemporary rationalization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Design &amp; Approach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F43F5E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Conceptual Genealogy Analysis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Discourse Analysis of Administrative Documents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Case Study: Palestinian Demographic Management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Comparative Historical Analysis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Theoretical Synthesis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