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Verified/Acknowledged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Legal Proceedings</c:v>
                </c:pt>
                <c:pt idx="1">
                  <c:v>Media Reporting</c:v>
                </c:pt>
                <c:pt idx="2">
                  <c:v>Academic Research</c:v>
                </c:pt>
                <c:pt idx="3">
                  <c:v>Digital Platforms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15</c:v>
                </c:pt>
                <c:pt idx="1">
                  <c:v>42</c:v>
                </c:pt>
                <c:pt idx="2">
                  <c:v>68</c:v>
                </c:pt>
                <c:pt idx="3">
                  <c:v>85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Dismissed/Removed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Legal Proceedings</c:v>
                </c:pt>
                <c:pt idx="1">
                  <c:v>Media Reporting</c:v>
                </c:pt>
                <c:pt idx="2">
                  <c:v>Academic Research</c:v>
                </c:pt>
                <c:pt idx="3">
                  <c:v>Digital Platforms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85</c:v>
                </c:pt>
                <c:pt idx="1">
                  <c:v>58</c:v>
                </c:pt>
                <c:pt idx="2">
                  <c:v>32</c:v>
                </c:pt>
                <c:pt idx="3">
                  <c:v>15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57200"/>
            <a:ext cx="9144000" cy="13716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74320" y="457200"/>
            <a:ext cx="137160" cy="640080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686800" y="457200"/>
            <a:ext cx="457200" cy="13716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  <a:latin typeface="Arial"/>
              </a:defRPr>
            </a:pPr>
            <a:r>
              <a:t>Witnessing Under Fire: Testimony and the Ethics of Seeing in the Palestinian Holocaust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>
                <a:solidFill>
                  <a:srgbClr val="FFFFFF"/>
                </a:solidFill>
                <a:latin typeface="Arial"/>
              </a:defRPr>
            </a:pPr>
            <a:r>
              <a:t>Astrid Larsen, Ingrid Johansen, Magnus Eriksson</a:t>
            </a:r>
          </a:p>
          <a:p>
            <a:pPr algn="ctr">
              <a:defRPr sz="1400">
                <a:solidFill>
                  <a:srgbClr val="FFFFFF"/>
                </a:solidFill>
                <a:latin typeface="Arial"/>
              </a:defRPr>
            </a:pPr>
            <a:r>
              <a:t>Technology Institute, Svartalfheim; Academy of Asgard, Valhalla; Technology Institute, Svartalfheim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6B6D4"/>
                </a:solidFill>
                <a:latin typeface="Arial"/>
              </a:defRPr>
            </a:pPr>
            <a:r>
              <a:t>Experimental Setup: Analytical Parameters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Analysis Dimension</a:t>
                      </a:r>
                    </a:p>
                  </a:txBody>
                  <a:tcPr>
                    <a:solidFill>
                      <a:srgbClr val="06B6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Data Sources</a:t>
                      </a:r>
                    </a:p>
                  </a:txBody>
                  <a:tcPr>
                    <a:solidFill>
                      <a:srgbClr val="06B6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Time Frame</a:t>
                      </a:r>
                    </a:p>
                  </a:txBody>
                  <a:tcPr>
                    <a:solidFill>
                      <a:srgbClr val="06B6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Key Metrics</a:t>
                      </a:r>
                    </a:p>
                  </a:txBody>
                  <a:tcPr>
                    <a:solidFill>
                      <a:srgbClr val="06B6D4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Legal Discourse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UN Documents, ICJ Proceedings, Legal Scholarship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1948-Present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Definitional shifts, evidentiary standards, procedural outcomes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Digital Testimony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Social Media Archives, Platform Policies, User Content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2010-2023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Circulation patterns, takedown rates, algorithmic visibility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Institutional Protocols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Government Reports, NGO Documentation, Media Coverage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2000-2023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Verification requirements, dismissal mechanisms, credibility assessments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Theoretical Frameworks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Academic Literature, Philosophical Texts, Critical Theory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1944-2023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Conceptual development, analytical frameworks, ethical positions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6B6D4"/>
                </a:solidFill>
                <a:latin typeface="Arial"/>
              </a:defRPr>
            </a:pPr>
            <a:r>
              <a:t>Results: Mechanisms of Procedural Absolution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Key Findings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Mapping the Architecture of Denial and Recognition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6B6D4"/>
                </a:solidFill>
                <a:latin typeface="Arial"/>
              </a:defRPr>
            </a:pPr>
            <a:r>
              <a:t>Quantitative Analysis: Testimony Trajectories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6B6D4"/>
                </a:solidFill>
                <a:latin typeface="Arial"/>
              </a:defRPr>
            </a:pPr>
            <a:r>
              <a:t>The Double Bind in Action: Qualitative Findings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Demands for Verification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Dismissal Through Technicalities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22D3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• Forensic evidence standards applied asymmetrically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22D3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• Eyewitness credibility questioned through bias allegations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22D3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• Historical documentation required to meet legal thresholds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22D3E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• Statistical significance demanded for casualty figures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• Technical jurisdiction arguments bypass substantive review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• Procedural deadlines prevent comprehensive evidence submission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• Definitional debates override empirical documentation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• Archival gaps attributed to Palestinian institutional failures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6B6D4"/>
                </a:solidFill>
                <a:latin typeface="Arial"/>
              </a:defRPr>
            </a:pPr>
            <a:r>
              <a:t>Digital Witnessing: Circulation vs. Censorship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Algorithmic systems amplify Palestinian testimony while simultaneously censoring it through content moderation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Hashtag activism (#Gaza, #Palestine) achieves viral circulation but triggers shadowbanning and reduced visibility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• Platform policies inconsistently applied:</a:t>
            </a:r>
            <a:r>
              <a:rPr sz="1800" b="0">
                <a:solidFill>
                  <a:srgbClr val="1F2937"/>
                </a:solidFill>
                <a:latin typeface="Arial"/>
              </a:rPr>
              <a:t> violence documentation often removed under 'graphic content' policies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Digital archives become contested spaces where preservation battles mirror physical archival struggles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The 'ethics of seeing' transformed by algorithmic curation that determines what suffering becomes visible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6B6D4"/>
                </a:solidFill>
              </a:defRPr>
            </a:pPr>
            <a:r>
              <a:t>Procedural Absolution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Identified bureaucratic adherence to evidentiary standards as mechanism producing moral closure rather than justice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6B6D4"/>
                </a:solidFill>
              </a:defRPr>
            </a:pPr>
            <a:r>
              <a:t>Double Bind Analysis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Mapped how Palestinian testimony trapped between verification demands and dismissal through technicalities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6B6D4"/>
                </a:solidFill>
              </a:defRPr>
            </a:pPr>
            <a:r>
              <a:t>Epistemic Closure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Traced how genocide discourse acknowledges contestability only to re-impose closure through institutional protocols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6B6D4"/>
                </a:solidFill>
              </a:defRPr>
            </a:pPr>
            <a:r>
              <a:t>Witnessing Architecture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Analyzed contemporary witnessing caught between digital circulation and algorithmic censorship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Limitations &amp; Methodological Challenges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Focus on institutional protocols may underemphasize grassroots resistance and alternative witnessing practices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Digital platform analysis limited by proprietary algorithms and non-transparent content moderation policies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Historical comparison with other genocides requires careful contextual specificity to avoid false equivalences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Language barriers in analyzing testimony originally in Arabic may introduce translation-mediated interpretations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Ethical challenges in studying traumatic testimony without re-traumatizing or instrumentalizing suffering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Future Research Directions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0" y="1371600"/>
            <a:ext cx="2286000" cy="713232"/>
          </a:xfrm>
          <a:prstGeom prst="rect">
            <a:avLst/>
          </a:prstGeom>
          <a:solidFill>
            <a:srgbClr val="22D3EE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1. Develop Counter-Archival Practices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800600" y="2084832"/>
            <a:ext cx="0" cy="365760"/>
          </a:xfrm>
          <a:prstGeom prst="line">
            <a:avLst/>
          </a:prstGeom>
          <a:ln w="381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57600" y="2450592"/>
            <a:ext cx="2286000" cy="713232"/>
          </a:xfrm>
          <a:prstGeom prst="rect">
            <a:avLst/>
          </a:prstGeom>
          <a:solidFill>
            <a:srgbClr val="06B6D4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2. Analyze Algorithmic Resistance Strategies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800600" y="3163824"/>
            <a:ext cx="0" cy="365760"/>
          </a:xfrm>
          <a:prstGeom prst="line">
            <a:avLst/>
          </a:prstGeom>
          <a:ln w="381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3529584"/>
            <a:ext cx="2286000" cy="713232"/>
          </a:xfrm>
          <a:prstGeom prst="rect">
            <a:avLst/>
          </a:prstGeom>
          <a:solidFill>
            <a:srgbClr val="06B6D4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3. Comparative Genocide Discourse Studies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800600" y="4242816"/>
            <a:ext cx="0" cy="365760"/>
          </a:xfrm>
          <a:prstGeom prst="line">
            <a:avLst/>
          </a:prstGeom>
          <a:ln w="381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4608576"/>
            <a:ext cx="2286000" cy="713232"/>
          </a:xfrm>
          <a:prstGeom prst="rect">
            <a:avLst/>
          </a:prstGeom>
          <a:solidFill>
            <a:srgbClr val="06B6D4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4. Ethical Frameworks for Digital Witnessing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800600" y="5321808"/>
            <a:ext cx="0" cy="365760"/>
          </a:xfrm>
          <a:prstGeom prst="line">
            <a:avLst/>
          </a:prstGeom>
          <a:ln w="381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657600" y="5687568"/>
            <a:ext cx="2286000" cy="713232"/>
          </a:xfrm>
          <a:prstGeom prst="rect">
            <a:avLst/>
          </a:prstGeom>
          <a:solidFill>
            <a:srgbClr val="06B6D4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5. Institutional Reform Proposals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Conclusions &amp; Implications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22D3EE"/>
          </a:solidFill>
          <a:ln w="38100">
            <a:solidFill>
              <a:srgbClr val="06B6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Genocide definitional instability enables institutional erasure of Palestinian suffering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Procedural absolution transforms legal frameworks into instruments of denial rather than justice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The double bind systematically invalidates Palestinian testimony through impossible evidentiary demands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Digital witnessing architectures simultaneously amplify and censor Palestinian lived experience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Ethics of seeing must account for algorithmic mediation and institutional protocols shaping visibility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Key References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06B6D4"/>
                </a:solidFill>
                <a:latin typeface="Arial"/>
              </a:rPr>
              <a:t>■  </a:t>
            </a:r>
            <a:r>
              <a:rPr sz="1200">
                <a:solidFill>
                  <a:srgbClr val="1F2937"/>
                </a:solidFill>
                <a:latin typeface="Arial"/>
              </a:rPr>
              <a:t>• Lemkin, R. (1944). Axis Rule in Occupied Europe. Carnegie Endowment for International Peace.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06B6D4"/>
                </a:solidFill>
                <a:latin typeface="Arial"/>
              </a:rPr>
              <a:t>■  </a:t>
            </a:r>
            <a:r>
              <a:rPr sz="1200" b="1">
                <a:solidFill>
                  <a:srgbClr val="1F2937"/>
                </a:solidFill>
                <a:latin typeface="Arial"/>
              </a:rPr>
              <a:t>• Meiches, B. (2017). The Politics of Annihilation:</a:t>
            </a:r>
            <a:r>
              <a:rPr sz="1200" b="0">
                <a:solidFill>
                  <a:srgbClr val="1F2937"/>
                </a:solidFill>
                <a:latin typeface="Arial"/>
              </a:rPr>
              <a:t> A Genealogy of Genocide. University of Minnesota Press.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06B6D4"/>
                </a:solidFill>
                <a:latin typeface="Arial"/>
              </a:rPr>
              <a:t>■  </a:t>
            </a:r>
            <a:r>
              <a:rPr sz="1200" b="1">
                <a:solidFill>
                  <a:srgbClr val="1F2937"/>
                </a:solidFill>
                <a:latin typeface="Arial"/>
              </a:rPr>
              <a:t>• Derrida, J. (1996). Archive Fever:</a:t>
            </a:r>
            <a:r>
              <a:rPr sz="1200" b="0">
                <a:solidFill>
                  <a:srgbClr val="1F2937"/>
                </a:solidFill>
                <a:latin typeface="Arial"/>
              </a:rPr>
              <a:t> A Freudian Impression. University of Chicago Press.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06B6D4"/>
                </a:solidFill>
                <a:latin typeface="Arial"/>
              </a:rPr>
              <a:t>■  </a:t>
            </a:r>
            <a:r>
              <a:rPr sz="1200" b="1">
                <a:solidFill>
                  <a:srgbClr val="1F2937"/>
                </a:solidFill>
                <a:latin typeface="Arial"/>
              </a:rPr>
              <a:t>• Moses, A.D. (2021). The Problems of Genocide:</a:t>
            </a:r>
            <a:r>
              <a:rPr sz="1200" b="0">
                <a:solidFill>
                  <a:srgbClr val="1F2937"/>
                </a:solidFill>
                <a:latin typeface="Arial"/>
              </a:rPr>
              <a:t> Permanent Security and the Language of Transgression. Cambridge University Press.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06B6D4"/>
                </a:solidFill>
                <a:latin typeface="Arial"/>
              </a:rPr>
              <a:t>■  </a:t>
            </a:r>
            <a:r>
              <a:rPr sz="1200">
                <a:solidFill>
                  <a:srgbClr val="1F2937"/>
                </a:solidFill>
                <a:latin typeface="Arial"/>
              </a:rPr>
              <a:t>• Tawil-Souri, H., &amp; Aouragh, M. (2014). Intifada 3.0? Cyber Colonialism and Palestinian Resistance. Arab Studies Journal.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06B6D4"/>
                </a:solidFill>
                <a:latin typeface="Arial"/>
              </a:rPr>
              <a:t>■  </a:t>
            </a:r>
            <a:r>
              <a:rPr sz="1200" b="1">
                <a:solidFill>
                  <a:srgbClr val="1F2937"/>
                </a:solidFill>
                <a:latin typeface="Arial"/>
              </a:rPr>
              <a:t>• Weizman, E. (2017). Forensic Architecture:</a:t>
            </a:r>
            <a:r>
              <a:rPr sz="1200" b="0">
                <a:solidFill>
                  <a:srgbClr val="1F2937"/>
                </a:solidFill>
                <a:latin typeface="Arial"/>
              </a:rPr>
              <a:t> Violence at the Threshold of Detectability. Zone Books.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06B6D4"/>
                </a:solidFill>
                <a:latin typeface="Arial"/>
              </a:rPr>
              <a:t>■  </a:t>
            </a:r>
            <a:r>
              <a:rPr sz="1200">
                <a:solidFill>
                  <a:srgbClr val="1F2937"/>
                </a:solidFill>
                <a:latin typeface="Arial"/>
              </a:rPr>
              <a:t>• Abu-Lughod, L. (2013). Do Muslim Women Need Saving? Harvard University Press.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06B6D4"/>
                </a:solidFill>
                <a:latin typeface="Arial"/>
              </a:rPr>
              <a:t>■  </a:t>
            </a:r>
            <a:r>
              <a:rPr sz="1200">
                <a:solidFill>
                  <a:srgbClr val="1F2937"/>
                </a:solidFill>
                <a:latin typeface="Arial"/>
              </a:rPr>
              <a:t>• Said, E. (1979). The Question of Palestine. Vintage Books.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Outline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Mapping the Terrain of Genocide Discourse and Palestinian Testimony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alarsen@techinst.svart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witnessingunderfire.research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Introduction to Genocide Definitional Instability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Analysis of Procedural Absolution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Examination of the Double Bind in Palestinian Testimony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Digital Witnessing and Algorithmic Censorship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• Ethics of Seeing in Genocide Discourse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Research Context &amp; Background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22D3EE"/>
                </a:solidFill>
              </a:defRPr>
            </a:pPr>
            <a:r>
              <a:t>Problem Domain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0891B2"/>
                </a:solidFill>
              </a:defRPr>
            </a:pPr>
            <a:r>
              <a:t>Current State of the Field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• Persistent difficulty in defining genocide enables institutional occlusion of Palestinian suffering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• Legal and political discourse transformed into instruments of denial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• Palestinian case exists at heart of tension between legal precision and political contestation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• Scholarly field divided between contestability advocates and rigid definition proponents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• Genocide discourse produces paradoxical space of simultaneous hyper-visibility and systematic denial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• Institutional frameworks designed to prevent atrocity often obscure systematic violence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• Digital testimony circulates while institutional protocols erase lived experience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6B6D4"/>
                </a:solidFill>
              </a:defRPr>
            </a:pPr>
            <a:r>
              <a:t>Core Motivation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Examine how institutional frameworks systematically occlude Palestinian suffering through procedural mechanisms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🔍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6B6D4"/>
                </a:solidFill>
              </a:defRPr>
            </a:pPr>
            <a:r>
              <a:t>Research Questions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How does 'procedural absolution' function? What constitutes the 'double bind' for Palestinian testimony?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💡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6B6D4"/>
                </a:solidFill>
              </a:defRPr>
            </a:pPr>
            <a:r>
              <a:t>Key Objectives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Trace epistemic closure mechanisms in genocide discourse; Analyze contemporary witnessing architecture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83480" y="48006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🌍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6B6D4"/>
                </a:solidFill>
              </a:defRPr>
            </a:pPr>
            <a:r>
              <a:t>Expected Impact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Expected Impact: Reframe genocide studies through Palestinian experience; Challenge institutional erasure mechanisms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Theoretical Framework &amp; Related 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• Lemkin (1944):</a:t>
            </a:r>
            <a:r>
              <a:rPr sz="1800" b="0">
                <a:solidFill>
                  <a:srgbClr val="1F2937"/>
                </a:solidFill>
                <a:latin typeface="Arial"/>
              </a:rPr>
              <a:t> Coined 'genocide' as 'destruction of a nation' - foundational but contested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• Meiches (2017):</a:t>
            </a:r>
            <a:r>
              <a:rPr sz="1800" b="0">
                <a:solidFill>
                  <a:srgbClr val="1F2937"/>
                </a:solidFill>
                <a:latin typeface="Arial"/>
              </a:rPr>
              <a:t> Identified 'double binds' trapping vulnerable populations in impossible rhetorical positions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• Derrida (1996):</a:t>
            </a:r>
            <a:r>
              <a:rPr sz="1800" b="0">
                <a:solidFill>
                  <a:srgbClr val="1F2937"/>
                </a:solidFill>
                <a:latin typeface="Arial"/>
              </a:rPr>
              <a:t> 'Archive fever' - documentation becomes inseparable from erasure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• Critical Genocide Studies:</a:t>
            </a:r>
            <a:r>
              <a:rPr sz="1800" b="0">
                <a:solidFill>
                  <a:srgbClr val="1F2937"/>
                </a:solidFill>
                <a:latin typeface="Arial"/>
              </a:rPr>
              <a:t> Emphasizes political dimensions over legal formalism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• Digital Witnessing Literature:</a:t>
            </a:r>
            <a:r>
              <a:rPr sz="1800" b="0">
                <a:solidFill>
                  <a:srgbClr val="1F2937"/>
                </a:solidFill>
                <a:latin typeface="Arial"/>
              </a:rPr>
              <a:t> Examines tension between circulation and algorithmic control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6B6D4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• Limitations:</a:t>
            </a:r>
            <a:r>
              <a:rPr sz="1800" b="0">
                <a:solidFill>
                  <a:srgbClr val="1F2937"/>
                </a:solidFill>
                <a:latin typeface="Arial"/>
              </a:rPr>
              <a:t> Existing work often separates legal, political, and digital dimensions; lacks integrated analysis of Palestinian case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Integrating Theoretical Analysis with Digital Ethnography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6B6D4"/>
                </a:solidFill>
                <a:latin typeface="Arial"/>
              </a:defRPr>
            </a:pPr>
            <a:r>
              <a:t>Research Design &amp; Approach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22D3EE"/>
                </a:solidFill>
              </a:defRPr>
            </a:pPr>
            <a:r>
              <a:t>Methodological Framework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0891B2"/>
                </a:solidFill>
              </a:defRPr>
            </a:pPr>
            <a:r>
              <a:t>Data Collection &amp; Analysis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• Critical Discourse Analysis of legal and political genocide frameworks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• Digital Ethnography of Palestinian testimony circulation online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• Institutional Protocol Analysis of evidentiary standards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• Theoretical Synthesis from genocide studies and ethics of seeing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• Examination of UN documents, legal proceedings, and policy frameworks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• Analysis of social media platforms, content moderation policies, and algorithmic systems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• Case studies of specific Palestinian testimony instances and their reception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• Comparative analysis with other genocide discourse contexts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22D3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6B6D4"/>
                </a:solidFill>
                <a:latin typeface="Arial"/>
              </a:defRPr>
            </a:pPr>
            <a:r>
              <a:t>Analytical Process: Tracing Epistemic Closure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22D3EE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1. Identify Institutional Protocols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06B6D4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2. Analyze Evidentiary Standards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06B6D4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3. Map Testimony Trajectories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06B6D4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4. Identify Closure Mechanisms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22D3E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06B6D4"/>
          </a:solidFill>
          <a:ln w="254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5. Synthesize Double Bind Dynamics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6B6D4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