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Direct Recognition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Legal Frameworks</c:v>
                </c:pt>
                <c:pt idx="1">
                  <c:v>Media Coverage</c:v>
                </c:pt>
                <c:pt idx="2">
                  <c:v>Academic Discourse</c:v>
                </c:pt>
                <c:pt idx="3">
                  <c:v>Political Statements</c:v>
                </c:pt>
                <c:pt idx="4">
                  <c:v>Bureaucratic Documents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</c:v>
                </c:pt>
                <c:pt idx="1">
                  <c:v>40</c:v>
                </c:pt>
                <c:pt idx="2">
                  <c:v>25</c:v>
                </c:pt>
                <c:pt idx="3">
                  <c:v>10</c:v>
                </c:pt>
                <c:pt idx="4">
                  <c:v>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Procedural Deferral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Legal Frameworks</c:v>
                </c:pt>
                <c:pt idx="1">
                  <c:v>Media Coverage</c:v>
                </c:pt>
                <c:pt idx="2">
                  <c:v>Academic Discourse</c:v>
                </c:pt>
                <c:pt idx="3">
                  <c:v>Political Statements</c:v>
                </c:pt>
                <c:pt idx="4">
                  <c:v>Bureaucratic Documents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60</c:v>
                </c:pt>
                <c:pt idx="1">
                  <c:v>30</c:v>
                </c:pt>
                <c:pt idx="2">
                  <c:v>45</c:v>
                </c:pt>
                <c:pt idx="3">
                  <c:v>70</c:v>
                </c:pt>
                <c:pt idx="4">
                  <c:v>85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Explicit Denial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Legal Frameworks</c:v>
                </c:pt>
                <c:pt idx="1">
                  <c:v>Media Coverage</c:v>
                </c:pt>
                <c:pt idx="2">
                  <c:v>Academic Discourse</c:v>
                </c:pt>
                <c:pt idx="3">
                  <c:v>Political Statements</c:v>
                </c:pt>
                <c:pt idx="4">
                  <c:v>Bureaucratic Documents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25</c:v>
                </c:pt>
                <c:pt idx="1">
                  <c:v>30</c:v>
                </c:pt>
                <c:pt idx="2">
                  <c:v>30</c:v>
                </c:pt>
                <c:pt idx="3">
                  <c:v>20</c:v>
                </c:pt>
                <c:pt idx="4">
                  <c:v>10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315200" y="-457200"/>
            <a:ext cx="2286000" cy="22860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457200" y="5029200"/>
            <a:ext cx="1371600" cy="13716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74320" y="3200400"/>
            <a:ext cx="731520" cy="73152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Calibri"/>
              </a:defRPr>
            </a:pPr>
            <a:r>
              <a:t>Fragments of Breath: The Ethics of Endurance under Erasure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Layla Hassan, Karim Aziz, Omar Khalil, Noor Ibrahim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Academy of Studies, Qaf Mountains; Innovation Hub, Shaddad's Palace;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Research Center, Alamut; University of Ancient Babylon, Iram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Methodological Approach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Combining hermeneutic analysis with comparative philosophical examination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Research Design &amp; Approach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713232"/>
          </a:xfrm>
          <a:prstGeom prst="rect">
            <a:avLst/>
          </a:prstGeom>
          <a:solidFill>
            <a:srgbClr val="6366F1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Conceptual Analysis: Deconstructing genocide discourse and institutional frameworks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2084832"/>
            <a:ext cx="0" cy="36576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450592"/>
            <a:ext cx="2286000" cy="713232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Comparative Examination: Tracing continuities across historical bureaucratic systems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3163824"/>
            <a:ext cx="0" cy="36576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529584"/>
            <a:ext cx="2286000" cy="713232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Case Study Analysis: Palestinian context in Gaza as primary case study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4242816"/>
            <a:ext cx="0" cy="36576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608576"/>
            <a:ext cx="2286000" cy="713232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Hermeneutic Interpretation: Reading bureaucratic procedures as texts of erasure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5321808"/>
            <a:ext cx="0" cy="36576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5687568"/>
            <a:ext cx="2286000" cy="713232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Theoretical Synthesis: Integrating insights across philosophical traditions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Methodological Details - Part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Focuses primarily on Palestinian case in Gaza as paradigmatic example of bureaucratic erasure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Relies on comparative philosophical analysis rather than empirical quantitative data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Assumes institutional discourse inherently manipulates ambiguity for political ends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Examines bureaucratic mechanisms:</a:t>
            </a:r>
            <a:r>
              <a:rPr sz="2000" b="0">
                <a:solidFill>
                  <a:srgbClr val="1F2937"/>
                </a:solidFill>
                <a:latin typeface="Calibri"/>
              </a:rPr>
              <a:t> labeling systems, permit regimes, population management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Analyzes how administrative procedures transform into mechanisms of ontological violence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Methodological Details - Part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366F1"/>
                </a:solidFill>
              </a:defRPr>
            </a:pPr>
            <a:r>
              <a:t>Analytical Framework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4338CA"/>
                </a:solidFill>
              </a:defRPr>
            </a:pPr>
            <a:r>
              <a:t>Validation Approach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Textual analysis of institutional documents and legal frameworks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Discourse analysis of political and bureaucratic language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Conceptual mapping of procedural mechanisms and their effects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Historical comparison across different bureaucratic regimes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Triangulation across multiple theoretical perspectives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Comparative validation through historical case studies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Conceptual coherence testing across different contexts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Peer review within critical genocide studies community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Analytical Process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6366F1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Identify bureaucratic mechanisms in Palestinian context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Trace historical precedents and continuities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Analyze transformation of administrative logic into erasure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Map communicative double binds and procedural absolution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Develop framework for understanding ontological violence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Key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Mechanisms of procedural absolution and bureaucratic erasure identified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Primary Findings: Mechanisms of Erasure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Labeling Systems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Palestinian subjects become visible only as security threats, enabling rationalized erasure through bureaucratic categorization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Permit Regimes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Administrative procedures create perpetual deferral of recognition while enabling systematic control and restriction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Population Management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Bureaucratic systems produce ontology where Palestinian existence is managed as demographic problem rather than human reality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Procedural Absolution in Action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Traditional Legal Framework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Procedural Absolution Mechanism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4F46E5"/>
          </a:solidFill>
          <a:ln w="12700">
            <a:solidFill>
              <a:srgbClr val="636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Clear evidentiary standards for genocide recognition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4F46E5"/>
          </a:solidFill>
          <a:ln w="12700">
            <a:solidFill>
              <a:srgbClr val="636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Direct causal links between intent and outcome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4F46E5"/>
          </a:solidFill>
          <a:ln w="12700">
            <a:solidFill>
              <a:srgbClr val="636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Binary classification: genocide or not genocide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4F46E5"/>
          </a:solidFill>
          <a:ln w="12700">
            <a:solidFill>
              <a:srgbClr val="636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Legal responsibility attached to recognition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4F46E5"/>
          </a:solidFill>
          <a:ln w="127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Impossible standards of proof through bureaucratic requirements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4F46E5"/>
          </a:solidFill>
          <a:ln w="127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Procedural deferral of acknowledgment through endless review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4F46E5"/>
          </a:solidFill>
          <a:ln w="127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Perpetual contestability maintained through 'footnoting'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4F46E5"/>
          </a:solidFill>
          <a:ln w="127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Moral distance created through administrative rationality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F46E5"/>
                </a:solidFill>
                <a:latin typeface="Calibri"/>
              </a:defRPr>
            </a:pPr>
            <a:r>
              <a:t>Quantitative Analysis of Discursive Patterns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Case Study: The 'Footnoting' Mechanism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Identified as key mechanism where institutional discourse acknowledges contestability only to re-impose closure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Creates appearance of engagement while maintaining structural denial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Example:</a:t>
            </a:r>
            <a:r>
              <a:rPr sz="2000" b="0">
                <a:solidFill>
                  <a:srgbClr val="1F2937"/>
                </a:solidFill>
                <a:latin typeface="Calibri"/>
              </a:rPr>
              <a:t> UN reports include footnotes about 'ongoing debate' while procedurally deferring action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Transforms ethical urgency into academic debate through procedural requirements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Enables institutions to claim thoroughness while avoiding substantive recognition of violence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Comprehensive overview of research structure and key sections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Historical Continuities Analysis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Bureaucratic Mechanism</a:t>
                      </a:r>
                    </a:p>
                  </a:txBody>
                  <a:tcPr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Nazi Ordnungspolitik</a:t>
                      </a:r>
                    </a:p>
                  </a:txBody>
                  <a:tcPr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Israeli Occupation</a:t>
                      </a:r>
                    </a:p>
                  </a:txBody>
                  <a:tcPr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Functional Similarity</a:t>
                      </a:r>
                    </a:p>
                  </a:txBody>
                  <a:tcPr>
                    <a:solidFill>
                      <a:srgbClr val="4F46E5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Population Registration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Detailed racial categorization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Comprehensive ID and permit systems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Creating administrable categories for control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Spatial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Ghettoization and zoning laws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Checkpoints, walls, and Area divisions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Controlling movement and isolating populations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Economic Control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Aryanization and property seizure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Movement restrictions and economic blockade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Systematic deprivation and dependency creation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Legal Justification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Nuremberg Laws and legal frameworks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Military orders and emergency regulations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Bureaucratic rationalization of violence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Ontological Visibility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Demonstrates how labeling, permits, and population management produce ontology where Palestinian subjects become visible only as security threats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Procedural Absolution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Identifies 'procedural absolution' as mechanism enabling rationalized erasure through bureaucratic deferral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Historical Continuities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Traces continuities from Nazi Ordnungspolitik to contemporary Israeli occupation bureaucracy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Footnoting Mechanism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Introduces 'footnoting' as key mechanism rendering suffering perpetually debatable yet unrecognized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Limitations &amp; Future 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366F1"/>
                </a:solidFill>
              </a:defRPr>
            </a:pPr>
            <a:r>
              <a:t>Current Limitations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4338CA"/>
                </a:solidFill>
              </a:defRPr>
            </a:pPr>
            <a:r>
              <a:t>Future Research Directions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Focus primarily on Palestinian case limits comparative scope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Reliance on philosophical analysis rather than empirical data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Limited examination of specific bureaucratic mechanisms in detail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Need for more interdisciplinary integration with legal studies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Further examination of specific bureaucratic mechanisms like permits and labeling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Expansion of comparative analysis to other contexts of systematic violence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Development of ethical frameworks to counter procedural absolution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Integration with empirical studies of bureaucratic violence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6366F1"/>
          </a:solidFill>
          <a:ln w="38100">
            <a:solidFill>
              <a:srgbClr val="4F46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F46E5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Difficulty defining genocide is structural feature enabling bureaucratic erasure rather than semantic issue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F46E5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Procedural absolution creates communicative double binds that defer ethical recognition indefinitely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F46E5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Historical continuities reveal bureaucratic rationality as consistent mechanism for enabling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F46E5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Institutional 'footnoting' maintains appearance of engagement while avoiding substantive action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F46E5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Palestinian suffering exemplifies how modernity's bureaucratic systems enable systematic erasure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References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4F46E5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Lemkin, R. (1944). Axis Rule in Occupied Europe. Carnegie Endowment for International Peace.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4F46E5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Bauman, Z. (1989). Modernity and the Holocaust. Cornell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4F46E5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Butler, J. (2004). Precarious Life:</a:t>
            </a:r>
            <a:r>
              <a:rPr sz="1400" b="0">
                <a:solidFill>
                  <a:srgbClr val="1F2937"/>
                </a:solidFill>
                <a:latin typeface="Calibri"/>
              </a:rPr>
              <a:t> The Powers of Mourning and Violence. Verso.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4F46E5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Meiches, B. (2017). Speaking of Genocide:</a:t>
            </a:r>
            <a:r>
              <a:rPr sz="1400" b="0">
                <a:solidFill>
                  <a:srgbClr val="1F2937"/>
                </a:solidFill>
                <a:latin typeface="Calibri"/>
              </a:rPr>
              <a:t> Double Binds and Political Discourse. Contemporary Political Theory.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4F46E5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Arendt, H. (1963). Eichmann in Jerusalem:</a:t>
            </a:r>
            <a:r>
              <a:rPr sz="1400" b="0">
                <a:solidFill>
                  <a:srgbClr val="1F2937"/>
                </a:solidFill>
                <a:latin typeface="Calibri"/>
              </a:rPr>
              <a:t> A Report on the Banality of Evil. Viking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4F46E5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Foucault, M. (1975). Discipline and Punish:</a:t>
            </a:r>
            <a:r>
              <a:rPr sz="1400" b="0">
                <a:solidFill>
                  <a:srgbClr val="1F2937"/>
                </a:solidFill>
                <a:latin typeface="Calibri"/>
              </a:rPr>
              <a:t> The Birth of the Prison. Gallimard.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4F46E5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Agamben, G. (1998). Homo Sacer:</a:t>
            </a:r>
            <a:r>
              <a:rPr sz="1400" b="0">
                <a:solidFill>
                  <a:srgbClr val="1F2937"/>
                </a:solidFill>
                <a:latin typeface="Calibri"/>
              </a:rPr>
              <a:t> Sovereign Power and Bare Life. Stanford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4F46E5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Weizman, E. (2017). Hollow Land:</a:t>
            </a:r>
            <a:r>
              <a:rPr sz="1400" b="0">
                <a:solidFill>
                  <a:srgbClr val="1F2937"/>
                </a:solidFill>
                <a:latin typeface="Calibri"/>
              </a:rPr>
              <a:t> Israel's Architecture of Occupation. Verso.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research@criticalstudies.edu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archive.org/fragmentsofbreath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Introduction to genocide definition challenges and conceptual instability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Comparative philosophical analysis of bureaucratic systems across historical contexts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Methodology combining hermeneutic analysis with case study examination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Results on mechanisms of procedural absolution and ontological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Conclusion on structural erasure and ethical implications for institutional discourse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Context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Problem domain, current state, and research gap addressed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Current State of Genocide Discourse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Legal and moral definitions of genocide remain contested and politically manipulated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Palestinian case exemplifies definitional instability between categorization and contestation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Institutional discourse creates hyper-visibility through media while enabling legal deniability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Academic discourse divided between emphasizing contestability vs. demanding rigid definitions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Ambiguity in genocide discourse becomes tool for deferring ethical judgment rather than prompting vigilance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Research Gap &amp; Challenge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366F1"/>
                </a:solidFill>
              </a:defRPr>
            </a:pPr>
            <a:r>
              <a:t>Current Limitations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4338CA"/>
                </a:solidFill>
              </a:defRPr>
            </a:pPr>
            <a:r>
              <a:t>Research Challenge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Focus on legal definitions overlooks bureaucratic mechanisms of erasure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Institutional frameworks treat genocide as exceptional rather than structural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Procedural requirements create impossible standards of proof for recognition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Comparative analysis often lacks philosophical depth across historical contexts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How bureaucratic classification transforms into grammar of erasure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Mechanisms through which procedural absolution enables systematic violence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Continuities between historical and contemporary bureaucratic rationalization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Developing framework to analyze ontological violence beyond legal categorization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Motivation &amp;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Research Importance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Addresses how institutional ambiguity enables systematic violence against Palestinian populations in Gaza through bureaucratic mechanisms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Key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does procedural absolution create communicative double binds? What continuities exist between historical and contemporary bureaucratic erasure?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Expected Impact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Develops new theoretical framework for analyzing bureaucratic violence and challenges institutional complicity in systematic erasure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Related Work &amp; Theoretical Foundations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Theoretical Framework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Building on Lemkin, Bauman, Butler and comparative philosophical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Key Theoretical Frameworks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Lemkin (1944):</a:t>
            </a:r>
            <a:r>
              <a:rPr sz="2000" b="0">
                <a:solidFill>
                  <a:srgbClr val="1F2937"/>
                </a:solidFill>
                <a:latin typeface="Calibri"/>
              </a:rPr>
              <a:t> Genocide as destruction of national patterns of life beyond physical extermination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Bauman (1989):</a:t>
            </a:r>
            <a:r>
              <a:rPr sz="2000" b="0">
                <a:solidFill>
                  <a:srgbClr val="1F2937"/>
                </a:solidFill>
                <a:latin typeface="Calibri"/>
              </a:rPr>
              <a:t> Modernity's capacity to create moral distance through bureaucratic rationality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Butler (2004):</a:t>
            </a:r>
            <a:r>
              <a:rPr sz="2000" b="0">
                <a:solidFill>
                  <a:srgbClr val="1F2937"/>
                </a:solidFill>
                <a:latin typeface="Calibri"/>
              </a:rPr>
              <a:t> Precarious life and differential grievability in contemporary political frameworks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Meiches (2017):</a:t>
            </a:r>
            <a:r>
              <a:rPr sz="2000" b="0">
                <a:solidFill>
                  <a:srgbClr val="1F2937"/>
                </a:solidFill>
                <a:latin typeface="Calibri"/>
              </a:rPr>
              <a:t> Double bind where speaking of genocide is either polemical or procedurally impossible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Comparative analysis tracing Nazi Ordnungspolitik to contemporary occupation bureaucracy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