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Technical Qualification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Sheet1!$A$2:$A$4</c:f>
              <c:strCache>
                <c:ptCount val="3"/>
                <c:pt idx="0">
                  <c:v>UN Documents</c:v>
                </c:pt>
                <c:pt idx="1">
                  <c:v>ICC Proceedings</c:v>
                </c:pt>
                <c:pt idx="2">
                  <c:v>Media Coverage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78</c:v>
                </c:pt>
                <c:pt idx="1">
                  <c:v>82</c:v>
                </c:pt>
                <c:pt idx="2">
                  <c:v>65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Jurisdictional Displacement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Sheet1!$A$2:$A$4</c:f>
              <c:strCache>
                <c:ptCount val="3"/>
                <c:pt idx="0">
                  <c:v>UN Documents</c:v>
                </c:pt>
                <c:pt idx="1">
                  <c:v>ICC Proceedings</c:v>
                </c:pt>
                <c:pt idx="2">
                  <c:v>Media Coverage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85</c:v>
                </c:pt>
                <c:pt idx="1">
                  <c:v>92</c:v>
                </c:pt>
                <c:pt idx="2">
                  <c:v>45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Temporal Deferral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Sheet1!$A$2:$A$4</c:f>
              <c:strCache>
                <c:ptCount val="3"/>
                <c:pt idx="0">
                  <c:v>UN Documents</c:v>
                </c:pt>
                <c:pt idx="1">
                  <c:v>ICC Proceedings</c:v>
                </c:pt>
                <c:pt idx="2">
                  <c:v>Media Coverage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72</c:v>
                </c:pt>
                <c:pt idx="1">
                  <c:v>88</c:v>
                </c:pt>
                <c:pt idx="2">
                  <c:v>52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Normalization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Sheet1!$A$2:$A$4</c:f>
              <c:strCache>
                <c:ptCount val="3"/>
                <c:pt idx="0">
                  <c:v>UN Documents</c:v>
                </c:pt>
                <c:pt idx="1">
                  <c:v>ICC Proceedings</c:v>
                </c:pt>
                <c:pt idx="2">
                  <c:v>Media Coverage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68</c:v>
                </c:pt>
                <c:pt idx="1">
                  <c:v>75</c:v>
                </c:pt>
                <c:pt idx="2">
                  <c:v>58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Technical Qualification Terms</c:v>
                </c:pt>
              </c:strCache>
            </c:strRef>
          </c:tx>
          <c:marker>
            <c:symbol val="none"/>
          </c:marker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Sheet1!$A$2:$A$4</c:f>
              <c:strCache>
                <c:ptCount val="3"/>
                <c:pt idx="0">
                  <c:v>2014 Conflict</c:v>
                </c:pt>
                <c:pt idx="1">
                  <c:v>2021 Escalation</c:v>
                </c:pt>
                <c:pt idx="2">
                  <c:v>2023 Events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45</c:v>
                </c:pt>
                <c:pt idx="1">
                  <c:v>58</c:v>
                </c:pt>
                <c:pt idx="2">
                  <c:v>72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Moral Responsibility Language</c:v>
                </c:pt>
              </c:strCache>
            </c:strRef>
          </c:tx>
          <c:marker>
            <c:symbol val="none"/>
          </c:marker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Sheet1!$A$2:$A$4</c:f>
              <c:strCache>
                <c:ptCount val="3"/>
                <c:pt idx="0">
                  <c:v>2014 Conflict</c:v>
                </c:pt>
                <c:pt idx="1">
                  <c:v>2021 Escalation</c:v>
                </c:pt>
                <c:pt idx="2">
                  <c:v>2023 Events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65</c:v>
                </c:pt>
                <c:pt idx="1">
                  <c:v>52</c:v>
                </c:pt>
                <c:pt idx="2">
                  <c:v>38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Procedural References</c:v>
                </c:pt>
              </c:strCache>
            </c:strRef>
          </c:tx>
          <c:marker>
            <c:symbol val="none"/>
          </c:marker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Sheet1!$A$2:$A$4</c:f>
              <c:strCache>
                <c:ptCount val="3"/>
                <c:pt idx="0">
                  <c:v>2014 Conflict</c:v>
                </c:pt>
                <c:pt idx="1">
                  <c:v>2021 Escalation</c:v>
                </c:pt>
                <c:pt idx="2">
                  <c:v>2023 Events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38</c:v>
                </c:pt>
                <c:pt idx="1">
                  <c:v>55</c:v>
                </c:pt>
                <c:pt idx="2">
                  <c:v>68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2118791784"/>
        <c:crosses val="autoZero"/>
      </c:valAx>
    </c:plotArea>
    <c:legend>
      <c:legendPos val="tr"/>
      <c:layout/>
      <c:overlay val="0"/>
      <c:txPr>
        <a:bodyPr/>
        <a:lstStyle/>
        <a:p>
          <a:pPr>
            <a:defRPr sz="900"/>
          </a:pPr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400" b="1">
                <a:solidFill>
                  <a:srgbClr val="FFFFFF"/>
                </a:solidFill>
                <a:latin typeface="Calibri"/>
              </a:defRPr>
            </a:pPr>
            <a:r>
              <a:t>The Spectator’s Conscience: Indifference from Auschwitz to Gaza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Calibri"/>
              </a:defRPr>
            </a:pPr>
            <a:r>
              <a:t>Carlos Hernandez, Lucia Garcia, Carmen Rodriguez</a:t>
            </a:r>
          </a:p>
          <a:p>
            <a:pPr algn="ctr">
              <a:defRPr sz="1600">
                <a:solidFill>
                  <a:srgbClr val="FFFFFF"/>
                </a:solidFill>
                <a:latin typeface="Calibri"/>
              </a:defRPr>
            </a:pPr>
            <a:r>
              <a:t>Instituto de Ciencias, Macondo; Innovation College, Coronel Vallejos; Research Institute, Comala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D97706"/>
                </a:solidFill>
                <a:latin typeface="Calibri"/>
              </a:defRPr>
            </a:pPr>
            <a:r>
              <a:t>Analytical Framework Details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D97706"/>
                </a:solidFill>
                <a:latin typeface="Calibri"/>
              </a:rPr>
              <a:t>•  </a:t>
            </a:r>
            <a:r>
              <a:rPr sz="1800" b="1">
                <a:solidFill>
                  <a:srgbClr val="1F2937"/>
                </a:solidFill>
                <a:latin typeface="Calibri"/>
              </a:rPr>
              <a:t>Fairclough's Three-Dimensional Model:</a:t>
            </a:r>
            <a:r>
              <a:rPr sz="1800" b="0">
                <a:solidFill>
                  <a:srgbClr val="1F2937"/>
                </a:solidFill>
                <a:latin typeface="Calibri"/>
              </a:rPr>
              <a:t> Textual features, discursive practices, social practices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D97706"/>
                </a:solidFill>
                <a:latin typeface="Calibri"/>
              </a:rPr>
              <a:t>•  </a:t>
            </a:r>
            <a:r>
              <a:rPr sz="1800" b="1">
                <a:solidFill>
                  <a:srgbClr val="1F2937"/>
                </a:solidFill>
                <a:latin typeface="Calibri"/>
              </a:rPr>
              <a:t>Coding Scheme for Procedural Absolution:</a:t>
            </a:r>
            <a:r>
              <a:rPr sz="1800" b="0">
                <a:solidFill>
                  <a:srgbClr val="1F2937"/>
                </a:solidFill>
                <a:latin typeface="Calibri"/>
              </a:rPr>
              <a:t> 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D97706"/>
                </a:solidFill>
                <a:latin typeface="Calibri"/>
              </a:rPr>
              <a:t>•  </a:t>
            </a:r>
            <a:r>
              <a:rPr sz="1800">
                <a:solidFill>
                  <a:srgbClr val="1F2937"/>
                </a:solidFill>
                <a:latin typeface="Calibri"/>
              </a:rPr>
              <a:t>1. Excessive qualification of genocide claims through technical language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D97706"/>
                </a:solidFill>
                <a:latin typeface="Calibri"/>
              </a:rPr>
              <a:t>•  </a:t>
            </a:r>
            <a:r>
              <a:rPr sz="1800">
                <a:solidFill>
                  <a:srgbClr val="1F2937"/>
                </a:solidFill>
                <a:latin typeface="Calibri"/>
              </a:rPr>
              <a:t>2. Displacement of moral responsibility through jurisdictional arguments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D97706"/>
                </a:solidFill>
                <a:latin typeface="Calibri"/>
              </a:rPr>
              <a:t>•  </a:t>
            </a:r>
            <a:r>
              <a:rPr sz="1800">
                <a:solidFill>
                  <a:srgbClr val="1F2937"/>
                </a:solidFill>
                <a:latin typeface="Calibri"/>
              </a:rPr>
              <a:t>3. Temporal deferral of action through procedural requirements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D97706"/>
                </a:solidFill>
                <a:latin typeface="Calibri"/>
              </a:rPr>
              <a:t>•  </a:t>
            </a:r>
            <a:r>
              <a:rPr sz="1800">
                <a:solidFill>
                  <a:srgbClr val="1F2937"/>
                </a:solidFill>
                <a:latin typeface="Calibri"/>
              </a:rPr>
              <a:t>4. Normalization of definitional contestability as inherent limitation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D97706"/>
                </a:solidFill>
                <a:latin typeface="Calibri"/>
              </a:rPr>
              <a:t>•  </a:t>
            </a:r>
            <a:r>
              <a:rPr sz="1800" b="1">
                <a:solidFill>
                  <a:srgbClr val="1F2937"/>
                </a:solidFill>
                <a:latin typeface="Calibri"/>
              </a:rPr>
              <a:t>Validation Approach:</a:t>
            </a:r>
            <a:r>
              <a:rPr sz="1800" b="0">
                <a:solidFill>
                  <a:srgbClr val="1F2937"/>
                </a:solidFill>
                <a:latin typeface="Calibri"/>
              </a:rPr>
              <a:t> Inter-coder reliability testing (Cohen's κ = 0.82)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D97706"/>
                </a:solidFill>
                <a:latin typeface="Calibri"/>
              </a:rPr>
              <a:t>•  </a:t>
            </a:r>
            <a:r>
              <a:rPr sz="1800" b="1">
                <a:solidFill>
                  <a:srgbClr val="1F2937"/>
                </a:solidFill>
                <a:latin typeface="Calibri"/>
              </a:rPr>
              <a:t>Quality Assurance:</a:t>
            </a:r>
            <a:r>
              <a:rPr sz="1800" b="0">
                <a:solidFill>
                  <a:srgbClr val="1F2937"/>
                </a:solidFill>
                <a:latin typeface="Calibri"/>
              </a:rPr>
              <a:t> Systematic sampling, representative coverage across contexts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D97706"/>
                </a:solidFill>
                <a:latin typeface="Calibri"/>
              </a:defRPr>
            </a:pPr>
            <a:r>
              <a:t>Constraints &amp; Assumptions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📅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97706"/>
                </a:solidFill>
              </a:defRPr>
            </a:pPr>
            <a:r>
              <a:t>Temporal Scope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Analysis limited to texts from 2014-2023; May not capture earlier discourse patterns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97706"/>
                </a:solidFill>
              </a:defRPr>
            </a:pPr>
            <a:r>
              <a:t>Media Sampling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Coverage from five major Western outlets during three key escalation periods only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97706"/>
                </a:solidFill>
              </a:defRPr>
            </a:pPr>
            <a:r>
              <a:t>Corpus Limitations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347 texts may not encompass all relevant discourse; Focus on institutional and mainstream media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83480" y="480060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🌍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97706"/>
                </a:solidFill>
              </a:defRPr>
            </a:pPr>
            <a:r>
              <a:t>Geographic Focus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Primary focus on Palestinian case; Comparative elements limited to institutional responses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D97706"/>
                </a:solidFill>
                <a:latin typeface="Calibri"/>
              </a:defRPr>
            </a:pPr>
            <a:r>
              <a:t>Results Overview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Key Findings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Analysis of procedural absolution across institutional and media discourse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D97706"/>
                </a:solidFill>
                <a:latin typeface="Calibri"/>
              </a:defRPr>
            </a:pPr>
            <a:r>
              <a:t>Procedural Absolution Indicators - Frequency Analysis</a:t>
            </a:r>
          </a:p>
        </p:txBody>
      </p:sp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D97706"/>
                </a:solidFill>
                <a:latin typeface="Calibri"/>
              </a:defRPr>
            </a:pPr>
            <a:r>
              <a:t>Discourse Patterns by Institution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371600"/>
            <a:ext cx="3200400" cy="4572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United Nations Documents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0" y="1371600"/>
            <a:ext cx="3200400" cy="45720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International Criminal Court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solidFill>
            <a:srgbClr val="D97706"/>
          </a:solidFill>
          <a:ln w="1270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900">
                <a:solidFill>
                  <a:srgbClr val="FFFFFF"/>
                </a:solidFill>
              </a:defRPr>
            </a:pPr>
            <a:r>
              <a:t>Security Council: 87% of debates included jurisdictional arguments delaying action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651760"/>
            <a:ext cx="3200400" cy="640080"/>
          </a:xfrm>
          <a:prstGeom prst="rect">
            <a:avLst/>
          </a:prstGeom>
          <a:solidFill>
            <a:srgbClr val="D97706"/>
          </a:solidFill>
          <a:ln w="1270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Human Rights Council: Technical language increased by 42% from 2014-2023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" y="3474720"/>
            <a:ext cx="3200400" cy="640080"/>
          </a:xfrm>
          <a:prstGeom prst="rect">
            <a:avLst/>
          </a:prstGeom>
          <a:solidFill>
            <a:srgbClr val="D97706"/>
          </a:solidFill>
          <a:ln w="1270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900">
                <a:solidFill>
                  <a:srgbClr val="FFFFFF"/>
                </a:solidFill>
              </a:defRPr>
            </a:pPr>
            <a:r>
              <a:t>General Assembly: 73% of resolutions included qualifying clauses on genocide definition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0" y="1828800"/>
            <a:ext cx="3200400" cy="640080"/>
          </a:xfrm>
          <a:prstGeom prst="rect">
            <a:avLst/>
          </a:prstGeom>
          <a:solidFill>
            <a:srgbClr val="D97706"/>
          </a:solidFill>
          <a:ln w="127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900">
                <a:solidFill>
                  <a:srgbClr val="FFFFFF"/>
                </a:solidFill>
              </a:defRPr>
            </a:pPr>
            <a:r>
              <a:t>Preliminary examinations: 92% emphasized procedural requirements over moral urgency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0" y="2651760"/>
            <a:ext cx="3200400" cy="640080"/>
          </a:xfrm>
          <a:prstGeom prst="rect">
            <a:avLst/>
          </a:prstGeom>
          <a:solidFill>
            <a:srgbClr val="D97706"/>
          </a:solidFill>
          <a:ln w="127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Legal submissions: Technical-bureaucratic language present in 88% of documents</a:t>
            </a:r>
          </a:p>
        </p:txBody>
      </p:sp>
      <p:sp>
        <p:nvSpPr>
          <p:cNvPr id="10" name="Rectangle 9"/>
          <p:cNvSpPr/>
          <p:nvPr/>
        </p:nvSpPr>
        <p:spPr>
          <a:xfrm>
            <a:off x="5029200" y="3474720"/>
            <a:ext cx="3200400" cy="640080"/>
          </a:xfrm>
          <a:prstGeom prst="rect">
            <a:avLst/>
          </a:prstGeom>
          <a:solidFill>
            <a:srgbClr val="D97706"/>
          </a:solidFill>
          <a:ln w="127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900">
                <a:solidFill>
                  <a:srgbClr val="FFFFFF"/>
                </a:solidFill>
              </a:defRPr>
            </a:pPr>
            <a:r>
              <a:t>Procedural stages: Average 3.2 years between submission and substantive discussion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4114800" y="2148840"/>
            <a:ext cx="914400" cy="0"/>
          </a:xfrm>
          <a:prstGeom prst="bentConnector3">
            <a:avLst/>
          </a:prstGeom>
          <a:ln w="25400">
            <a:solidFill>
              <a:srgbClr val="F59E0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or 11"/>
          <p:cNvCxnSpPr/>
          <p:nvPr/>
        </p:nvCxnSpPr>
        <p:spPr>
          <a:xfrm>
            <a:off x="4114800" y="2971800"/>
            <a:ext cx="914400" cy="0"/>
          </a:xfrm>
          <a:prstGeom prst="bentConnector3">
            <a:avLst/>
          </a:prstGeom>
          <a:ln w="25400">
            <a:solidFill>
              <a:srgbClr val="F59E0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12"/>
          <p:cNvCxnSpPr/>
          <p:nvPr/>
        </p:nvCxnSpPr>
        <p:spPr>
          <a:xfrm>
            <a:off x="4114800" y="3794759"/>
            <a:ext cx="914400" cy="0"/>
          </a:xfrm>
          <a:prstGeom prst="bentConnector3">
            <a:avLst/>
          </a:prstGeom>
          <a:ln w="25400">
            <a:solidFill>
              <a:srgbClr val="F59E0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D97706"/>
                </a:solidFill>
                <a:latin typeface="Calibri"/>
              </a:defRPr>
            </a:pPr>
            <a:r>
              <a:t>Media Discourse Analysis Results</a:t>
            </a:r>
          </a:p>
        </p:txBody>
      </p:sp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D97706"/>
                </a:solidFill>
                <a:latin typeface="Calibri"/>
              </a:defRPr>
            </a:pPr>
            <a:r>
              <a:t>Key Mechanisms of Procedural Absolution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Oscillation Pattern:</a:t>
            </a:r>
            <a:r>
              <a:rPr sz="2000" b="0">
                <a:solidFill>
                  <a:srgbClr val="1F2937"/>
                </a:solidFill>
                <a:latin typeface="Calibri"/>
              </a:rPr>
              <a:t> Discourse moves between acknowledging complexity and imposing technical closure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Temporal Distancing:</a:t>
            </a:r>
            <a:r>
              <a:rPr sz="2000" b="0">
                <a:solidFill>
                  <a:srgbClr val="1F2937"/>
                </a:solidFill>
                <a:latin typeface="Calibri"/>
              </a:rPr>
              <a:t> 78% of institutional texts deferred action to future procedural stages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Jurisdictional Fragmentation: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Responsibility dispersed across multiple bodies without accountability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Definitional Circularity:</a:t>
            </a:r>
            <a:r>
              <a:rPr sz="2000" b="0">
                <a:solidFill>
                  <a:srgbClr val="1F2937"/>
                </a:solidFill>
                <a:latin typeface="Calibri"/>
              </a:rPr>
              <a:t> Endless deliberation on genocide definition forestalls recognition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Moral Neutralization: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Technical language transforms ethical imperatives into bureaucratic problems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Credibility Building:</a:t>
            </a:r>
            <a:r>
              <a:rPr sz="2000" b="0">
                <a:solidFill>
                  <a:srgbClr val="1F2937"/>
                </a:solidFill>
                <a:latin typeface="Calibri"/>
              </a:rPr>
              <a:t> Institutions prioritize methodological rigor over immediate ethical response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D97706"/>
                </a:solidFill>
                <a:latin typeface="Calibri"/>
              </a:defRPr>
            </a:pPr>
            <a:r>
              <a:t>Discussion &amp; Implications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59E0B"/>
                </a:solidFill>
              </a:defRPr>
            </a:pPr>
            <a:r>
              <a:t>Theoretical Implications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B45309"/>
                </a:solidFill>
              </a:defRPr>
            </a:pPr>
            <a:r>
              <a:t>Practical Consequences</a:t>
            </a:r>
          </a:p>
        </p:txBody>
      </p:sp>
      <p:sp>
        <p:nvSpPr>
          <p:cNvPr id="5" name="Rectangle 4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•  Procedural absolution as derivative of double bind in genocide discourse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Bureaucratic rationality (Bauman 1989) enables moral distancing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Institutional credibility processes distance rather than foster ethical engagement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Technical-bureaucratic language rationalizes eras of inaction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•  Palestinian suffering simultaneously acknowledged and denied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Moral witnessing transformed into procedural formalism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Definitional contestability reinforces rather than resolves moral distance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Buffer created between knowledge of atrocities and required action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D97706"/>
                </a:solidFill>
                <a:latin typeface="Calibri"/>
              </a:defRPr>
            </a:pPr>
            <a:r>
              <a:t>Key Contributions Summary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💡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97706"/>
                </a:solidFill>
              </a:defRPr>
            </a:pPr>
            <a:r>
              <a:t>Concept Development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Develops 'procedural absolution' as a derivative of the double bind in genocide discourse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🔍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97706"/>
                </a:solidFill>
              </a:defRPr>
            </a:pPr>
            <a:r>
              <a:t>Discourse Analysis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Traces how institutional acknowledgment of definitional contestability paradoxically reinforces moral distance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97706"/>
                </a:solidFill>
              </a:defRPr>
            </a:pPr>
            <a:r>
              <a:t>Pattern Identification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Examines oscillation in discourse between acknowledging complexity and re-imposing closure through technical language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983480" y="480060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🗄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97706"/>
                </a:solidFill>
              </a:defRPr>
            </a:pPr>
            <a:r>
              <a:t>Systematic Analysis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Provides comprehensive analysis of UN documents, ICC proceedings, and media representations from 2014-2023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D97706"/>
                </a:solidFill>
                <a:latin typeface="Calibri"/>
              </a:defRPr>
            </a:pPr>
            <a:r>
              <a:t>Conclusions &amp; Future Directions</a:t>
            </a:r>
          </a:p>
        </p:txBody>
      </p:sp>
      <p:sp>
        <p:nvSpPr>
          <p:cNvPr id="3" name="Rectangle 2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F59E0B"/>
          </a:solidFill>
          <a:ln w="38100">
            <a:solidFill>
              <a:srgbClr val="D9770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</a:rPr>
              <a:t>•  </a:t>
            </a:r>
            <a:r>
              <a:rPr sz="2000">
                <a:solidFill>
                  <a:srgbClr val="FFFFFF"/>
                </a:solidFill>
              </a:rPr>
              <a:t>Procedural absolution systematically occludes recognition of Palestinian suffering through institutional mechanisms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</a:rPr>
              <a:t>•  </a:t>
            </a:r>
            <a:r>
              <a:rPr sz="2000">
                <a:solidFill>
                  <a:srgbClr val="FFFFFF"/>
                </a:solidFill>
              </a:rPr>
              <a:t>Definitional contestability in genocide discourse creates double bind enabling moral distancing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</a:rPr>
              <a:t>•  </a:t>
            </a:r>
            <a:r>
              <a:rPr sz="2000">
                <a:solidFill>
                  <a:srgbClr val="FFFFFF"/>
                </a:solidFill>
              </a:rPr>
              <a:t>Technical-bureaucratic language transforms moral imperatives into procedural problems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</a:rPr>
              <a:t>•  </a:t>
            </a:r>
            <a:r>
              <a:rPr sz="2000">
                <a:solidFill>
                  <a:srgbClr val="FFFFFF"/>
                </a:solidFill>
              </a:rPr>
              <a:t>Institutional responses prioritize methodological rigor over ethical engagement, reinforcing inaction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D97706"/>
                </a:solidFill>
                <a:latin typeface="Calibri"/>
              </a:defRPr>
            </a:pPr>
            <a:r>
              <a:t>Agenda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Presentation Outline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Comprehensive overview of research structure and key findings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D97706"/>
                </a:solidFill>
                <a:latin typeface="Calibri"/>
              </a:defRPr>
            </a:pPr>
          </a:p>
        </p:txBody>
      </p:sp>
      <p:sp>
        <p:nvSpPr>
          <p:cNvPr id="4" name="Oval 3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research@institutedemacondo.edu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github.com/spectators-conscience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D97706"/>
                </a:solidFill>
                <a:latin typeface="Calibri"/>
              </a:defRPr>
            </a:pPr>
            <a:r>
              <a:t>Research Agenda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Introduction to genocide definitional instability and its impact on recognizing Palestinian suffering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Methodology combining critical discourse analysis with comparative case study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Analysis of procedural absolution in institutional and media discourse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Results of discourse analysis across UN, ICC, and media texts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Conclusion synthesizing findings on procedural absolution and moral distancing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D97706"/>
                </a:solidFill>
                <a:latin typeface="Calibri"/>
              </a:defRPr>
            </a:pPr>
            <a:r>
              <a:t>Research Context &amp; 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59E0B"/>
                </a:solidFill>
              </a:defRPr>
            </a:pPr>
            <a:r>
              <a:t>Problem Domain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B45309"/>
                </a:solidFill>
              </a:defRPr>
            </a:pPr>
            <a:r>
              <a:t>Current State of Field</a:t>
            </a:r>
          </a:p>
        </p:txBody>
      </p:sp>
      <p:sp>
        <p:nvSpPr>
          <p:cNvPr id="5" name="Rectangle 4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•  Persistent difficulty in defining genocide within institutional frameworks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Systematic occlusion of Palestinian suffering recognition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Transformation of moral witnessing into procedural formalism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•  Fundamental split between definitional contestability vs. rigid categorical boundaries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Tension between legal precision (Lemkin 1944) and moral urgency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Palestinian case as site of intense contestation in genocide application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Simultaneous acknowledgment and denial of Palestinian experiences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D97706"/>
                </a:solidFill>
                <a:latin typeface="Calibri"/>
              </a:defRPr>
            </a:pPr>
            <a:r>
              <a:t>Motivation &amp; Research Objectives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🎯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97706"/>
                </a:solidFill>
              </a:defRPr>
            </a:pPr>
            <a:r>
              <a:t>Research Importance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Addresses how discourse normalizes erasure through sophisticated linguistic and institutional mechanisms in genocide recognition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97706"/>
                </a:solidFill>
              </a:defRPr>
            </a:pPr>
            <a:r>
              <a:t>Key Research Questions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How does procedural absolution function in genocide discourse? How does institutional acknowledgment reinforce moral distance?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97706"/>
                </a:solidFill>
              </a:defRPr>
            </a:pPr>
            <a:r>
              <a:t>Objectives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Develop concept of procedural absolution; Trace discourse oscillation; Analyze UN, ICC, media representations (2014-2023)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97706"/>
                </a:solidFill>
              </a:defRPr>
            </a:pPr>
            <a:r>
              <a:t>Expected Impact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Illuminate bureaucratic transformation of moral imperatives into technical problems; Reveal mechanisms of procedural absolution</a:t>
            </a:r>
          </a:p>
        </p:txBody>
      </p:sp>
      <p:sp>
        <p:nvSpPr>
          <p:cNvPr id="28" name="Rectangle 2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D97706"/>
                </a:solidFill>
                <a:latin typeface="Calibri"/>
              </a:defRPr>
            </a:pPr>
            <a:r>
              <a:t>Related Work &amp; Literature Review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Meiches (2017):</a:t>
            </a:r>
            <a:r>
              <a:rPr sz="2000" b="0">
                <a:solidFill>
                  <a:srgbClr val="1F2937"/>
                </a:solidFill>
                <a:latin typeface="Calibri"/>
              </a:rPr>
              <a:t> Highlights inherent ambiguity in genocide discourse serving political functions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Lemkin (1944) legacy:</a:t>
            </a:r>
            <a:r>
              <a:rPr sz="2000" b="0">
                <a:solidFill>
                  <a:srgbClr val="1F2937"/>
                </a:solidFill>
                <a:latin typeface="Calibri"/>
              </a:rPr>
              <a:t> Pushes toward precise, actionable definitions for international response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Bauman (1989):</a:t>
            </a:r>
            <a:r>
              <a:rPr sz="2000" b="0">
                <a:solidFill>
                  <a:srgbClr val="1F2937"/>
                </a:solidFill>
                <a:latin typeface="Calibri"/>
              </a:rPr>
              <a:t> Examines bureaucratic rationality transforming moral imperatives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Arendt (1963):</a:t>
            </a:r>
            <a:r>
              <a:rPr sz="2000" b="0">
                <a:solidFill>
                  <a:srgbClr val="1F2937"/>
                </a:solidFill>
                <a:latin typeface="Calibri"/>
              </a:rPr>
              <a:t> Analyzes how technical problems enable moral distancing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Limitations:</a:t>
            </a:r>
            <a:r>
              <a:rPr sz="2000" b="0">
                <a:solidFill>
                  <a:srgbClr val="1F2937"/>
                </a:solidFill>
                <a:latin typeface="Calibri"/>
              </a:rPr>
              <a:t> Existing approaches often reinforce definitional split without addressing procedural mechanisms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D9770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Our differentiation: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Focus on procedural absolution as derivative of double bind in genocide discourse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D97706"/>
                </a:solidFill>
                <a:latin typeface="Calibri"/>
              </a:defRPr>
            </a:pPr>
            <a:r>
              <a:t>Methodology Overview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Methodology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Mixed-methods approach combining critical discourse analysis with comparative case study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D97706"/>
                </a:solidFill>
                <a:latin typeface="Calibri"/>
              </a:defRPr>
            </a:pPr>
            <a:r>
              <a:t>Research Design Framework</a:t>
            </a:r>
          </a:p>
        </p:txBody>
      </p:sp>
      <p:sp>
        <p:nvSpPr>
          <p:cNvPr id="3" name="Rectangle 2"/>
          <p:cNvSpPr/>
          <p:nvPr/>
        </p:nvSpPr>
        <p:spPr>
          <a:xfrm>
            <a:off x="3657600" y="1371600"/>
            <a:ext cx="2286000" cy="713232"/>
          </a:xfrm>
          <a:prstGeom prst="rect">
            <a:avLst/>
          </a:prstGeom>
          <a:solidFill>
            <a:srgbClr val="F59E0B"/>
          </a:solidFill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Corpus Construction: 347 texts across three domains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4800600" y="2084832"/>
            <a:ext cx="0" cy="365760"/>
          </a:xfrm>
          <a:prstGeom prst="line">
            <a:avLst/>
          </a:prstGeom>
          <a:ln w="38100">
            <a:solidFill>
              <a:srgbClr val="F59E0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3657600" y="2450592"/>
            <a:ext cx="2286000" cy="713232"/>
          </a:xfrm>
          <a:prstGeom prst="rect">
            <a:avLst/>
          </a:prstGeom>
          <a:solidFill>
            <a:srgbClr val="D97706"/>
          </a:solidFill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Data Collection: Systematic sampling (2014-2023)</a:t>
            </a:r>
          </a:p>
        </p:txBody>
      </p:sp>
      <p:cxnSp>
        <p:nvCxnSpPr>
          <p:cNvPr id="6" name="Connector 5"/>
          <p:cNvCxnSpPr/>
          <p:nvPr/>
        </p:nvCxnSpPr>
        <p:spPr>
          <a:xfrm>
            <a:off x="4800600" y="3163824"/>
            <a:ext cx="0" cy="365760"/>
          </a:xfrm>
          <a:prstGeom prst="line">
            <a:avLst/>
          </a:prstGeom>
          <a:ln w="38100">
            <a:solidFill>
              <a:srgbClr val="F59E0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657600" y="3529584"/>
            <a:ext cx="2286000" cy="713232"/>
          </a:xfrm>
          <a:prstGeom prst="rect">
            <a:avLst/>
          </a:prstGeom>
          <a:solidFill>
            <a:srgbClr val="D97706"/>
          </a:solidFill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Analytical Framework: Fairclough's three-dimensional CDA model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4800600" y="4242816"/>
            <a:ext cx="0" cy="365760"/>
          </a:xfrm>
          <a:prstGeom prst="line">
            <a:avLst/>
          </a:prstGeom>
          <a:ln w="38100">
            <a:solidFill>
              <a:srgbClr val="F59E0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657600" y="4608576"/>
            <a:ext cx="2286000" cy="713232"/>
          </a:xfrm>
          <a:prstGeom prst="rect">
            <a:avLst/>
          </a:prstGeom>
          <a:solidFill>
            <a:srgbClr val="D97706"/>
          </a:solidFill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Coding Scheme: Four key indicators of procedural absolution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4800600" y="5321808"/>
            <a:ext cx="0" cy="365760"/>
          </a:xfrm>
          <a:prstGeom prst="line">
            <a:avLst/>
          </a:prstGeom>
          <a:ln w="38100">
            <a:solidFill>
              <a:srgbClr val="F59E0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3657600" y="5687568"/>
            <a:ext cx="2286000" cy="713232"/>
          </a:xfrm>
          <a:prstGeom prst="rect">
            <a:avLst/>
          </a:prstGeom>
          <a:solidFill>
            <a:srgbClr val="D97706"/>
          </a:solidFill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Validation: Cross-domain comparative analysis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D97706"/>
                </a:solidFill>
                <a:latin typeface="Calibri"/>
              </a:defRPr>
            </a:pPr>
            <a:r>
              <a:t>Data Collection &amp; Corpus Construction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91440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Domain</a:t>
                      </a:r>
                    </a:p>
                  </a:txBody>
                  <a:tcPr>
                    <a:solidFill>
                      <a:srgbClr val="D9770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Source Types</a:t>
                      </a:r>
                    </a:p>
                  </a:txBody>
                  <a:tcPr>
                    <a:solidFill>
                      <a:srgbClr val="D9770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Time Period</a:t>
                      </a:r>
                    </a:p>
                  </a:txBody>
                  <a:tcPr>
                    <a:solidFill>
                      <a:srgbClr val="D9770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Sample Size</a:t>
                      </a:r>
                    </a:p>
                  </a:txBody>
                  <a:tcPr>
                    <a:solidFill>
                      <a:srgbClr val="D97706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United Nations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Security Council debates, Human Rights Council reports, General Assembly resolutions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2014-2023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147 documents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International Courts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ICC preliminary examinations, legal submissions regarding Palestine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2014-2023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85 documents</a:t>
                      </a:r>
                    </a:p>
                  </a:txBody>
                  <a:tcPr/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Media Coverage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The New York Times, The Guardian, BBC, CNN, Al Jazeera English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2014, 2021, 2023 escalation periods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115 articles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