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Technical Qualification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UN Documents</c:v>
                </c:pt>
                <c:pt idx="1">
                  <c:v>ICC Proceedings</c:v>
                </c:pt>
                <c:pt idx="2">
                  <c:v>Media Coverage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</c:v>
                </c:pt>
                <c:pt idx="1">
                  <c:v>82</c:v>
                </c:pt>
                <c:pt idx="2">
                  <c:v>65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Jurisdictional Displacement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UN Documents</c:v>
                </c:pt>
                <c:pt idx="1">
                  <c:v>ICC Proceedings</c:v>
                </c:pt>
                <c:pt idx="2">
                  <c:v>Media Coverage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85</c:v>
                </c:pt>
                <c:pt idx="1">
                  <c:v>92</c:v>
                </c:pt>
                <c:pt idx="2">
                  <c:v>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Temporal Deferral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UN Documents</c:v>
                </c:pt>
                <c:pt idx="1">
                  <c:v>ICC Proceedings</c:v>
                </c:pt>
                <c:pt idx="2">
                  <c:v>Media Coverage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72</c:v>
                </c:pt>
                <c:pt idx="1">
                  <c:v>88</c:v>
                </c:pt>
                <c:pt idx="2">
                  <c:v>52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Normalization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UN Documents</c:v>
                </c:pt>
                <c:pt idx="1">
                  <c:v>ICC Proceedings</c:v>
                </c:pt>
                <c:pt idx="2">
                  <c:v>Media Coverage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68</c:v>
                </c:pt>
                <c:pt idx="1">
                  <c:v>75</c:v>
                </c:pt>
                <c:pt idx="2">
                  <c:v>58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Technical Qualification Terms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2014 Conflict</c:v>
                </c:pt>
                <c:pt idx="1">
                  <c:v>2021 Escalation</c:v>
                </c:pt>
                <c:pt idx="2">
                  <c:v>2023 Events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</c:v>
                </c:pt>
                <c:pt idx="1">
                  <c:v>58</c:v>
                </c:pt>
                <c:pt idx="2">
                  <c:v>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Moral Responsibility Language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2014 Conflict</c:v>
                </c:pt>
                <c:pt idx="1">
                  <c:v>2021 Escalation</c:v>
                </c:pt>
                <c:pt idx="2">
                  <c:v>2023 Events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65</c:v>
                </c:pt>
                <c:pt idx="1">
                  <c:v>52</c:v>
                </c:pt>
                <c:pt idx="2">
                  <c:v>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Procedural References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2014 Conflict</c:v>
                </c:pt>
                <c:pt idx="1">
                  <c:v>2021 Escalation</c:v>
                </c:pt>
                <c:pt idx="2">
                  <c:v>2023 Events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38</c:v>
                </c:pt>
                <c:pt idx="1">
                  <c:v>55</c:v>
                </c:pt>
                <c:pt idx="2">
                  <c:v>68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  <a:latin typeface="Calibri"/>
              </a:defRPr>
            </a:pPr>
            <a:r>
              <a:t>The Spectator’s Conscience: Indifference from Auschwitz to Gaza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Carlos Hernandez, Lucia Garcia, Carmen Rodriguez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Instituto de Ciencias, Macondo; Innovation College, Coronel Vallejos; Research Institute, Comala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Analytical Framework Details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Fairclough's Three-Dimensional Model:</a:t>
            </a:r>
            <a:r>
              <a:rPr sz="1800" b="0">
                <a:solidFill>
                  <a:srgbClr val="1F2937"/>
                </a:solidFill>
                <a:latin typeface="Calibri"/>
              </a:rPr>
              <a:t> Textual features, discursive practices, social practices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Coding Scheme for Procedural Absolution:</a:t>
            </a:r>
            <a:r>
              <a:rPr sz="1800" b="0">
                <a:solidFill>
                  <a:srgbClr val="1F2937"/>
                </a:solidFill>
                <a:latin typeface="Calibri"/>
              </a:rPr>
              <a:t> 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1. Excessive qualification of genocide claims through technical language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2. Displacement of moral responsibility through jurisdictional arguments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3. Temporal deferral of action through procedural requirements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>
                <a:solidFill>
                  <a:srgbClr val="1F2937"/>
                </a:solidFill>
                <a:latin typeface="Calibri"/>
              </a:rPr>
              <a:t>4. Normalization of definitional contestability as inherent limitation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Validation Approach:</a:t>
            </a:r>
            <a:r>
              <a:rPr sz="1800" b="0">
                <a:solidFill>
                  <a:srgbClr val="1F2937"/>
                </a:solidFill>
                <a:latin typeface="Calibri"/>
              </a:rPr>
              <a:t> Inter-coder reliability testing (Cohen's κ = 0.82)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•  </a:t>
            </a:r>
            <a:r>
              <a:rPr sz="1800" b="1">
                <a:solidFill>
                  <a:srgbClr val="1F2937"/>
                </a:solidFill>
                <a:latin typeface="Calibri"/>
              </a:rPr>
              <a:t>Quality Assurance:</a:t>
            </a:r>
            <a:r>
              <a:rPr sz="1800" b="0">
                <a:solidFill>
                  <a:srgbClr val="1F2937"/>
                </a:solidFill>
                <a:latin typeface="Calibri"/>
              </a:rPr>
              <a:t> Systematic sampling, representative coverage across contexts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Temporal Scope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limited to texts from 2014-2023; May not capture earlier discourse patterns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Media Sampling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Coverage from five major Western outlets during three key escalation periods only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Corpus Limitations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347 texts may not encompass all relevant discourse; Focus on institutional and mainstream media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Geographic Focus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Primary focus on Palestinian case; Comparative elements limited to institutional responses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Analysis of procedural absolution across institutional and media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D97706"/>
                </a:solidFill>
                <a:latin typeface="Calibri"/>
              </a:defRPr>
            </a:pPr>
            <a:r>
              <a:t>Procedural Absolution Indicators - Frequency Analysis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Discourse Patterns by Institution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United Nations Documents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International Criminal Court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Security Council: 87% of debates included jurisdictional arguments delaying action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Human Rights Council: Technical language increased by 42% from 2014-2023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General Assembly: 73% of resolutions included qualifying clauses on genocide definition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Preliminary examinations: 92% emphasized procedural requirements over moral urgency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Legal submissions: Technical-bureaucratic language present in 88% of documents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900">
                <a:solidFill>
                  <a:srgbClr val="FFFFFF"/>
                </a:solidFill>
              </a:defRPr>
            </a:pPr>
            <a:r>
              <a:t>Procedural stages: Average 3.2 years between submission and substantive discussion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Media Discourse Analysis Results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Key Mechanisms of Procedural Absolution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Oscillation Pattern: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Discourse moves between acknowledging complexity and imposing technical closure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Distancing: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78% of institutional texts deferred action to future procedural stages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Jurisdictional Fragmentation: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Responsibility dispersed across multiple bodies without accountability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Definitional Circularity: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Endless deliberation on genocide definition forestalls recognition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Moral Neutralization: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Technical language transforms ethical imperatives into bureaucratic problems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Credibility Building: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Institutions prioritize methodological rigor over immediate ethical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Discussion &amp; Implications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Theoretical Implications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Practical Consequences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Procedural absolution as derivative of double bind in genocide discourse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Bureaucratic rationality (Bauman 1989) enables moral distancing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Institutional credibility processes distance rather than foster ethical engagement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Technical-bureaucratic language rationalizes eras of inaction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Palestinian suffering simultaneously acknowledged and denied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Moral witnessing transformed into procedural formalism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Definitional contestability reinforces rather than resolves moral distance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Buffer created between knowledge of atrocities and required action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Concept Development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Develops 'procedural absolution' as a derivative of the double bind in genocide discourse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Discourse Analysis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Traces how institutional acknowledgment of definitional contestability paradoxically reinforces moral distance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Pattern Identification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Examines oscillation in discourse between acknowledging complexity and re-imposing closure through technical language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Systematic Analysis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Provides comprehensive analysis of UN documents, ICC proceedings, and media representations from 2014-2023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Conclusions &amp; Future Directions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59E0B"/>
          </a:solidFill>
          <a:ln w="381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</a:rPr>
              <a:t>•  </a:t>
            </a:r>
            <a:r>
              <a:rPr sz="2000">
                <a:solidFill>
                  <a:srgbClr val="FFFFFF"/>
                </a:solidFill>
              </a:rPr>
              <a:t>Procedural absolution systematically occludes recognition of Palestinian suffering through institutional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</a:rPr>
              <a:t>•  </a:t>
            </a:r>
            <a:r>
              <a:rPr sz="2000">
                <a:solidFill>
                  <a:srgbClr val="FFFFFF"/>
                </a:solidFill>
              </a:rPr>
              <a:t>Definitional contestability in genocide discourse creates double bind enabling moral distancing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</a:rPr>
              <a:t>•  </a:t>
            </a:r>
            <a:r>
              <a:rPr sz="2000">
                <a:solidFill>
                  <a:srgbClr val="FFFFFF"/>
                </a:solidFill>
              </a:rPr>
              <a:t>Technical-bureaucratic language transforms moral imperatives into procedural problems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</a:rPr>
              <a:t>•  </a:t>
            </a:r>
            <a:r>
              <a:rPr sz="2000">
                <a:solidFill>
                  <a:srgbClr val="FFFFFF"/>
                </a:solidFill>
              </a:rPr>
              <a:t>Institutional responses prioritize methodological rigor over ethical engagement, reinforcing inaction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structure and key findings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research@institutedemacondo.edu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github.com/spectators-conscience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genocide definitional instability and its impact on recognizing Palestinian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combining critical discourse analysis with comparative case study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of procedural absolution in institutional and media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Results of discourse analysis across UN, ICC, and media 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synthesizing findings on procedural absolution and moral distancing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Problem Domain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Current State of Field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Persistent difficulty in defining genocide within institutional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Systematic occlusion of Palestinian suffering recognition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Transformation of moral witnessing into procedural formalism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Fundamental split between definitional contestability vs. rigid categorical boundaries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Tension between legal precision (Lemkin 1944) and moral urgency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Palestinian case as site of intense contestation in genocide application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Simultaneous acknowledgment and denial of Palestinian experiences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Research Importance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Addresses how discourse normalizes erasure through sophisticated linguistic and institutional mechanisms in genocide recognition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Key Research Questions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procedural absolution function in genocide discourse? How does institutional acknowledgment reinforce moral distance?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Objectives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 concept of procedural absolution; Trace discourse oscillation; Analyze UN, ICC, media representations (2014-2023)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Expected Impact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Illuminate bureaucratic transformation of moral imperatives into technical problems; Reveal mechanisms of procedural absolution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Meiches (2017):</a:t>
            </a:r>
            <a:r>
              <a:rPr sz="2000" b="0">
                <a:solidFill>
                  <a:srgbClr val="1F2937"/>
                </a:solidFill>
                <a:latin typeface="Calibri"/>
              </a:rPr>
              <a:t> Highlights inherent ambiguity in genocide discourse serving political functions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Lemkin (1944) legacy:</a:t>
            </a:r>
            <a:r>
              <a:rPr sz="2000" b="0">
                <a:solidFill>
                  <a:srgbClr val="1F2937"/>
                </a:solidFill>
                <a:latin typeface="Calibri"/>
              </a:rPr>
              <a:t> Pushes toward precise, actionable definitions for international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Bauman (1989):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Examines bureaucratic rationality transforming moral imperatives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Arendt (1963):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Analyzes how technical problems enable moral distancing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Limitations:</a:t>
            </a:r>
            <a:r>
              <a:rPr sz="2000" b="0">
                <a:solidFill>
                  <a:srgbClr val="1F2937"/>
                </a:solidFill>
                <a:latin typeface="Calibri"/>
              </a:rPr>
              <a:t> Existing approaches often reinforce definitional split without addressing procedural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•  </a:t>
            </a:r>
            <a:r>
              <a:rPr sz="2000" b="1">
                <a:solidFill>
                  <a:srgbClr val="1F2937"/>
                </a:solidFill>
                <a:latin typeface="Calibri"/>
              </a:rPr>
              <a:t>Our differentiation: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Focus on procedural absolution as derivative of double bind in genocide discourse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combining critical discourse analysis with comparative case study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Research Design Framework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F59E0B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Corpus Construction: 347 texts across three domains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Systematic sampling (2014-2023)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Analytical Framework: Fairclough's three-dimensional CDA model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Coding Scheme: Four key indicators of procedural absolution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Validation: Cross-domain comparative analysis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D97706"/>
                </a:solidFill>
                <a:latin typeface="Calibri"/>
              </a:defRPr>
            </a:pPr>
            <a:r>
              <a:t>Data Collection &amp; Corpus Construction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Domain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Source Types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Sample Size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United Nations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Security Council debates, Human Rights Council reports, General Assembly resolutions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2014-2023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147 documents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Courts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ICC preliminary examinations, legal submissions regarding Palestine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2014-2023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85 documents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Coverage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 New York Times, The Guardian, BBC, CNN, Al Jazeera English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2014, 2021, 2023 escalation periods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115 articles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