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Military Documents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Collateral Damage</c:v>
                </c:pt>
                <c:pt idx="1">
                  <c:v>Neutralization</c:v>
                </c:pt>
                <c:pt idx="2">
                  <c:v>Surgical Strike</c:v>
                </c:pt>
                <c:pt idx="3">
                  <c:v>Targeted Operation</c:v>
                </c:pt>
                <c:pt idx="4">
                  <c:v>Proportional Response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85</c:v>
                </c:pt>
                <c:pt idx="1">
                  <c:v>72</c:v>
                </c:pt>
                <c:pt idx="2">
                  <c:v>63</c:v>
                </c:pt>
                <c:pt idx="3">
                  <c:v>58</c:v>
                </c:pt>
                <c:pt idx="4">
                  <c:v>47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Legal Documents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Collateral Damage</c:v>
                </c:pt>
                <c:pt idx="1">
                  <c:v>Neutralization</c:v>
                </c:pt>
                <c:pt idx="2">
                  <c:v>Surgical Strike</c:v>
                </c:pt>
                <c:pt idx="3">
                  <c:v>Targeted Operation</c:v>
                </c:pt>
                <c:pt idx="4">
                  <c:v>Proportional Response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42</c:v>
                </c:pt>
                <c:pt idx="1">
                  <c:v>38</c:v>
                </c:pt>
                <c:pt idx="2">
                  <c:v>29</c:v>
                </c:pt>
                <c:pt idx="3">
                  <c:v>34</c:v>
                </c:pt>
                <c:pt idx="4">
                  <c:v>52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Media Reports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Collateral Damage</c:v>
                </c:pt>
                <c:pt idx="1">
                  <c:v>Neutralization</c:v>
                </c:pt>
                <c:pt idx="2">
                  <c:v>Surgical Strike</c:v>
                </c:pt>
                <c:pt idx="3">
                  <c:v>Targeted Operation</c:v>
                </c:pt>
                <c:pt idx="4">
                  <c:v>Proportional Response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78</c:v>
                </c:pt>
                <c:pt idx="1">
                  <c:v>45</c:v>
                </c:pt>
                <c:pt idx="2">
                  <c:v>67</c:v>
                </c:pt>
                <c:pt idx="3">
                  <c:v>52</c:v>
                </c:pt>
                <c:pt idx="4">
                  <c:v>41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Chains of Command: From Eichmann to the Drone Operator – Moral Distance and the Bureaucratization of Killing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Johan Andersson, Sofia Martinez, Alessandro Rossi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College of Technology, Middlemarch; Academy of Renaissance, Casterbridge; Research Center, Ruritania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approach, design, and analytical framework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Approach &amp; Design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Conceptual genealogy tracing historical continuities in bureaucratic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Comparative case study analysis (Nazi bureaucracy, drone warfare, Palestine)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Discourse analysis of genocide definitions and contested applications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Structural analysis of command hierarchies and procedural 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Theoretical framework building on Arendt, Bauman, and contemporary critical theory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Methodological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F43F5E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Historical Analysis: Nazi bureaucratic systems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Contemporary Analysis: Drone warfare command structures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Case Study: Palestinian genocide discourse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Comparative Synthesis: Patterns across contexts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Theoretical Framework Development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Methodological Constraints &amp; Assumptions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Methodological Constraints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Key Assumptions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Primarily conceptual/theoretical analysis rather than empirical data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Specific case studies limit generalizability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Reliance on existing theoretical frameworks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Qualitative rather than quantitative approach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Structural patterns persist across different historical contexts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Bureaucratic systems follow similar logic regardless of technology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Moral distance operates as systematic rather than individual phenomenon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Discursive practices shape recognition of violence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Analytical Framework: Moral Distancing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F43F5E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Direct Violence → Administrative Procedure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Individual Responsibility → Diffused Agency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Ethical Engagement → Procedural Compliance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Human Subjects → Abstract Categories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Moral Judgment → Technical Evaluation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Results: Key Findings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 &amp;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Main findings from the conceptual genealogy and case study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Patterns of Bureaucratic Transformation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Historical Context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Bureaucratic Mechanism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Moral Distancing Effect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Contemporary Parallel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Nazi Administration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Classification &amp; Categorization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Dehumanization through paperwork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Algorithmic target classification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Industrial Killing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Division of 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Diffusion of 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Drone operator chain of command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Legal Frameworks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Procedural Compliance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Ethics replaced by rules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Rules of engagement protocols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Language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Euphemistic Terminology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Violence linguistically obscured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Military technical jargon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E11D48"/>
                </a:solidFill>
                <a:latin typeface="Calibri"/>
              </a:defRPr>
            </a:pPr>
            <a:r>
              <a:t>Quantitative Analysis of Discursive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Case Study Analysis: Palestinian Context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43F5E"/>
                </a:solidFill>
              </a:defRPr>
            </a:pPr>
            <a:r>
              <a:t>Discursive Mechanisms of Denial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23C"/>
                </a:solidFill>
              </a:defRPr>
            </a:pPr>
            <a:r>
              <a:t>Structural Mechanisms of Erasure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Perpetual debate over genocide definitions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Focus on legal technicalities over human suffering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Academic division creating analytical paralysis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Media framing as 'conflict' rather than systematic violence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Bureaucratic classification of casualties as statistics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Procedural frameworks that delay recognition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Institutional hierarchies diffusing responsibility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Technological mediation creating physical distance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E11D48"/>
                </a:solidFill>
                <a:latin typeface="Calibri"/>
              </a:defRPr>
            </a:pPr>
            <a:r>
              <a:t>Comparative Analysis: Historical vs Contemporary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Nazi Bureaucracy (Historical)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Drone Warfare (Contemporary)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Paper-based classification systems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Hierarchical command structures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Euphemistic language (Final Solution)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Division of labor in killing process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Legalistic framework for exclusion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Algorithmic target classification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Distributed command networks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Technical jargon (collateral damage)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Specialized roles in kill chain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Rules of engagement as ethical substitute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the presentation structure and key topics to be covered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Conceptual Genealogy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Traces continuity from Nazi bureaucracy to contemporary drone warfare, revealing persistent structural patterns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Moral Distancing Framework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Develops 'moral distancing' as systematic mechanism transforming killing into administrative procedure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Classification Analysis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Demonstrates how classification systems transform from administration logic to grammar of erasure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Agency Dispersion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Analyzes how command hierarchies disperse agency and systematically preclude ethical engagement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Limitations &amp; 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43F5E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23C"/>
                </a:solidFill>
              </a:defRPr>
            </a:pPr>
            <a:r>
              <a:t>Future Research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Primarily conceptual analysis needs empirical validation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Case study focus may limit generalizability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Reliance on secondary historical sources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Limited examination of resistance mechanisms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Application to other contexts of systematic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Examination of algorithmic command structures in modern warfare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Investigation of resistance to bureaucratic moral distancing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Empirical studies of drone operator psychology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Broader Implications &amp; Applications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Provides analytical framework for understanding modern warfare ethics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Offers tools for recognizing bureaucratic violence in institutional settings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Contributes to genocide studies methodology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Informs policy on military command structures and accountability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Supports legal frameworks for addressing diffused responsibility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43F5E"/>
          </a:solidFill>
          <a:ln w="38100">
            <a:solidFill>
              <a:srgbClr val="E11D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E11D48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Moral distance operates as structural mechanism transforming killing into procedure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E11D48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Bureaucratic classification systems evolve from administration to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E11D48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Command hierarchies systematically disperse agency and preclude ethical engagement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E11D48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Contemporary technological mediation reproduces historical patterns of bureaucratic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E11D48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The difficulty in defining responsibility stems from systematic architectures of command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References &amp; 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E11D48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Arendt, H. (1963). Eichmann in Jerusalem:</a:t>
            </a:r>
            <a:r>
              <a:rPr sz="1600" b="0">
                <a:solidFill>
                  <a:srgbClr val="1F2937"/>
                </a:solidFill>
                <a:latin typeface="Calibri"/>
              </a:rPr>
              <a:t> A Report on the Banality of Evil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E11D48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Bauman, Z. (1989). Modernity and the Holocaust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E11D48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Meiches, B. (2017). Speaking of Genocide:</a:t>
            </a:r>
            <a:r>
              <a:rPr sz="1600" b="0">
                <a:solidFill>
                  <a:srgbClr val="1F2937"/>
                </a:solidFill>
                <a:latin typeface="Calibri"/>
              </a:rPr>
              <a:t> Double Binds and Political Discourse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E11D48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Weber, M. (1922). Economy and Society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E11D48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Chamayou, G. (2015). A Theory of the Drone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E11D48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Gregory, D. (2011). The Everywhere War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E11D48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Shaw, M. (2007). What is Genocide?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E11D48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Wall, T. (2013). The Normalization of Remote Control Killing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j.andersson@middletech.edu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github.com/bureaucratic-violence-study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Agenda &amp; 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Introduction: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Genocide definition challenges and Palestinian case study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Conceptual genealogy from Nazi bureaucracy to drone warfare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Analysis of moral distancing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Institutional frameworks transforming violence into procedure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Conclusion: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Structural patterns in bureaucratic killing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Problem domain, current state of the field, and research gaps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Current State of the Field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Extensive literature on bureaucratic violence (Arendt, Bauman, Weber)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Growing research on technology-mediated warfare and drone ethics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Legal scholarship on genocide definitions and contested applications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Critical studies on language and discourse in conflict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Limited integration of historical bureaucracy with modern technological systems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Gap &amp; Challenge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Conceptual Integration Gap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Lack of comprehensive framework connecting historical bureaucratic violence with contemporary technological mediation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⚠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Definitional Instability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Genocide as contested category creates analytical challenges in recognizing systematic violence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Procedural Absolution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institutional frameworks transform ethical questions into administrative procedures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Motivation &amp; Objectives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Why this research matters and what questions it seeks to answer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Motivation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Examine how bureaucratic systems transform direct violence into administrative procedures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Analyze the creation of moral distance that diffuses individual responsibility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Understand difficulty in defining genocide and recognizing systematic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Investigate contested cases like Palestine where violence becomes invisible or deniable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Explore how institutional frameworks render ethical engagement systematically precluded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Key Research Questions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Genealogical Question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does moral distance operate as structural mechanism from Nazi bureaucracy to drone warfare?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Transformational Question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 classification systems transform from administration logic to erasure grammar?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Agency Question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 command hierarchies disperse agency and preclude ethical engagement?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Discursive Question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 discursive practices simultaneously acknowledge and deny violence?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