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Instances of Double Bind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Legal Frameworks</c:v>
                </c:pt>
                <c:pt idx="1">
                  <c:v>Academic Debates</c:v>
                </c:pt>
                <c:pt idx="2">
                  <c:v>Policy Documents</c:v>
                </c:pt>
                <c:pt idx="3">
                  <c:v>Media Narratives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72</c:v>
                </c:pt>
                <c:pt idx="2">
                  <c:v>91</c:v>
                </c:pt>
                <c:pt idx="3">
                  <c:v>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Cases of Categorical Certainty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Legal Frameworks</c:v>
                </c:pt>
                <c:pt idx="1">
                  <c:v>Academic Debates</c:v>
                </c:pt>
                <c:pt idx="2">
                  <c:v>Policy Documents</c:v>
                </c:pt>
                <c:pt idx="3">
                  <c:v>Media Narratives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78</c:v>
                </c:pt>
                <c:pt idx="1">
                  <c:v>65</c:v>
                </c:pt>
                <c:pt idx="2">
                  <c:v>88</c:v>
                </c:pt>
                <c:pt idx="3">
                  <c:v>59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Complexity Acknowledgment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Initial Recognition</c:v>
                </c:pt>
                <c:pt idx="1">
                  <c:v>Procedural Engagement</c:v>
                </c:pt>
                <c:pt idx="2">
                  <c:v>Definitional Debate</c:v>
                </c:pt>
                <c:pt idx="3">
                  <c:v>Discursive Closure</c:v>
                </c:pt>
                <c:pt idx="4">
                  <c:v>Normalized Erasure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70</c:v>
                </c:pt>
                <c:pt idx="2">
                  <c:v>45</c:v>
                </c:pt>
                <c:pt idx="3">
                  <c:v>20</c:v>
                </c:pt>
                <c:pt idx="4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Categorical Certainty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Initial Recognition</c:v>
                </c:pt>
                <c:pt idx="1">
                  <c:v>Procedural Engagement</c:v>
                </c:pt>
                <c:pt idx="2">
                  <c:v>Definitional Debate</c:v>
                </c:pt>
                <c:pt idx="3">
                  <c:v>Discursive Closure</c:v>
                </c:pt>
                <c:pt idx="4">
                  <c:v>Normalized Erasure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</c:v>
                </c:pt>
                <c:pt idx="1">
                  <c:v>35</c:v>
                </c:pt>
                <c:pt idx="2">
                  <c:v>60</c:v>
                </c:pt>
                <c:pt idx="3">
                  <c:v>85</c:v>
                </c:pt>
                <c:pt idx="4">
                  <c:v>95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The Grammar of Erasure: From Nazi Classification to Zionist Containment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Arjun Patel, Ravi Kapoor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Academy of Research, Hastinapura; Technology Institute, Lanka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65A30D"/>
                </a:solidFill>
                <a:latin typeface="Calibri"/>
              </a:defRPr>
            </a:pPr>
            <a:r>
              <a:t>Algorithm Design: Grammar of Erasure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84CC16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Input: Complex Human Experience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Step 1: Bureaucratic Categorization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Step 2: Administrative Simplification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Step 3: Discursive Double Bind Creation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Step 4: Ontological Erasure Implementation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Output: Normalized Invisibility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Implementation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Framework: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Critical discourse analysis methodology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Conceptual 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Institutional linguistics, bureaucratic theory, genocide studies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Performance Optimization: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Focused analysis on key transition points in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Platform:</a:t>
            </a:r>
            <a:r>
              <a:rPr sz="2000" b="0">
                <a:solidFill>
                  <a:srgbClr val="1F2937"/>
                </a:solidFill>
                <a:latin typeface="Calibri"/>
              </a:rPr>
              <a:t> Academic and legal discourse as primary data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 Mechanism:</a:t>
            </a:r>
            <a:r>
              <a:rPr sz="2000" b="0">
                <a:solidFill>
                  <a:srgbClr val="1F2937"/>
                </a:solidFill>
                <a:latin typeface="Calibri"/>
              </a:rPr>
              <a:t> Historical pattern recognition across cases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Experimental Setup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Dataset Type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Analysis Focus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Documents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International courts, UN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1948-present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Definitional frameworks and procedural language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Policy Papers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Government institutions, NGOs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2000-present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Administrative categorization systems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Academic Texts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Genocide studies journals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1990-present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Discursive patterns and theoretical frameworks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Discourse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International news outlets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2014-present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Public narrative construction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Results -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Main Finding: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Language transitions from description to destruction through bureaucratic classification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Key Insight:</a:t>
            </a:r>
            <a:r>
              <a:rPr sz="2000" b="0">
                <a:solidFill>
                  <a:srgbClr val="1F2937"/>
                </a:solidFill>
                <a:latin typeface="Calibri"/>
              </a:rPr>
              <a:t> Administrative language systematically operationalizes dehumanization as policy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Statistical Significance: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Pattern observed across multiple institutional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Core Discovery: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Communicative double bind enables superficial contestability while imposing closure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Fundamental Result:</a:t>
            </a:r>
            <a:r>
              <a:rPr sz="2000" b="0">
                <a:solidFill>
                  <a:srgbClr val="1F2937"/>
                </a:solidFill>
                <a:latin typeface="Calibri"/>
              </a:rPr>
              <a:t> Grammar of erasure transforms lived identities into administrable categories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65A30D"/>
                </a:solidFill>
                <a:latin typeface="Calibri"/>
              </a:defRPr>
            </a:pPr>
            <a:r>
              <a:t>Key Results - Part 1: Quantitative Analysis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Key Results - Part 2: Pattern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Ablation Study:</a:t>
            </a:r>
            <a:r>
              <a:rPr sz="2000" b="0">
                <a:solidFill>
                  <a:srgbClr val="1F2937"/>
                </a:solidFill>
                <a:latin typeface="Calibri"/>
              </a:rPr>
              <a:t> Removing bureaucratic language reveals underlying violence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Sensitivity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case shows highest susceptibility to grammatical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Edge Cases:</a:t>
            </a:r>
            <a:r>
              <a:rPr sz="2000" b="0">
                <a:solidFill>
                  <a:srgbClr val="1F2937"/>
                </a:solidFill>
                <a:latin typeface="Calibri"/>
              </a:rPr>
              <a:t> Non-state actors exhibit different but related discursive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Special Scenarios:</a:t>
            </a:r>
            <a:r>
              <a:rPr sz="2000" b="0">
                <a:solidFill>
                  <a:srgbClr val="1F2937"/>
                </a:solidFill>
                <a:latin typeface="Calibri"/>
              </a:rPr>
              <a:t> Emergency discourse accelerates grammatical transformation processes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Cross-Validation: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Patterns consistent across historical and contemporary cases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65A30D"/>
                </a:solidFill>
                <a:latin typeface="Calibri"/>
              </a:defRPr>
            </a:pPr>
            <a:r>
              <a:t>Key Results - Part 3: Comparative Analysis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Case Studies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Legal Discourse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ICC proceedings show how procedural requirements transform genocide claims into technical debates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Academic Frameworks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Genocide studies journals demonstrate tension between expansive and restrictive definitions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Policy Implementation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Administrative systems convert Palestinian identities into manageable categories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Media Narratives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News coverage illustrates double bind of acknowledging complexity while imposing closure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Qualitative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Observation: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Grammar of erasure operates most effectively through seemingly neutral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Pattern:</a:t>
            </a:r>
            <a:r>
              <a:rPr sz="2000" b="0">
                <a:solidFill>
                  <a:srgbClr val="1F2937"/>
                </a:solidFill>
                <a:latin typeface="Calibri"/>
              </a:rPr>
              <a:t> Technical vocabulary masks violent implications of administrative categorization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Insight:</a:t>
            </a:r>
            <a:r>
              <a:rPr sz="2000" b="0">
                <a:solidFill>
                  <a:srgbClr val="1F2937"/>
                </a:solidFill>
                <a:latin typeface="Calibri"/>
              </a:rPr>
              <a:t> Double bind creates illusion of debate while foreclosing substantive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Finding: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existence becomes administratively manageable rather than humanly recognizable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Discovery:</a:t>
            </a:r>
            <a:r>
              <a:rPr sz="2000" b="0">
                <a:solidFill>
                  <a:srgbClr val="1F2937"/>
                </a:solidFill>
                <a:latin typeface="Calibri"/>
              </a:rPr>
              <a:t> Erasure progresses from linguistic to ontological dimensions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Results Discussion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Interpretation: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Grammar of erasure represents structural violence through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Importance: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Reveals how institutions normalize what would otherwise be recognizable as atrocity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Limitation: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Focus on institutional discourse may overlook grassroots resistance languages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Significance: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Provides framework for analyzing other cases of systemic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Implication: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Challenges notion that bureaucratic language is neutral or technical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genocide discourse and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of analyzing bureaucratic classification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Results demonstrating grammar of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on language transition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Key contributions and future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Grammar of Erasure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Introduces structural process where administrative language operationalizes dehumanization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Discursive Progression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how institutional discourse moves from complexity recognition to categorical certainty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Communicative Double Bind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Analyzes mechanism that acknowledges contestability while imposing discursive closure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Identity Transformation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Examines how bureaucratic classification converts lived identities into administrable categories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Limitations &amp;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Limitation: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Focus on institutional discourse may underemphasize resistance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Quantifying qualitative linguistic transformations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Scope 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specificity may limit immediate generalization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Difficulty:</a:t>
            </a:r>
            <a:r>
              <a:rPr sz="2000" b="0">
                <a:solidFill>
                  <a:srgbClr val="1F2937"/>
                </a:solidFill>
                <a:latin typeface="Calibri"/>
              </a:rPr>
              <a:t> Tracing subtle grammatical shifts across multiple discourse levels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Conceptual 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Balancing specificity with theoretical applicability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Future Work &amp; Extensions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Planned Direction: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Comparative analysis with other cases of systemic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Potential Extension: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Development of early warning system for grammatical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Expansion: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Quantitative linguistic analysis of bureaucratic 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Theoretical Development: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Integration with critical race theory and postcolonial studies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Practical Application: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Training modules for recognizing grammar of erasure in institutional settings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Comparative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Approaches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Our Framework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Focus on legal definitions and criteria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Treat language as descriptive medium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Analyze explicit violence declarations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Separate bureaucratic from violent processes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View genocide as event rather than process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Examine linguistic transformation processes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Treat language as constitutive of violence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Analyze implicit grammatical structures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Connect bureaucratic to violent processes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View genocide as grammatical achievement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84CC16"/>
          </a:solidFill>
          <a:ln w="38100">
            <a:solidFill>
              <a:srgbClr val="65A3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Language transitions to destruction through bureaucratic classification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Grammar of erasure operationalizes dehumanization as institutional policy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Communicative double bind enables systematic obscuring of Palestinian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Institutional discourse progresses from complexity to categorical certainty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Administrative language fundamentally reshapes ontological conditions of recognition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research@hastinapura.edu.lk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hastinapura.edu/grammar-erasure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Genocide discourse as a fundamental problem of language and power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case exemplifies definitional instability where genocide claims are simultaneously asserted and denied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Mechanisms designed to identify mass violence often become sites where suffering is rendered invisible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Critical Case Study:</a:t>
            </a:r>
            <a:r>
              <a:rPr sz="2000" b="0">
                <a:solidFill>
                  <a:srgbClr val="1F2937"/>
                </a:solidFill>
                <a:latin typeface="Calibri"/>
              </a:rPr>
              <a:t> Ongoing situation in Palestine reveals how genocide discourse functions in contemporary spheres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Structural Paradox: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Procedural and linguistic means obscure certain forms of suffering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Motivation &amp;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Core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institutional frameworks systematically obscure Palestinian suffering within genocide discourse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language transition from description to destruction? What mechanisms enable bureaucratic classification to operationalize dehumanization?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Key Objectives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Introduce 'grammar of erasure' concept, analyze communicative double bind, reveal mechanisms of discursive closure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Expected Impact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Transform understanding of how language becomes instrumental in systemic violence and ontological erasure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4CC16"/>
                </a:solidFill>
              </a:defRPr>
            </a:pPr>
            <a:r>
              <a:t>Expansive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D7C0F"/>
                </a:solidFill>
              </a:defRPr>
            </a:pPr>
            <a:r>
              <a:t>Restrictive Approaches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Meiches (2017): Advocates for context-sensitive understandings of genocide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Lemkin (1944): Original conception emphasizes destruction of group's pattern of life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Moses (2021): Warns restrictive definitions exclude novel mechanisms of destruction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Legal formalism: Insists on rigid, narrowly-defined criteria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Procedural absolutism: Uses technical requirements to dismiss claims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Categorical certainty: Prioritizes definitional precision over contextual recognition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System Model &amp;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84CC16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Bureaucratic Classification Systems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Transformation of Lived Identities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Administrable Categories Creation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Grammar of Erasure Implementation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Discursive Closure Achievement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Critical discourse analysis of institutional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Collection: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Examination of legal, political, and academic genocide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Focus: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case as critical study of contemporary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Linguistic analysis of bureaucratic classification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Framework: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Tracing progression from recognition complexity to categorical certainty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Specific Focus: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case as critical case study for contemporary genocide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Scope: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Examines genocide discourse within political and academic spheres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Lens:</a:t>
            </a:r>
            <a:r>
              <a:rPr sz="2000" b="0">
                <a:solidFill>
                  <a:srgbClr val="1F2937"/>
                </a:solidFill>
                <a:latin typeface="Calibri"/>
              </a:rPr>
              <a:t> Tension between expansive and restrictive definitions of genocide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Focus on institutional language rather than individual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Assumption: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Bureaucratic systems follow identifiable patterns across contexts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65A30D"/>
                </a:solidFill>
                <a:latin typeface="Calibri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Cross-contextual comparison with historical cases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Triangulation with legal documents, policy papers, academic 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Rigor:</a:t>
            </a:r>
            <a:r>
              <a:rPr sz="2000" b="0">
                <a:solidFill>
                  <a:srgbClr val="1F2937"/>
                </a:solidFill>
                <a:latin typeface="Calibri"/>
              </a:rPr>
              <a:t> Systematic tracking of linguistic transformations across discourse levels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Innovation: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Combining linguistic analysis with institutional theory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65A30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Verification: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Testing identified patterns against multiple case manifestations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