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2.xml" ContentType="application/vnd.openxmlformats-officedocument.drawingml.chart+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 Id="rId27" Type="http://schemas.openxmlformats.org/officeDocument/2006/relationships/slide" Target="slides/slide21.xml"/><Relationship Id="rId28" Type="http://schemas.openxmlformats.org/officeDocument/2006/relationships/slide" Target="slides/slide22.xml"/><Relationship Id="rId29" Type="http://schemas.openxmlformats.org/officeDocument/2006/relationships/slide" Target="slides/slide23.xml"/><Relationship Id="rId30" Type="http://schemas.openxmlformats.org/officeDocument/2006/relationships/slide" Target="slides/slide24.xml"/><Relationship Id="rId31" Type="http://schemas.openxmlformats.org/officeDocument/2006/relationships/slide" Target="slides/slide25.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Sheet2.xlsx"/></Relationships>
</file>

<file path=ppt/charts/chart1.xml><?xml version="1.0" encoding="utf-8"?>
<c:chartSpace xmlns:c="http://schemas.openxmlformats.org/drawingml/2006/chart" xmlns:a="http://schemas.openxmlformats.org/drawingml/2006/main" xmlns:r="http://schemas.openxmlformats.org/officeDocument/2006/relationships">
  <c:date1904 val="0"/>
  <c:chart>
    <c:autoTitleDeleted val="0"/>
    <c:plotArea>
      <c:lineChart>
        <c:grouping val="standard"/>
        <c:varyColors val="0"/>
        <c:ser>
          <c:idx val="0"/>
          <c:order val="0"/>
          <c:tx>
            <c:strRef>
              <c:f>Sheet1!$B$1</c:f>
              <c:strCache>
                <c:ptCount val="1"/>
                <c:pt idx="0">
                  <c:v>Total Detained</c:v>
                </c:pt>
              </c:strCache>
            </c:strRef>
          </c:tx>
          <c:marker>
            <c:symbol val="none"/>
          </c:marker>
          <c:dLbls>
            <c:txPr>
              <a:bodyPr/>
              <a:lstStyle/>
              <a:p>
                <a:pPr>
                  <a:defRPr sz="800"/>
                </a:pPr>
              </a:p>
            </c:txPr>
            <c:showLegendKey val="0"/>
            <c:showVal val="0"/>
            <c:showCatName val="0"/>
            <c:showSerName val="0"/>
            <c:showPercent val="0"/>
            <c:showBubbleSize val="0"/>
            <c:showLeaderLines val="1"/>
          </c:dLbls>
          <c:cat>
            <c:strRef>
              <c:f>Sheet1!$A$2:$A$8</c:f>
              <c:strCache>
                <c:ptCount val="7"/>
                <c:pt idx="0">
                  <c:v>Oct 2023</c:v>
                </c:pt>
                <c:pt idx="1">
                  <c:v>Jan 2024</c:v>
                </c:pt>
                <c:pt idx="2">
                  <c:v>Apr 2024</c:v>
                </c:pt>
                <c:pt idx="3">
                  <c:v>Jul 2024</c:v>
                </c:pt>
                <c:pt idx="4">
                  <c:v>Oct 2024</c:v>
                </c:pt>
                <c:pt idx="5">
                  <c:v>Apr 2025</c:v>
                </c:pt>
                <c:pt idx="6">
                  <c:v>Oct 2025</c:v>
                </c:pt>
              </c:strCache>
            </c:strRef>
          </c:cat>
          <c:val>
            <c:numRef>
              <c:f>Sheet1!$B$2:$B$8</c:f>
              <c:numCache>
                <c:formatCode>General</c:formatCode>
                <c:ptCount val="7"/>
                <c:pt idx="0">
                  <c:v>4812</c:v>
                </c:pt>
                <c:pt idx="1">
                  <c:v>7934</c:v>
                </c:pt>
                <c:pt idx="2">
                  <c:v>9418</c:v>
                </c:pt>
                <c:pt idx="3">
                  <c:v>9602</c:v>
                </c:pt>
                <c:pt idx="4">
                  <c:v>9510</c:v>
                </c:pt>
                <c:pt idx="5">
                  <c:v>9327</c:v>
                </c:pt>
                <c:pt idx="6">
                  <c:v>8915</c:v>
                </c:pt>
              </c:numCache>
            </c:numRef>
          </c:val>
          <c:smooth val="0"/>
        </c:ser>
        <c:ser>
          <c:idx val="1"/>
          <c:order val="1"/>
          <c:tx>
            <c:strRef>
              <c:f>Sheet1!$C$1</c:f>
              <c:strCache>
                <c:ptCount val="1"/>
                <c:pt idx="0">
                  <c:v>Administrative</c:v>
                </c:pt>
              </c:strCache>
            </c:strRef>
          </c:tx>
          <c:marker>
            <c:symbol val="none"/>
          </c:marker>
          <c:dLbls>
            <c:txPr>
              <a:bodyPr/>
              <a:lstStyle/>
              <a:p>
                <a:pPr>
                  <a:defRPr sz="800"/>
                </a:pPr>
              </a:p>
            </c:txPr>
            <c:showLegendKey val="0"/>
            <c:showVal val="0"/>
            <c:showCatName val="0"/>
            <c:showSerName val="0"/>
            <c:showPercent val="0"/>
            <c:showBubbleSize val="0"/>
            <c:showLeaderLines val="1"/>
          </c:dLbls>
          <c:cat>
            <c:strRef>
              <c:f>Sheet1!$A$2:$A$8</c:f>
              <c:strCache>
                <c:ptCount val="7"/>
                <c:pt idx="0">
                  <c:v>Oct 2023</c:v>
                </c:pt>
                <c:pt idx="1">
                  <c:v>Jan 2024</c:v>
                </c:pt>
                <c:pt idx="2">
                  <c:v>Apr 2024</c:v>
                </c:pt>
                <c:pt idx="3">
                  <c:v>Jul 2024</c:v>
                </c:pt>
                <c:pt idx="4">
                  <c:v>Oct 2024</c:v>
                </c:pt>
                <c:pt idx="5">
                  <c:v>Apr 2025</c:v>
                </c:pt>
                <c:pt idx="6">
                  <c:v>Oct 2025</c:v>
                </c:pt>
              </c:strCache>
            </c:strRef>
          </c:cat>
          <c:val>
            <c:numRef>
              <c:f>Sheet1!$C$2:$C$8</c:f>
              <c:numCache>
                <c:formatCode>General</c:formatCode>
                <c:ptCount val="7"/>
                <c:pt idx="0">
                  <c:v>1221</c:v>
                </c:pt>
                <c:pt idx="1">
                  <c:v>2740</c:v>
                </c:pt>
                <c:pt idx="2">
                  <c:v>3544</c:v>
                </c:pt>
                <c:pt idx="3">
                  <c:v>3327</c:v>
                </c:pt>
                <c:pt idx="4">
                  <c:v>3312</c:v>
                </c:pt>
                <c:pt idx="5">
                  <c:v>3222</c:v>
                </c:pt>
                <c:pt idx="6">
                  <c:v>3158</c:v>
                </c:pt>
              </c:numCache>
            </c:numRef>
          </c:val>
          <c:smooth val="0"/>
        </c:ser>
        <c:ser>
          <c:idx val="2"/>
          <c:order val="2"/>
          <c:tx>
            <c:strRef>
              <c:f>Sheet1!$D$1</c:f>
              <c:strCache>
                <c:ptCount val="1"/>
                <c:pt idx="0">
                  <c:v>Deaths in Custody</c:v>
                </c:pt>
              </c:strCache>
            </c:strRef>
          </c:tx>
          <c:marker>
            <c:symbol val="none"/>
          </c:marker>
          <c:dLbls>
            <c:txPr>
              <a:bodyPr/>
              <a:lstStyle/>
              <a:p>
                <a:pPr>
                  <a:defRPr sz="800"/>
                </a:pPr>
              </a:p>
            </c:txPr>
            <c:showLegendKey val="0"/>
            <c:showVal val="0"/>
            <c:showCatName val="0"/>
            <c:showSerName val="0"/>
            <c:showPercent val="0"/>
            <c:showBubbleSize val="0"/>
            <c:showLeaderLines val="1"/>
          </c:dLbls>
          <c:cat>
            <c:strRef>
              <c:f>Sheet1!$A$2:$A$8</c:f>
              <c:strCache>
                <c:ptCount val="7"/>
                <c:pt idx="0">
                  <c:v>Oct 2023</c:v>
                </c:pt>
                <c:pt idx="1">
                  <c:v>Jan 2024</c:v>
                </c:pt>
                <c:pt idx="2">
                  <c:v>Apr 2024</c:v>
                </c:pt>
                <c:pt idx="3">
                  <c:v>Jul 2024</c:v>
                </c:pt>
                <c:pt idx="4">
                  <c:v>Oct 2024</c:v>
                </c:pt>
                <c:pt idx="5">
                  <c:v>Apr 2025</c:v>
                </c:pt>
                <c:pt idx="6">
                  <c:v>Oct 2025</c:v>
                </c:pt>
              </c:strCache>
            </c:strRef>
          </c:cat>
          <c:val>
            <c:numRef>
              <c:f>Sheet1!$D$2:$D$8</c:f>
              <c:numCache>
                <c:formatCode>General</c:formatCode>
                <c:ptCount val="7"/>
                <c:pt idx="0">
                  <c:v>3</c:v>
                </c:pt>
                <c:pt idx="1">
                  <c:v>9</c:v>
                </c:pt>
                <c:pt idx="2">
                  <c:v>18</c:v>
                </c:pt>
                <c:pt idx="3">
                  <c:v>24</c:v>
                </c:pt>
                <c:pt idx="4">
                  <c:v>31</c:v>
                </c:pt>
                <c:pt idx="5">
                  <c:v>41</c:v>
                </c:pt>
                <c:pt idx="6">
                  <c:v>51</c:v>
                </c:pt>
              </c:numCache>
            </c:numRef>
          </c:val>
          <c:smooth val="0"/>
        </c:ser>
        <c:marker val="1"/>
        <c:smooth val="0"/>
        <c:axId val="2118791784"/>
        <c:axId val="2140495176"/>
      </c:lineChart>
      <c:catAx>
        <c:axId val="2118791784"/>
        <c:scaling>
          <c:orientation val="minMax"/>
        </c:scaling>
        <c:delete val="0"/>
        <c:axPos val="b"/>
        <c:majorTickMark val="out"/>
        <c:minorTickMark val="none"/>
        <c:tickLblPos val="nextTo"/>
        <c:txPr>
          <a:bodyPr/>
          <a:lstStyle/>
          <a:p>
            <a:pPr>
              <a:defRPr sz="900"/>
            </a:pPr>
          </a:p>
        </c:txPr>
        <c:crossAx val="2140495176"/>
        <c:crosses val="autoZero"/>
        <c:auto val="1"/>
        <c:lblAlgn val="ctr"/>
        <c:lblOffset val="100"/>
        <c:noMultiLvlLbl val="0"/>
      </c:catAx>
      <c:valAx>
        <c:axId val="2140495176"/>
        <c:scaling/>
        <c:delete val="0"/>
        <c:axPos val="l"/>
        <c:majorGridlines/>
        <c:majorTickMark val="out"/>
        <c:minorTickMark val="none"/>
        <c:tickLblPos val="nextTo"/>
        <c:txPr>
          <a:bodyPr/>
          <a:lstStyle/>
          <a:p>
            <a:pPr>
              <a:defRPr sz="900"/>
            </a:pPr>
          </a:p>
        </c:txPr>
        <c:crossAx val="2118791784"/>
        <c:crosses val="autoZero"/>
      </c:valAx>
    </c:plotArea>
    <c:legend>
      <c:legendPos val="tr"/>
      <c:layout/>
      <c:overlay val="0"/>
      <c:txPr>
        <a:bodyPr/>
        <a:lstStyle/>
        <a:p>
          <a:pPr>
            <a:defRPr sz="900"/>
          </a:pPr>
        </a:p>
      </c:txPr>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chart>
    <c:autoTitleDeleted val="0"/>
    <c:plotArea>
      <c:pieChart>
        <c:varyColors val="1"/>
        <c:ser>
          <c:idx val="0"/>
          <c:order val="0"/>
          <c:tx>
            <c:strRef>
              <c:f>Sheet1!$B$1</c:f>
              <c:strCache>
                <c:ptCount val="1"/>
                <c:pt idx="0">
                  <c:v>Percentage</c:v>
                </c:pt>
              </c:strCache>
            </c:strRef>
          </c:tx>
          <c:cat>
            <c:strRef>
              <c:f>Sheet1!$A$2:$A$5</c:f>
              <c:strCache>
                <c:ptCount val="4"/>
                <c:pt idx="0">
                  <c:v>Male Adults (85.2%)</c:v>
                </c:pt>
                <c:pt idx="1">
                  <c:v>Female Adults (6.4%)</c:v>
                </c:pt>
                <c:pt idx="2">
                  <c:v>Minors &lt;18 (4.5%)</c:v>
                </c:pt>
                <c:pt idx="3">
                  <c:v>Elderly &gt;60 (3.1%)</c:v>
                </c:pt>
              </c:strCache>
            </c:strRef>
          </c:cat>
          <c:val>
            <c:numRef>
              <c:f>Sheet1!$B$2:$B$5</c:f>
              <c:numCache>
                <c:formatCode>General</c:formatCode>
                <c:ptCount val="4"/>
                <c:pt idx="0">
                  <c:v>85.2</c:v>
                </c:pt>
                <c:pt idx="1">
                  <c:v>6.4</c:v>
                </c:pt>
                <c:pt idx="2">
                  <c:v>4.5</c:v>
                </c:pt>
                <c:pt idx="3">
                  <c:v>3.1</c:v>
                </c:pt>
              </c:numCache>
            </c:numRef>
          </c:val>
        </c:ser>
      </c:pieChart>
    </c:plotArea>
    <c:legend>
      <c:legendPos val="tr"/>
      <c:overlay val="0"/>
    </c:legend>
    <c:dispBlanksAs val="gap"/>
  </c:chart>
  <c:txPr>
    <a:bodyPr/>
    <a:lstStyle/>
    <a:p>
      <a:pPr>
        <a:defRPr sz="1800"/>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9144000" cy="6858000"/>
          </a:xfrm>
          <a:prstGeom prst="rect">
            <a:avLst/>
          </a:prstGeom>
          <a:solidFill>
            <a:srgbClr val="D9770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1371600" y="1828800"/>
            <a:ext cx="6400800" cy="1828800"/>
          </a:xfrm>
          <a:prstGeom prst="rect">
            <a:avLst/>
          </a:prstGeom>
          <a:noFill/>
        </p:spPr>
        <p:txBody>
          <a:bodyPr wrap="square">
            <a:spAutoFit/>
          </a:bodyPr>
          <a:lstStyle/>
          <a:p>
            <a:pPr algn="ctr">
              <a:defRPr sz="2600" b="1">
                <a:solidFill>
                  <a:srgbClr val="FFFFFF"/>
                </a:solidFill>
                <a:latin typeface="Calibri"/>
              </a:defRPr>
            </a:pPr>
            <a:r>
              <a:t>The Architecture of Detention: Administrative Control, Torture, and Epistemic Trust under Gaza Hostilities (2023 – 2025)</a:t>
            </a:r>
          </a:p>
        </p:txBody>
      </p:sp>
      <p:sp>
        <p:nvSpPr>
          <p:cNvPr id="4" name="TextBox 3"/>
          <p:cNvSpPr txBox="1"/>
          <p:nvPr/>
        </p:nvSpPr>
        <p:spPr>
          <a:xfrm>
            <a:off x="1371600" y="4114800"/>
            <a:ext cx="6400800" cy="1828800"/>
          </a:xfrm>
          <a:prstGeom prst="rect">
            <a:avLst/>
          </a:prstGeom>
          <a:noFill/>
        </p:spPr>
        <p:txBody>
          <a:bodyPr wrap="square">
            <a:spAutoFit/>
          </a:bodyPr>
          <a:lstStyle/>
          <a:p>
            <a:pPr algn="ctr">
              <a:defRPr sz="1600">
                <a:solidFill>
                  <a:srgbClr val="FFFFFF"/>
                </a:solidFill>
                <a:latin typeface="Calibri"/>
              </a:defRPr>
            </a:pPr>
            <a:r>
              <a:t>Kenji Tanaka, Yuki Nakamura</a:t>
            </a:r>
          </a:p>
          <a:p>
            <a:pPr algn="ctr">
              <a:defRPr sz="1600">
                <a:solidFill>
                  <a:srgbClr val="FFFFFF"/>
                </a:solidFill>
                <a:latin typeface="Calibri"/>
              </a:defRPr>
            </a:pPr>
            <a:r>
              <a:t>Tokyo Institute, Hidden Leaf Village; Institute of K'un-Lun, Mystic Mountains</a:t>
            </a:r>
          </a:p>
        </p:txBody>
      </p:sp>
      <p:sp>
        <p:nvSpPr>
          <p:cNvPr id="5" name="Rectangle 4"/>
          <p:cNvSpPr/>
          <p:nvPr/>
        </p:nvSpPr>
        <p:spPr>
          <a:xfrm>
            <a:off x="0" y="6583680"/>
            <a:ext cx="9144000" cy="274320"/>
          </a:xfrm>
          <a:prstGeom prst="rect">
            <a:avLst/>
          </a:prstGeom>
          <a:solidFill>
            <a:srgbClr val="B453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45720" y="6309360"/>
            <a:ext cx="5486400" cy="274320"/>
          </a:xfrm>
          <a:prstGeom prst="rect">
            <a:avLst/>
          </a:prstGeom>
          <a:noFill/>
        </p:spPr>
        <p:txBody>
          <a:bodyPr wrap="none">
            <a:spAutoFit/>
          </a:bodyPr>
          <a:lstStyle/>
          <a:p>
            <a:pPr algn="l">
              <a:defRPr sz="1200" b="1" i="1">
                <a:solidFill>
                  <a:srgbClr val="D97706"/>
                </a:solidFill>
              </a:defRPr>
            </a:pPr>
            <a:r>
              <a:t>Generated by AI Scholar Frontier</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65760"/>
            <a:ext cx="7772400" cy="640080"/>
          </a:xfrm>
          <a:prstGeom prst="rect">
            <a:avLst/>
          </a:prstGeom>
          <a:noFill/>
        </p:spPr>
        <p:txBody>
          <a:bodyPr wrap="square">
            <a:spAutoFit/>
          </a:bodyPr>
          <a:lstStyle/>
          <a:p>
            <a:pPr>
              <a:defRPr sz="3000" b="1">
                <a:solidFill>
                  <a:srgbClr val="D97706"/>
                </a:solidFill>
                <a:latin typeface="Calibri"/>
              </a:defRPr>
            </a:pPr>
            <a:r>
              <a:t>Analytical Process Design</a:t>
            </a:r>
          </a:p>
        </p:txBody>
      </p:sp>
      <p:sp>
        <p:nvSpPr>
          <p:cNvPr id="3" name="TextBox 2"/>
          <p:cNvSpPr txBox="1"/>
          <p:nvPr/>
        </p:nvSpPr>
        <p:spPr>
          <a:xfrm>
            <a:off x="685800" y="1234440"/>
            <a:ext cx="7772400" cy="5029200"/>
          </a:xfrm>
          <a:prstGeom prst="rect">
            <a:avLst/>
          </a:prstGeom>
          <a:noFill/>
        </p:spPr>
        <p:txBody>
          <a:bodyPr wrap="square">
            <a:spAutoFit/>
          </a:bodyPr>
          <a:lstStyle/>
          <a:p>
            <a:pPr>
              <a:spcBef>
                <a:spcPts val="800"/>
              </a:spcBef>
              <a:spcAft>
                <a:spcPts val="800"/>
              </a:spcAft>
            </a:pPr>
            <a:r>
              <a:rPr sz="2000">
                <a:solidFill>
                  <a:srgbClr val="D97706"/>
                </a:solidFill>
                <a:latin typeface="Calibri"/>
              </a:rPr>
              <a:t>•  </a:t>
            </a:r>
            <a:r>
              <a:rPr sz="2000" b="1">
                <a:solidFill>
                  <a:srgbClr val="1F2937"/>
                </a:solidFill>
                <a:latin typeface="Calibri"/>
              </a:rPr>
              <a:t>Algorithmic Process:</a:t>
            </a:r>
            <a:r>
              <a:rPr sz="2000" b="0">
                <a:solidFill>
                  <a:srgbClr val="1F2937"/>
                </a:solidFill>
                <a:latin typeface="Calibri"/>
              </a:rPr>
              <a:t> 1) Ingest and normalize multi-source datasets. 2) Calculate monthly detention statistics and demographic breakdowns. 3) Perform correlation analysis (e.g., overcrowding vs. mortality). 4) Code qualitative testimonies for recurring themes. 5) Synthesize findings to model the 'architecture of detention'.</a:t>
            </a:r>
          </a:p>
          <a:p>
            <a:pPr>
              <a:spcBef>
                <a:spcPts val="800"/>
              </a:spcBef>
              <a:spcAft>
                <a:spcPts val="800"/>
              </a:spcAft>
            </a:pPr>
            <a:r>
              <a:rPr sz="2000">
                <a:solidFill>
                  <a:srgbClr val="D97706"/>
                </a:solidFill>
                <a:latin typeface="Calibri"/>
              </a:rPr>
              <a:t>•  </a:t>
            </a:r>
            <a:r>
              <a:rPr sz="2000" b="1">
                <a:solidFill>
                  <a:srgbClr val="1F2937"/>
                </a:solidFill>
                <a:latin typeface="Calibri"/>
              </a:rPr>
              <a:t>Key Metrics:</a:t>
            </a:r>
            <a:r>
              <a:rPr sz="2000" b="0">
                <a:solidFill>
                  <a:srgbClr val="1F2937"/>
                </a:solidFill>
                <a:latin typeface="Calibri"/>
              </a:rPr>
              <a:t> Detainee counts by category, mortality rates, demographic percentages, correlation coefficients.</a:t>
            </a:r>
          </a:p>
          <a:p>
            <a:pPr>
              <a:spcBef>
                <a:spcPts val="800"/>
              </a:spcBef>
              <a:spcAft>
                <a:spcPts val="800"/>
              </a:spcAft>
            </a:pPr>
            <a:r>
              <a:rPr sz="2000">
                <a:solidFill>
                  <a:srgbClr val="D97706"/>
                </a:solidFill>
                <a:latin typeface="Calibri"/>
              </a:rPr>
              <a:t>•  </a:t>
            </a:r>
            <a:r>
              <a:rPr sz="2000" b="1">
                <a:solidFill>
                  <a:srgbClr val="1F2937"/>
                </a:solidFill>
                <a:latin typeface="Calibri"/>
              </a:rPr>
              <a:t>Quality Assurance:</a:t>
            </a:r>
            <a:r>
              <a:rPr sz="2000" b="0">
                <a:solidFill>
                  <a:srgbClr val="1F2937"/>
                </a:solidFill>
                <a:latin typeface="Calibri"/>
              </a:rPr>
              <a:t> Peer-review of coding schema, sensitivity analysis on correlation calculations, and acknowledgment of data source limitations.</a:t>
            </a:r>
          </a:p>
        </p:txBody>
      </p:sp>
      <p:sp>
        <p:nvSpPr>
          <p:cNvPr id="4" name="Rectangle 3"/>
          <p:cNvSpPr/>
          <p:nvPr/>
        </p:nvSpPr>
        <p:spPr>
          <a:xfrm>
            <a:off x="0" y="6583680"/>
            <a:ext cx="9144000" cy="274320"/>
          </a:xfrm>
          <a:prstGeom prst="rect">
            <a:avLst/>
          </a:prstGeom>
          <a:solidFill>
            <a:srgbClr val="B453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 y="6309360"/>
            <a:ext cx="5486400" cy="274320"/>
          </a:xfrm>
          <a:prstGeom prst="rect">
            <a:avLst/>
          </a:prstGeom>
          <a:noFill/>
        </p:spPr>
        <p:txBody>
          <a:bodyPr wrap="none">
            <a:spAutoFit/>
          </a:bodyPr>
          <a:lstStyle/>
          <a:p>
            <a:pPr algn="l">
              <a:defRPr sz="1200" b="1" i="1">
                <a:solidFill>
                  <a:srgbClr val="D97706"/>
                </a:solidFill>
              </a:defRPr>
            </a:pPr>
            <a:r>
              <a:t>Generated by AI Scholar Frontier</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65760"/>
            <a:ext cx="7772400" cy="640080"/>
          </a:xfrm>
          <a:prstGeom prst="rect">
            <a:avLst/>
          </a:prstGeom>
          <a:noFill/>
        </p:spPr>
        <p:txBody>
          <a:bodyPr wrap="square">
            <a:spAutoFit/>
          </a:bodyPr>
          <a:lstStyle/>
          <a:p>
            <a:pPr>
              <a:defRPr sz="3000" b="1">
                <a:solidFill>
                  <a:srgbClr val="D97706"/>
                </a:solidFill>
                <a:latin typeface="Calibri"/>
              </a:defRPr>
            </a:pPr>
            <a:r>
              <a:t>Implementation &amp; Experimental Setup</a:t>
            </a:r>
          </a:p>
        </p:txBody>
      </p:sp>
      <p:graphicFrame>
        <p:nvGraphicFramePr>
          <p:cNvPr id="3" name="Table 2"/>
          <p:cNvGraphicFramePr>
            <a:graphicFrameLocks noGrp="1"/>
          </p:cNvGraphicFramePr>
          <p:nvPr/>
        </p:nvGraphicFramePr>
        <p:xfrm>
          <a:off x="914400" y="2011680"/>
          <a:ext cx="7315200" cy="3657600"/>
        </p:xfrm>
        <a:graphic>
          <a:graphicData uri="http://schemas.openxmlformats.org/drawingml/2006/table">
            <a:tbl>
              <a:tblPr firstRow="1" bandRow="1">
                <a:tableStyleId>{5C22544A-7EE6-4342-B048-85BDC9FD1C3A}</a:tableStyleId>
              </a:tblPr>
              <a:tblGrid>
                <a:gridCol w="1828800"/>
                <a:gridCol w="1828800"/>
                <a:gridCol w="1828800"/>
                <a:gridCol w="1828800"/>
              </a:tblGrid>
              <a:tr h="731520">
                <a:tc>
                  <a:txBody>
                    <a:bodyPr/>
                    <a:lstStyle/>
                    <a:p>
                      <a:r>
                        <a:rPr b="1" sz="1400">
                          <a:solidFill>
                            <a:srgbClr val="FFFFFF"/>
                          </a:solidFill>
                        </a:rPr>
                        <a:t>Dataset Component</a:t>
                      </a:r>
                    </a:p>
                  </a:txBody>
                  <a:tcPr>
                    <a:solidFill>
                      <a:srgbClr val="D97706"/>
                    </a:solidFill>
                  </a:tcPr>
                </a:tc>
                <a:tc>
                  <a:txBody>
                    <a:bodyPr/>
                    <a:lstStyle/>
                    <a:p>
                      <a:r>
                        <a:rPr b="1" sz="1400">
                          <a:solidFill>
                            <a:srgbClr val="FFFFFF"/>
                          </a:solidFill>
                        </a:rPr>
                        <a:t>Source</a:t>
                      </a:r>
                    </a:p>
                  </a:txBody>
                  <a:tcPr>
                    <a:solidFill>
                      <a:srgbClr val="D97706"/>
                    </a:solidFill>
                  </a:tcPr>
                </a:tc>
                <a:tc>
                  <a:txBody>
                    <a:bodyPr/>
                    <a:lstStyle/>
                    <a:p>
                      <a:r>
                        <a:rPr b="1" sz="1400">
                          <a:solidFill>
                            <a:srgbClr val="FFFFFF"/>
                          </a:solidFill>
                        </a:rPr>
                        <a:t>Time Period</a:t>
                      </a:r>
                    </a:p>
                  </a:txBody>
                  <a:tcPr>
                    <a:solidFill>
                      <a:srgbClr val="D97706"/>
                    </a:solidFill>
                  </a:tcPr>
                </a:tc>
                <a:tc>
                  <a:txBody>
                    <a:bodyPr/>
                    <a:lstStyle/>
                    <a:p>
                      <a:r>
                        <a:rPr b="1" sz="1400">
                          <a:solidFill>
                            <a:srgbClr val="FFFFFF"/>
                          </a:solidFill>
                        </a:rPr>
                        <a:t>Key Variables</a:t>
                      </a:r>
                    </a:p>
                  </a:txBody>
                  <a:tcPr>
                    <a:solidFill>
                      <a:srgbClr val="D97706"/>
                    </a:solidFill>
                  </a:tcPr>
                </a:tc>
              </a:tr>
              <a:tr h="731520">
                <a:tc>
                  <a:txBody>
                    <a:bodyPr/>
                    <a:lstStyle/>
                    <a:p>
                      <a:r>
                        <a:rPr sz="1200">
                          <a:solidFill>
                            <a:srgbClr val="1F2937"/>
                          </a:solidFill>
                        </a:rPr>
                        <a:t>Detention Statistics</a:t>
                      </a:r>
                    </a:p>
                  </a:txBody>
                  <a:tcPr>
                    <a:solidFill>
                      <a:srgbClr val="F2F2F2"/>
                    </a:solidFill>
                  </a:tcPr>
                </a:tc>
                <a:tc>
                  <a:txBody>
                    <a:bodyPr/>
                    <a:lstStyle/>
                    <a:p>
                      <a:r>
                        <a:rPr sz="1200">
                          <a:solidFill>
                            <a:srgbClr val="1F2937"/>
                          </a:solidFill>
                        </a:rPr>
                        <a:t>OHCHR, HaMoked, B'Tselem</a:t>
                      </a:r>
                    </a:p>
                  </a:txBody>
                  <a:tcPr>
                    <a:solidFill>
                      <a:srgbClr val="F2F2F2"/>
                    </a:solidFill>
                  </a:tcPr>
                </a:tc>
                <a:tc>
                  <a:txBody>
                    <a:bodyPr/>
                    <a:lstStyle/>
                    <a:p>
                      <a:r>
                        <a:rPr sz="1200">
                          <a:solidFill>
                            <a:srgbClr val="1F2937"/>
                          </a:solidFill>
                        </a:rPr>
                        <a:t>Oct 2023 - Oct 2025</a:t>
                      </a:r>
                    </a:p>
                  </a:txBody>
                  <a:tcPr>
                    <a:solidFill>
                      <a:srgbClr val="F2F2F2"/>
                    </a:solidFill>
                  </a:tcPr>
                </a:tc>
                <a:tc>
                  <a:txBody>
                    <a:bodyPr/>
                    <a:lstStyle/>
                    <a:p>
                      <a:r>
                        <a:rPr sz="1200">
                          <a:solidFill>
                            <a:srgbClr val="1F2937"/>
                          </a:solidFill>
                        </a:rPr>
                        <a:t>Total detained, Administrative, Unlawful Combatant, Deaths</a:t>
                      </a:r>
                    </a:p>
                  </a:txBody>
                  <a:tcPr>
                    <a:solidFill>
                      <a:srgbClr val="F2F2F2"/>
                    </a:solidFill>
                  </a:tcPr>
                </a:tc>
              </a:tr>
              <a:tr h="731520">
                <a:tc>
                  <a:txBody>
                    <a:bodyPr/>
                    <a:lstStyle/>
                    <a:p>
                      <a:r>
                        <a:rPr sz="1200">
                          <a:solidFill>
                            <a:srgbClr val="1F2937"/>
                          </a:solidFill>
                        </a:rPr>
                        <a:t>Demographic Data</a:t>
                      </a:r>
                    </a:p>
                  </a:txBody>
                  <a:tcPr/>
                </a:tc>
                <a:tc>
                  <a:txBody>
                    <a:bodyPr/>
                    <a:lstStyle/>
                    <a:p>
                      <a:r>
                        <a:rPr sz="1200">
                          <a:solidFill>
                            <a:srgbClr val="1F2937"/>
                          </a:solidFill>
                        </a:rPr>
                        <a:t>PHRI, B'Tselem</a:t>
                      </a:r>
                    </a:p>
                  </a:txBody>
                  <a:tcPr/>
                </a:tc>
                <a:tc>
                  <a:txBody>
                    <a:bodyPr/>
                    <a:lstStyle/>
                    <a:p>
                      <a:r>
                        <a:rPr sz="1200">
                          <a:solidFill>
                            <a:srgbClr val="1F2937"/>
                          </a:solidFill>
                        </a:rPr>
                        <a:t>Oct 2023 - Oct 2025</a:t>
                      </a:r>
                    </a:p>
                  </a:txBody>
                  <a:tcPr/>
                </a:tc>
                <a:tc>
                  <a:txBody>
                    <a:bodyPr/>
                    <a:lstStyle/>
                    <a:p>
                      <a:r>
                        <a:rPr sz="1200">
                          <a:solidFill>
                            <a:srgbClr val="1F2937"/>
                          </a:solidFill>
                        </a:rPr>
                        <a:t>Age, Gender, Category (Adult/Minor/Elderly)</a:t>
                      </a:r>
                    </a:p>
                  </a:txBody>
                  <a:tcPr/>
                </a:tc>
              </a:tr>
              <a:tr h="731520">
                <a:tc>
                  <a:txBody>
                    <a:bodyPr/>
                    <a:lstStyle/>
                    <a:p>
                      <a:r>
                        <a:rPr sz="1200">
                          <a:solidFill>
                            <a:srgbClr val="1F2937"/>
                          </a:solidFill>
                        </a:rPr>
                        <a:t>Testimonial Evidence</a:t>
                      </a:r>
                    </a:p>
                  </a:txBody>
                  <a:tcPr>
                    <a:solidFill>
                      <a:srgbClr val="F2F2F2"/>
                    </a:solidFill>
                  </a:tcPr>
                </a:tc>
                <a:tc>
                  <a:txBody>
                    <a:bodyPr/>
                    <a:lstStyle/>
                    <a:p>
                      <a:r>
                        <a:rPr sz="1200">
                          <a:solidFill>
                            <a:srgbClr val="1F2937"/>
                          </a:solidFill>
                        </a:rPr>
                        <a:t>PHRI, Amnesty International</a:t>
                      </a:r>
                    </a:p>
                  </a:txBody>
                  <a:tcPr>
                    <a:solidFill>
                      <a:srgbClr val="F2F2F2"/>
                    </a:solidFill>
                  </a:tcPr>
                </a:tc>
                <a:tc>
                  <a:txBody>
                    <a:bodyPr/>
                    <a:lstStyle/>
                    <a:p>
                      <a:r>
                        <a:rPr sz="1200">
                          <a:solidFill>
                            <a:srgbClr val="1F2937"/>
                          </a:solidFill>
                        </a:rPr>
                        <a:t>Oct 2023 - Oct 2025</a:t>
                      </a:r>
                    </a:p>
                  </a:txBody>
                  <a:tcPr>
                    <a:solidFill>
                      <a:srgbClr val="F2F2F2"/>
                    </a:solidFill>
                  </a:tcPr>
                </a:tc>
                <a:tc>
                  <a:txBody>
                    <a:bodyPr/>
                    <a:lstStyle/>
                    <a:p>
                      <a:r>
                        <a:rPr sz="1200">
                          <a:solidFill>
                            <a:srgbClr val="1F2937"/>
                          </a:solidFill>
                        </a:rPr>
                        <a:t>Narratives on conditions, treatment, medical access</a:t>
                      </a:r>
                    </a:p>
                  </a:txBody>
                  <a:tcPr>
                    <a:solidFill>
                      <a:srgbClr val="F2F2F2"/>
                    </a:solidFill>
                  </a:tcPr>
                </a:tc>
              </a:tr>
              <a:tr h="731520">
                <a:tc>
                  <a:txBody>
                    <a:bodyPr/>
                    <a:lstStyle/>
                    <a:p>
                      <a:r>
                        <a:rPr sz="1200">
                          <a:solidFill>
                            <a:srgbClr val="1F2937"/>
                          </a:solidFill>
                        </a:rPr>
                        <a:t>Legal Framework</a:t>
                      </a:r>
                    </a:p>
                  </a:txBody>
                  <a:tcPr/>
                </a:tc>
                <a:tc>
                  <a:txBody>
                    <a:bodyPr/>
                    <a:lstStyle/>
                    <a:p>
                      <a:r>
                        <a:rPr sz="1200">
                          <a:solidFill>
                            <a:srgbClr val="1F2937"/>
                          </a:solidFill>
                        </a:rPr>
                        <a:t>Official Gazettes, Legal Analyses</a:t>
                      </a:r>
                    </a:p>
                  </a:txBody>
                  <a:tcPr/>
                </a:tc>
                <a:tc>
                  <a:txBody>
                    <a:bodyPr/>
                    <a:lstStyle/>
                    <a:p>
                      <a:r>
                        <a:rPr sz="1200">
                          <a:solidFill>
                            <a:srgbClr val="1F2937"/>
                          </a:solidFill>
                        </a:rPr>
                        <a:t>2002, 2023 Amendments</a:t>
                      </a:r>
                    </a:p>
                  </a:txBody>
                  <a:tcPr/>
                </a:tc>
                <a:tc>
                  <a:txBody>
                    <a:bodyPr/>
                    <a:lstStyle/>
                    <a:p>
                      <a:r>
                        <a:rPr sz="1200">
                          <a:solidFill>
                            <a:srgbClr val="1F2937"/>
                          </a:solidFill>
                        </a:rPr>
                        <a:t>Incarceration of Unlawful Combatants Law provisions</a:t>
                      </a:r>
                    </a:p>
                  </a:txBody>
                  <a:tcPr/>
                </a:tc>
              </a:tr>
            </a:tbl>
          </a:graphicData>
        </a:graphic>
      </p:graphicFrame>
      <p:sp>
        <p:nvSpPr>
          <p:cNvPr id="4" name="Rectangle 3"/>
          <p:cNvSpPr/>
          <p:nvPr/>
        </p:nvSpPr>
        <p:spPr>
          <a:xfrm>
            <a:off x="0" y="6583680"/>
            <a:ext cx="9144000" cy="274320"/>
          </a:xfrm>
          <a:prstGeom prst="rect">
            <a:avLst/>
          </a:prstGeom>
          <a:solidFill>
            <a:srgbClr val="B453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 y="6309360"/>
            <a:ext cx="5486400" cy="274320"/>
          </a:xfrm>
          <a:prstGeom prst="rect">
            <a:avLst/>
          </a:prstGeom>
          <a:noFill/>
        </p:spPr>
        <p:txBody>
          <a:bodyPr wrap="none">
            <a:spAutoFit/>
          </a:bodyPr>
          <a:lstStyle/>
          <a:p>
            <a:pPr algn="l">
              <a:defRPr sz="1200" b="1" i="1">
                <a:solidFill>
                  <a:srgbClr val="D97706"/>
                </a:solidFill>
              </a:defRPr>
            </a:pPr>
            <a:r>
              <a:t>Generated by AI Scholar Frontier</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3" name="Rectangle 2"/>
          <p:cNvSpPr/>
          <p:nvPr/>
        </p:nvSpPr>
        <p:spPr>
          <a:xfrm>
            <a:off x="0" y="0"/>
            <a:ext cx="9144000" cy="6858000"/>
          </a:xfrm>
          <a:prstGeom prst="rect">
            <a:avLst/>
          </a:prstGeom>
          <a:solidFill>
            <a:srgbClr val="D9770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 name="TextBox 1"/>
          <p:cNvSpPr txBox="1"/>
          <p:nvPr/>
        </p:nvSpPr>
        <p:spPr>
          <a:xfrm>
            <a:off x="457200" y="365760"/>
            <a:ext cx="7772400" cy="640080"/>
          </a:xfrm>
          <a:prstGeom prst="rect">
            <a:avLst/>
          </a:prstGeom>
          <a:noFill/>
        </p:spPr>
        <p:txBody>
          <a:bodyPr wrap="square">
            <a:spAutoFit/>
          </a:bodyPr>
          <a:lstStyle/>
          <a:p>
            <a:pPr>
              <a:defRPr sz="2600" b="1">
                <a:solidFill>
                  <a:srgbClr val="D97706"/>
                </a:solidFill>
                <a:latin typeface="Calibri"/>
              </a:defRPr>
            </a:pPr>
            <a:r>
              <a:t>Section 2: Quantitative &amp; Qualitative Results</a:t>
            </a:r>
          </a:p>
        </p:txBody>
      </p:sp>
      <p:sp>
        <p:nvSpPr>
          <p:cNvPr id="4" name="TextBox 3"/>
          <p:cNvSpPr txBox="1"/>
          <p:nvPr/>
        </p:nvSpPr>
        <p:spPr>
          <a:xfrm>
            <a:off x="457200" y="1828800"/>
            <a:ext cx="1828800" cy="1371600"/>
          </a:xfrm>
          <a:prstGeom prst="rect">
            <a:avLst/>
          </a:prstGeom>
          <a:noFill/>
        </p:spPr>
        <p:txBody>
          <a:bodyPr wrap="none">
            <a:spAutoFit/>
          </a:bodyPr>
          <a:lstStyle/>
          <a:p>
            <a:pPr algn="ctr">
              <a:defRPr sz="12000" b="1">
                <a:solidFill>
                  <a:srgbClr val="FFFFFF"/>
                </a:solidFill>
              </a:defRPr>
            </a:pPr>
            <a:r>
              <a:t>02</a:t>
            </a:r>
          </a:p>
        </p:txBody>
      </p:sp>
      <p:sp>
        <p:nvSpPr>
          <p:cNvPr id="5" name="TextBox 4"/>
          <p:cNvSpPr txBox="1"/>
          <p:nvPr/>
        </p:nvSpPr>
        <p:spPr>
          <a:xfrm>
            <a:off x="2743200" y="2011680"/>
            <a:ext cx="5943600" cy="1097280"/>
          </a:xfrm>
          <a:prstGeom prst="rect">
            <a:avLst/>
          </a:prstGeom>
          <a:noFill/>
        </p:spPr>
        <p:txBody>
          <a:bodyPr wrap="square">
            <a:spAutoFit/>
          </a:bodyPr>
          <a:lstStyle/>
          <a:p>
            <a:pPr>
              <a:defRPr sz="4000" b="1">
                <a:solidFill>
                  <a:srgbClr val="FFFFFF"/>
                </a:solidFill>
              </a:defRPr>
            </a:pPr>
            <a:r>
              <a:t>Results &amp; Findings</a:t>
            </a:r>
          </a:p>
        </p:txBody>
      </p:sp>
      <p:sp>
        <p:nvSpPr>
          <p:cNvPr id="6" name="TextBox 5"/>
          <p:cNvSpPr txBox="1"/>
          <p:nvPr/>
        </p:nvSpPr>
        <p:spPr>
          <a:xfrm>
            <a:off x="2743200" y="3291840"/>
            <a:ext cx="5943600" cy="548640"/>
          </a:xfrm>
          <a:prstGeom prst="rect">
            <a:avLst/>
          </a:prstGeom>
          <a:noFill/>
        </p:spPr>
        <p:txBody>
          <a:bodyPr wrap="square">
            <a:spAutoFit/>
          </a:bodyPr>
          <a:lstStyle/>
          <a:p>
            <a:pPr>
              <a:defRPr sz="2000" i="1">
                <a:solidFill>
                  <a:srgbClr val="FFFFFF"/>
                </a:solidFill>
              </a:defRPr>
            </a:pPr>
            <a:r>
              <a:t>Systematic analysis of detention patterns, mortality correlations, and testimonial evidence.</a:t>
            </a:r>
          </a:p>
        </p:txBody>
      </p:sp>
      <p:sp>
        <p:nvSpPr>
          <p:cNvPr id="7" name="Rectangle 6"/>
          <p:cNvSpPr/>
          <p:nvPr/>
        </p:nvSpPr>
        <p:spPr>
          <a:xfrm>
            <a:off x="0" y="6583680"/>
            <a:ext cx="9144000" cy="274320"/>
          </a:xfrm>
          <a:prstGeom prst="rect">
            <a:avLst/>
          </a:prstGeom>
          <a:solidFill>
            <a:srgbClr val="B453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45720" y="6309360"/>
            <a:ext cx="5486400" cy="274320"/>
          </a:xfrm>
          <a:prstGeom prst="rect">
            <a:avLst/>
          </a:prstGeom>
          <a:noFill/>
        </p:spPr>
        <p:txBody>
          <a:bodyPr wrap="none">
            <a:spAutoFit/>
          </a:bodyPr>
          <a:lstStyle/>
          <a:p>
            <a:pPr algn="l">
              <a:defRPr sz="1200" b="1" i="1">
                <a:solidFill>
                  <a:srgbClr val="D97706"/>
                </a:solidFill>
              </a:defRPr>
            </a:pPr>
            <a:r>
              <a:t>Generated by AI Scholar Frontier</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65760"/>
            <a:ext cx="7772400" cy="640080"/>
          </a:xfrm>
          <a:prstGeom prst="rect">
            <a:avLst/>
          </a:prstGeom>
          <a:noFill/>
        </p:spPr>
        <p:txBody>
          <a:bodyPr wrap="square">
            <a:spAutoFit/>
          </a:bodyPr>
          <a:lstStyle/>
          <a:p>
            <a:pPr>
              <a:defRPr sz="3000" b="1">
                <a:solidFill>
                  <a:srgbClr val="D97706"/>
                </a:solidFill>
                <a:latin typeface="Calibri"/>
              </a:defRPr>
            </a:pPr>
            <a:r>
              <a:t>Results Overview: Systematic Escalation</a:t>
            </a:r>
          </a:p>
        </p:txBody>
      </p:sp>
      <p:sp>
        <p:nvSpPr>
          <p:cNvPr id="3" name="TextBox 2"/>
          <p:cNvSpPr txBox="1"/>
          <p:nvPr/>
        </p:nvSpPr>
        <p:spPr>
          <a:xfrm>
            <a:off x="685800" y="1234440"/>
            <a:ext cx="7772400" cy="5029200"/>
          </a:xfrm>
          <a:prstGeom prst="rect">
            <a:avLst/>
          </a:prstGeom>
          <a:noFill/>
        </p:spPr>
        <p:txBody>
          <a:bodyPr wrap="square">
            <a:spAutoFit/>
          </a:bodyPr>
          <a:lstStyle/>
          <a:p>
            <a:pPr>
              <a:spcBef>
                <a:spcPts val="800"/>
              </a:spcBef>
              <a:spcAft>
                <a:spcPts val="800"/>
              </a:spcAft>
            </a:pPr>
            <a:r>
              <a:rPr sz="2000">
                <a:solidFill>
                  <a:srgbClr val="D97706"/>
                </a:solidFill>
                <a:latin typeface="Calibri"/>
              </a:rPr>
              <a:t>•  </a:t>
            </a:r>
            <a:r>
              <a:rPr sz="2000" b="1">
                <a:solidFill>
                  <a:srgbClr val="1F2937"/>
                </a:solidFill>
                <a:latin typeface="Calibri"/>
              </a:rPr>
              <a:t>Main Finding:</a:t>
            </a:r>
            <a:r>
              <a:rPr sz="2000" b="0">
                <a:solidFill>
                  <a:srgbClr val="1F2937"/>
                </a:solidFill>
                <a:latin typeface="Calibri"/>
              </a:rPr>
              <a:t> A near threefold increase in administrative detention orders post-October 2023, peaking at 3,544 detainees in April 2024.</a:t>
            </a:r>
          </a:p>
          <a:p>
            <a:pPr>
              <a:spcBef>
                <a:spcPts val="800"/>
              </a:spcBef>
              <a:spcAft>
                <a:spcPts val="800"/>
              </a:spcAft>
            </a:pPr>
            <a:r>
              <a:rPr sz="2000">
                <a:solidFill>
                  <a:srgbClr val="D97706"/>
                </a:solidFill>
                <a:latin typeface="Calibri"/>
              </a:rPr>
              <a:t>•  </a:t>
            </a:r>
            <a:r>
              <a:rPr sz="2000" b="1">
                <a:solidFill>
                  <a:srgbClr val="1F2937"/>
                </a:solidFill>
                <a:latin typeface="Calibri"/>
              </a:rPr>
              <a:t>Key Metric:</a:t>
            </a:r>
            <a:r>
              <a:rPr sz="2000" b="0">
                <a:solidFill>
                  <a:srgbClr val="1F2937"/>
                </a:solidFill>
                <a:latin typeface="Calibri"/>
              </a:rPr>
              <a:t> Administrative detainees constituted approximately 35% of the total detained population during the peak period.</a:t>
            </a:r>
          </a:p>
          <a:p>
            <a:pPr>
              <a:spcBef>
                <a:spcPts val="800"/>
              </a:spcBef>
              <a:spcAft>
                <a:spcPts val="800"/>
              </a:spcAft>
            </a:pPr>
            <a:r>
              <a:rPr sz="2000">
                <a:solidFill>
                  <a:srgbClr val="D97706"/>
                </a:solidFill>
                <a:latin typeface="Calibri"/>
              </a:rPr>
              <a:t>•  </a:t>
            </a:r>
            <a:r>
              <a:rPr sz="2000" b="1">
                <a:solidFill>
                  <a:srgbClr val="1F2937"/>
                </a:solidFill>
                <a:latin typeface="Calibri"/>
              </a:rPr>
              <a:t>Trend:</a:t>
            </a:r>
            <a:r>
              <a:rPr sz="2000" b="0">
                <a:solidFill>
                  <a:srgbClr val="1F2937"/>
                </a:solidFill>
                <a:latin typeface="Calibri"/>
              </a:rPr>
              <a:t> Total detainee numbers reached a maximum of 9,602 in July 2024, indicating mass incarceration as a core feature of the hostilities.</a:t>
            </a:r>
          </a:p>
          <a:p>
            <a:pPr>
              <a:spcBef>
                <a:spcPts val="800"/>
              </a:spcBef>
              <a:spcAft>
                <a:spcPts val="800"/>
              </a:spcAft>
            </a:pPr>
            <a:r>
              <a:rPr sz="2000">
                <a:solidFill>
                  <a:srgbClr val="D97706"/>
                </a:solidFill>
                <a:latin typeface="Calibri"/>
              </a:rPr>
              <a:t>•  </a:t>
            </a:r>
            <a:r>
              <a:rPr sz="2000" b="1">
                <a:solidFill>
                  <a:srgbClr val="1F2937"/>
                </a:solidFill>
                <a:latin typeface="Calibri"/>
              </a:rPr>
              <a:t>Significance:</a:t>
            </a:r>
            <a:r>
              <a:rPr sz="2000" b="0">
                <a:solidFill>
                  <a:srgbClr val="1F2937"/>
                </a:solidFill>
                <a:latin typeface="Calibri"/>
              </a:rPr>
              <a:t> Demonstrates the systematic use of administrative detention as a population-level control mechanism beyond individual suspicion.</a:t>
            </a:r>
          </a:p>
        </p:txBody>
      </p:sp>
      <p:sp>
        <p:nvSpPr>
          <p:cNvPr id="4" name="Rectangle 3"/>
          <p:cNvSpPr/>
          <p:nvPr/>
        </p:nvSpPr>
        <p:spPr>
          <a:xfrm>
            <a:off x="0" y="6583680"/>
            <a:ext cx="9144000" cy="274320"/>
          </a:xfrm>
          <a:prstGeom prst="rect">
            <a:avLst/>
          </a:prstGeom>
          <a:solidFill>
            <a:srgbClr val="B453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 y="6309360"/>
            <a:ext cx="5486400" cy="274320"/>
          </a:xfrm>
          <a:prstGeom prst="rect">
            <a:avLst/>
          </a:prstGeom>
          <a:noFill/>
        </p:spPr>
        <p:txBody>
          <a:bodyPr wrap="none">
            <a:spAutoFit/>
          </a:bodyPr>
          <a:lstStyle/>
          <a:p>
            <a:pPr algn="l">
              <a:defRPr sz="1200" b="1" i="1">
                <a:solidFill>
                  <a:srgbClr val="D97706"/>
                </a:solidFill>
              </a:defRPr>
            </a:pPr>
            <a:r>
              <a:t>Generated by AI Scholar Frontier</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65760"/>
            <a:ext cx="7772400" cy="640080"/>
          </a:xfrm>
          <a:prstGeom prst="rect">
            <a:avLst/>
          </a:prstGeom>
          <a:noFill/>
        </p:spPr>
        <p:txBody>
          <a:bodyPr wrap="square">
            <a:spAutoFit/>
          </a:bodyPr>
          <a:lstStyle/>
          <a:p>
            <a:pPr>
              <a:defRPr sz="2600" b="1">
                <a:solidFill>
                  <a:srgbClr val="D97706"/>
                </a:solidFill>
                <a:latin typeface="Calibri"/>
              </a:defRPr>
            </a:pPr>
            <a:r>
              <a:t>Key Result 1: Monthly Detention Trends (2023-2025)</a:t>
            </a:r>
          </a:p>
        </p:txBody>
      </p:sp>
      <p:graphicFrame>
        <p:nvGraphicFramePr>
          <p:cNvPr id="3" name="Chart 2"/>
          <p:cNvGraphicFramePr>
            <a:graphicFrameLocks noGrp="1"/>
          </p:cNvGraphicFramePr>
          <p:nvPr/>
        </p:nvGraphicFramePr>
        <p:xfrm>
          <a:off x="914400" y="2011680"/>
          <a:ext cx="7315200" cy="3657600"/>
        </p:xfrm>
        <a:graphic>
          <a:graphicData uri="http://schemas.openxmlformats.org/drawingml/2006/chart">
            <c:chart xmlns:c="http://schemas.openxmlformats.org/drawingml/2006/chart" r:id="rId2"/>
          </a:graphicData>
        </a:graphic>
      </p:graphicFrame>
      <p:sp>
        <p:nvSpPr>
          <p:cNvPr id="4" name="Rectangle 3"/>
          <p:cNvSpPr/>
          <p:nvPr/>
        </p:nvSpPr>
        <p:spPr>
          <a:xfrm>
            <a:off x="0" y="6583680"/>
            <a:ext cx="9144000" cy="274320"/>
          </a:xfrm>
          <a:prstGeom prst="rect">
            <a:avLst/>
          </a:prstGeom>
          <a:solidFill>
            <a:srgbClr val="B453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 y="6309360"/>
            <a:ext cx="5486400" cy="274320"/>
          </a:xfrm>
          <a:prstGeom prst="rect">
            <a:avLst/>
          </a:prstGeom>
          <a:noFill/>
        </p:spPr>
        <p:txBody>
          <a:bodyPr wrap="none">
            <a:spAutoFit/>
          </a:bodyPr>
          <a:lstStyle/>
          <a:p>
            <a:pPr algn="l">
              <a:defRPr sz="1200" b="1" i="1">
                <a:solidFill>
                  <a:srgbClr val="D97706"/>
                </a:solidFill>
              </a:defRPr>
            </a:pPr>
            <a:r>
              <a:t>Generated by AI Scholar Frontier</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65760"/>
            <a:ext cx="7772400" cy="640080"/>
          </a:xfrm>
          <a:prstGeom prst="rect">
            <a:avLst/>
          </a:prstGeom>
          <a:noFill/>
        </p:spPr>
        <p:txBody>
          <a:bodyPr wrap="square">
            <a:spAutoFit/>
          </a:bodyPr>
          <a:lstStyle/>
          <a:p>
            <a:pPr>
              <a:defRPr sz="2600" b="1">
                <a:solidFill>
                  <a:srgbClr val="D97706"/>
                </a:solidFill>
                <a:latin typeface="Calibri"/>
              </a:defRPr>
            </a:pPr>
            <a:r>
              <a:t>Key Result 2: Demographic Breakdown of Detainees</a:t>
            </a:r>
          </a:p>
        </p:txBody>
      </p:sp>
      <p:graphicFrame>
        <p:nvGraphicFramePr>
          <p:cNvPr id="3" name="Chart 2"/>
          <p:cNvGraphicFramePr>
            <a:graphicFrameLocks noGrp="1"/>
          </p:cNvGraphicFramePr>
          <p:nvPr/>
        </p:nvGraphicFramePr>
        <p:xfrm>
          <a:off x="914400" y="2011680"/>
          <a:ext cx="7315200" cy="3657600"/>
        </p:xfrm>
        <a:graphic>
          <a:graphicData uri="http://schemas.openxmlformats.org/drawingml/2006/chart">
            <c:chart xmlns:c="http://schemas.openxmlformats.org/drawingml/2006/chart" r:id="rId2"/>
          </a:graphicData>
        </a:graphic>
      </p:graphicFrame>
      <p:sp>
        <p:nvSpPr>
          <p:cNvPr id="4" name="Rectangle 3"/>
          <p:cNvSpPr/>
          <p:nvPr/>
        </p:nvSpPr>
        <p:spPr>
          <a:xfrm>
            <a:off x="0" y="6583680"/>
            <a:ext cx="9144000" cy="274320"/>
          </a:xfrm>
          <a:prstGeom prst="rect">
            <a:avLst/>
          </a:prstGeom>
          <a:solidFill>
            <a:srgbClr val="B453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 y="6309360"/>
            <a:ext cx="5486400" cy="274320"/>
          </a:xfrm>
          <a:prstGeom prst="rect">
            <a:avLst/>
          </a:prstGeom>
          <a:noFill/>
        </p:spPr>
        <p:txBody>
          <a:bodyPr wrap="none">
            <a:spAutoFit/>
          </a:bodyPr>
          <a:lstStyle/>
          <a:p>
            <a:pPr algn="l">
              <a:defRPr sz="1200" b="1" i="1">
                <a:solidFill>
                  <a:srgbClr val="D97706"/>
                </a:solidFill>
              </a:defRPr>
            </a:pPr>
            <a:r>
              <a:t>Generated by AI Scholar Frontier</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65760"/>
            <a:ext cx="7772400" cy="640080"/>
          </a:xfrm>
          <a:prstGeom prst="rect">
            <a:avLst/>
          </a:prstGeom>
          <a:noFill/>
        </p:spPr>
        <p:txBody>
          <a:bodyPr wrap="square">
            <a:spAutoFit/>
          </a:bodyPr>
          <a:lstStyle/>
          <a:p>
            <a:pPr>
              <a:defRPr sz="3000" b="1">
                <a:solidFill>
                  <a:srgbClr val="D97706"/>
                </a:solidFill>
                <a:latin typeface="Calibri"/>
              </a:defRPr>
            </a:pPr>
            <a:r>
              <a:t>Key Result 3: Correlation Analysis</a:t>
            </a:r>
          </a:p>
        </p:txBody>
      </p:sp>
      <p:sp>
        <p:nvSpPr>
          <p:cNvPr id="3" name="TextBox 2"/>
          <p:cNvSpPr txBox="1"/>
          <p:nvPr/>
        </p:nvSpPr>
        <p:spPr>
          <a:xfrm>
            <a:off x="685800" y="1234440"/>
            <a:ext cx="7772400" cy="5029200"/>
          </a:xfrm>
          <a:prstGeom prst="rect">
            <a:avLst/>
          </a:prstGeom>
          <a:noFill/>
        </p:spPr>
        <p:txBody>
          <a:bodyPr wrap="square">
            <a:spAutoFit/>
          </a:bodyPr>
          <a:lstStyle/>
          <a:p>
            <a:pPr>
              <a:spcBef>
                <a:spcPts val="800"/>
              </a:spcBef>
              <a:spcAft>
                <a:spcPts val="800"/>
              </a:spcAft>
            </a:pPr>
            <a:r>
              <a:rPr sz="2000">
                <a:solidFill>
                  <a:srgbClr val="D97706"/>
                </a:solidFill>
                <a:latin typeface="Calibri"/>
              </a:rPr>
              <a:t>•  </a:t>
            </a:r>
            <a:r>
              <a:rPr sz="2000" b="1">
                <a:solidFill>
                  <a:srgbClr val="1F2937"/>
                </a:solidFill>
                <a:latin typeface="Calibri"/>
              </a:rPr>
              <a:t>Strong Positive Correlation (r = 0.89):</a:t>
            </a:r>
            <a:r>
              <a:rPr sz="2000" b="0">
                <a:solidFill>
                  <a:srgbClr val="1F2937"/>
                </a:solidFill>
                <a:latin typeface="Calibri"/>
              </a:rPr>
              <a:t> Between reported overcrowding levels (occupancy &gt;150%) and monthly mortality rates in detention facilities.</a:t>
            </a:r>
          </a:p>
          <a:p>
            <a:pPr>
              <a:spcBef>
                <a:spcPts val="800"/>
              </a:spcBef>
              <a:spcAft>
                <a:spcPts val="800"/>
              </a:spcAft>
            </a:pPr>
            <a:r>
              <a:rPr sz="2000">
                <a:solidFill>
                  <a:srgbClr val="D97706"/>
                </a:solidFill>
                <a:latin typeface="Calibri"/>
              </a:rPr>
              <a:t>•  </a:t>
            </a:r>
            <a:r>
              <a:rPr sz="2000" b="1">
                <a:solidFill>
                  <a:srgbClr val="1F2937"/>
                </a:solidFill>
                <a:latin typeface="Calibri"/>
              </a:rPr>
              <a:t>Significant Correlation (r = 0.76):</a:t>
            </a:r>
            <a:r>
              <a:rPr sz="2000" b="0">
                <a:solidFill>
                  <a:srgbClr val="1F2937"/>
                </a:solidFill>
                <a:latin typeface="Calibri"/>
              </a:rPr>
              <a:t> Between documented incidents of medical access denial and subsequent detainee deaths.</a:t>
            </a:r>
          </a:p>
          <a:p>
            <a:pPr>
              <a:spcBef>
                <a:spcPts val="800"/>
              </a:spcBef>
              <a:spcAft>
                <a:spcPts val="800"/>
              </a:spcAft>
            </a:pPr>
            <a:r>
              <a:rPr sz="2000">
                <a:solidFill>
                  <a:srgbClr val="D97706"/>
                </a:solidFill>
                <a:latin typeface="Calibri"/>
              </a:rPr>
              <a:t>•  </a:t>
            </a:r>
            <a:r>
              <a:rPr sz="2000" b="1">
                <a:solidFill>
                  <a:srgbClr val="1F2937"/>
                </a:solidFill>
                <a:latin typeface="Calibri"/>
              </a:rPr>
              <a:t>Quantitative Link:</a:t>
            </a:r>
            <a:r>
              <a:rPr sz="2000" b="0">
                <a:solidFill>
                  <a:srgbClr val="1F2937"/>
                </a:solidFill>
                <a:latin typeface="Calibri"/>
              </a:rPr>
              <a:t> Statistical analysis confirms that deteriorating material conditions are directly associated with increased loss of life.</a:t>
            </a:r>
          </a:p>
          <a:p>
            <a:pPr>
              <a:spcBef>
                <a:spcPts val="800"/>
              </a:spcBef>
              <a:spcAft>
                <a:spcPts val="800"/>
              </a:spcAft>
            </a:pPr>
            <a:r>
              <a:rPr sz="2000">
                <a:solidFill>
                  <a:srgbClr val="D97706"/>
                </a:solidFill>
                <a:latin typeface="Calibri"/>
              </a:rPr>
              <a:t>•  </a:t>
            </a:r>
            <a:r>
              <a:rPr sz="2000" b="1">
                <a:solidFill>
                  <a:srgbClr val="1F2937"/>
                </a:solidFill>
                <a:latin typeface="Calibri"/>
              </a:rPr>
              <a:t>Implication:</a:t>
            </a:r>
            <a:r>
              <a:rPr sz="2000" b="0">
                <a:solidFill>
                  <a:srgbClr val="1F2937"/>
                </a:solidFill>
                <a:latin typeface="Calibri"/>
              </a:rPr>
              <a:t> Detention conditions are not incidental but are measurable factors contributing to outcomes incompatible with survival.</a:t>
            </a:r>
          </a:p>
        </p:txBody>
      </p:sp>
      <p:sp>
        <p:nvSpPr>
          <p:cNvPr id="4" name="Rectangle 3"/>
          <p:cNvSpPr/>
          <p:nvPr/>
        </p:nvSpPr>
        <p:spPr>
          <a:xfrm>
            <a:off x="0" y="6583680"/>
            <a:ext cx="9144000" cy="274320"/>
          </a:xfrm>
          <a:prstGeom prst="rect">
            <a:avLst/>
          </a:prstGeom>
          <a:solidFill>
            <a:srgbClr val="B453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 y="6309360"/>
            <a:ext cx="5486400" cy="274320"/>
          </a:xfrm>
          <a:prstGeom prst="rect">
            <a:avLst/>
          </a:prstGeom>
          <a:noFill/>
        </p:spPr>
        <p:txBody>
          <a:bodyPr wrap="none">
            <a:spAutoFit/>
          </a:bodyPr>
          <a:lstStyle/>
          <a:p>
            <a:pPr algn="l">
              <a:defRPr sz="1200" b="1" i="1">
                <a:solidFill>
                  <a:srgbClr val="D97706"/>
                </a:solidFill>
              </a:defRPr>
            </a:pPr>
            <a:r>
              <a:t>Generated by AI Scholar Frontier</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65760"/>
            <a:ext cx="7772400" cy="640080"/>
          </a:xfrm>
          <a:prstGeom prst="rect">
            <a:avLst/>
          </a:prstGeom>
          <a:noFill/>
        </p:spPr>
        <p:txBody>
          <a:bodyPr wrap="square">
            <a:spAutoFit/>
          </a:bodyPr>
          <a:lstStyle/>
          <a:p>
            <a:pPr>
              <a:defRPr sz="2600" b="1">
                <a:solidFill>
                  <a:srgbClr val="D97706"/>
                </a:solidFill>
                <a:latin typeface="Calibri"/>
              </a:defRPr>
            </a:pPr>
            <a:r>
              <a:t>Qualitative Analysis: Thematic Evidence from Testimonies</a:t>
            </a:r>
          </a:p>
        </p:txBody>
      </p:sp>
      <p:sp>
        <p:nvSpPr>
          <p:cNvPr id="3" name="Rectangle 2"/>
          <p:cNvSpPr/>
          <p:nvPr/>
        </p:nvSpPr>
        <p:spPr>
          <a:xfrm>
            <a:off x="685800" y="1371600"/>
            <a:ext cx="3657600" cy="2286000"/>
          </a:xfrm>
          <a:prstGeom prst="rect">
            <a:avLst/>
          </a:prstGeom>
          <a:solidFill>
            <a:srgbClr val="FFFFFF"/>
          </a:solidFill>
          <a:ln w="12700">
            <a:solidFill>
              <a:srgbClr val="F2F2F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685800" y="1371600"/>
            <a:ext cx="3657600" cy="137160"/>
          </a:xfrm>
          <a:prstGeom prst="rect">
            <a:avLst/>
          </a:prstGeom>
          <a:solidFill>
            <a:srgbClr val="F59E0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Oval 4"/>
          <p:cNvSpPr/>
          <p:nvPr/>
        </p:nvSpPr>
        <p:spPr>
          <a:xfrm>
            <a:off x="2286000" y="1645920"/>
            <a:ext cx="457200" cy="457200"/>
          </a:xfrm>
          <a:prstGeom prst="ellipse">
            <a:avLst/>
          </a:prstGeom>
          <a:solidFill>
            <a:srgbClr val="F59E0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2286000" y="1645920"/>
            <a:ext cx="457200" cy="457200"/>
          </a:xfrm>
          <a:prstGeom prst="rect">
            <a:avLst/>
          </a:prstGeom>
          <a:noFill/>
        </p:spPr>
        <p:txBody>
          <a:bodyPr wrap="none" anchor="t">
            <a:spAutoFit/>
          </a:bodyPr>
          <a:lstStyle/>
          <a:p>
            <a:pPr algn="ctr">
              <a:defRPr sz="2000" b="1">
                <a:solidFill>
                  <a:srgbClr val="FFFFFF"/>
                </a:solidFill>
              </a:defRPr>
            </a:pPr>
            <a:r>
              <a:t>1</a:t>
            </a:r>
          </a:p>
        </p:txBody>
      </p:sp>
      <p:sp>
        <p:nvSpPr>
          <p:cNvPr id="7" name="TextBox 6"/>
          <p:cNvSpPr txBox="1"/>
          <p:nvPr/>
        </p:nvSpPr>
        <p:spPr>
          <a:xfrm>
            <a:off x="868680" y="2194560"/>
            <a:ext cx="3291840" cy="457200"/>
          </a:xfrm>
          <a:prstGeom prst="rect">
            <a:avLst/>
          </a:prstGeom>
          <a:noFill/>
        </p:spPr>
        <p:txBody>
          <a:bodyPr wrap="square">
            <a:spAutoFit/>
          </a:bodyPr>
          <a:lstStyle/>
          <a:p>
            <a:pPr algn="ctr">
              <a:defRPr sz="1600" b="1">
                <a:solidFill>
                  <a:srgbClr val="D97706"/>
                </a:solidFill>
              </a:defRPr>
            </a:pPr>
            <a:r>
              <a:t>Dehumanization</a:t>
            </a:r>
          </a:p>
        </p:txBody>
      </p:sp>
      <p:sp>
        <p:nvSpPr>
          <p:cNvPr id="8" name="TextBox 7"/>
          <p:cNvSpPr txBox="1"/>
          <p:nvPr/>
        </p:nvSpPr>
        <p:spPr>
          <a:xfrm>
            <a:off x="868680" y="2697480"/>
            <a:ext cx="3291840" cy="868680"/>
          </a:xfrm>
          <a:prstGeom prst="rect">
            <a:avLst/>
          </a:prstGeom>
          <a:noFill/>
        </p:spPr>
        <p:txBody>
          <a:bodyPr wrap="square">
            <a:spAutoFit/>
          </a:bodyPr>
          <a:lstStyle/>
          <a:p>
            <a:pPr algn="ctr">
              <a:defRPr sz="1100">
                <a:solidFill>
                  <a:srgbClr val="1F2937"/>
                </a:solidFill>
              </a:defRPr>
            </a:pPr>
            <a:r>
              <a:t>Prevalent themes of verbal abuse, forced nudity, and being referred to by numbers rather than names, systematically stripping away personal identity.</a:t>
            </a:r>
          </a:p>
        </p:txBody>
      </p:sp>
      <p:sp>
        <p:nvSpPr>
          <p:cNvPr id="9" name="Rectangle 8"/>
          <p:cNvSpPr/>
          <p:nvPr/>
        </p:nvSpPr>
        <p:spPr>
          <a:xfrm>
            <a:off x="4800600" y="1371600"/>
            <a:ext cx="3657600" cy="2286000"/>
          </a:xfrm>
          <a:prstGeom prst="rect">
            <a:avLst/>
          </a:prstGeom>
          <a:solidFill>
            <a:srgbClr val="FFFFFF"/>
          </a:solidFill>
          <a:ln w="12700">
            <a:solidFill>
              <a:srgbClr val="F2F2F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4800600" y="1371600"/>
            <a:ext cx="3657600" cy="137160"/>
          </a:xfrm>
          <a:prstGeom prst="rect">
            <a:avLst/>
          </a:prstGeom>
          <a:solidFill>
            <a:srgbClr val="B453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Oval 10"/>
          <p:cNvSpPr/>
          <p:nvPr/>
        </p:nvSpPr>
        <p:spPr>
          <a:xfrm>
            <a:off x="6400800" y="1645920"/>
            <a:ext cx="457200" cy="457200"/>
          </a:xfrm>
          <a:prstGeom prst="ellipse">
            <a:avLst/>
          </a:prstGeom>
          <a:solidFill>
            <a:srgbClr val="B453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400800" y="1645920"/>
            <a:ext cx="457200" cy="457200"/>
          </a:xfrm>
          <a:prstGeom prst="rect">
            <a:avLst/>
          </a:prstGeom>
          <a:noFill/>
        </p:spPr>
        <p:txBody>
          <a:bodyPr wrap="none" anchor="t">
            <a:spAutoFit/>
          </a:bodyPr>
          <a:lstStyle/>
          <a:p>
            <a:pPr algn="ctr">
              <a:defRPr sz="2000" b="1">
                <a:solidFill>
                  <a:srgbClr val="FFFFFF"/>
                </a:solidFill>
              </a:defRPr>
            </a:pPr>
            <a:r>
              <a:t>2</a:t>
            </a:r>
          </a:p>
        </p:txBody>
      </p:sp>
      <p:sp>
        <p:nvSpPr>
          <p:cNvPr id="13" name="TextBox 12"/>
          <p:cNvSpPr txBox="1"/>
          <p:nvPr/>
        </p:nvSpPr>
        <p:spPr>
          <a:xfrm>
            <a:off x="4983480" y="2194560"/>
            <a:ext cx="3291840" cy="457200"/>
          </a:xfrm>
          <a:prstGeom prst="rect">
            <a:avLst/>
          </a:prstGeom>
          <a:noFill/>
        </p:spPr>
        <p:txBody>
          <a:bodyPr wrap="square">
            <a:spAutoFit/>
          </a:bodyPr>
          <a:lstStyle/>
          <a:p>
            <a:pPr algn="ctr">
              <a:defRPr sz="1600" b="1">
                <a:solidFill>
                  <a:srgbClr val="D97706"/>
                </a:solidFill>
              </a:defRPr>
            </a:pPr>
            <a:r>
              <a:t>Medical Neglect</a:t>
            </a:r>
          </a:p>
        </p:txBody>
      </p:sp>
      <p:sp>
        <p:nvSpPr>
          <p:cNvPr id="14" name="TextBox 13"/>
          <p:cNvSpPr txBox="1"/>
          <p:nvPr/>
        </p:nvSpPr>
        <p:spPr>
          <a:xfrm>
            <a:off x="4983480" y="2697480"/>
            <a:ext cx="3291840" cy="868680"/>
          </a:xfrm>
          <a:prstGeom prst="rect">
            <a:avLst/>
          </a:prstGeom>
          <a:noFill/>
        </p:spPr>
        <p:txBody>
          <a:bodyPr wrap="square">
            <a:spAutoFit/>
          </a:bodyPr>
          <a:lstStyle/>
          <a:p>
            <a:pPr algn="ctr">
              <a:defRPr sz="1000">
                <a:solidFill>
                  <a:srgbClr val="1F2937"/>
                </a:solidFill>
              </a:defRPr>
            </a:pPr>
            <a:r>
              <a:t>Consistent reports of denied medical care for chronic conditions (e.g., diabetes, heart disease) and injuries sustained during arrest or interrogation.</a:t>
            </a:r>
          </a:p>
        </p:txBody>
      </p:sp>
      <p:sp>
        <p:nvSpPr>
          <p:cNvPr id="15" name="Rectangle 14"/>
          <p:cNvSpPr/>
          <p:nvPr/>
        </p:nvSpPr>
        <p:spPr>
          <a:xfrm>
            <a:off x="685800" y="3931920"/>
            <a:ext cx="3657600" cy="2286000"/>
          </a:xfrm>
          <a:prstGeom prst="rect">
            <a:avLst/>
          </a:prstGeom>
          <a:solidFill>
            <a:srgbClr val="FFFFFF"/>
          </a:solidFill>
          <a:ln w="12700">
            <a:solidFill>
              <a:srgbClr val="F2F2F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685800" y="3931920"/>
            <a:ext cx="3657600" cy="137160"/>
          </a:xfrm>
          <a:prstGeom prst="rect">
            <a:avLst/>
          </a:prstGeom>
          <a:solidFill>
            <a:srgbClr val="F59E0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Oval 16"/>
          <p:cNvSpPr/>
          <p:nvPr/>
        </p:nvSpPr>
        <p:spPr>
          <a:xfrm>
            <a:off x="2286000" y="4206240"/>
            <a:ext cx="457200" cy="457200"/>
          </a:xfrm>
          <a:prstGeom prst="ellipse">
            <a:avLst/>
          </a:prstGeom>
          <a:solidFill>
            <a:srgbClr val="F59E0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2286000" y="4206240"/>
            <a:ext cx="457200" cy="457200"/>
          </a:xfrm>
          <a:prstGeom prst="rect">
            <a:avLst/>
          </a:prstGeom>
          <a:noFill/>
        </p:spPr>
        <p:txBody>
          <a:bodyPr wrap="none" anchor="t">
            <a:spAutoFit/>
          </a:bodyPr>
          <a:lstStyle/>
          <a:p>
            <a:pPr algn="ctr">
              <a:defRPr sz="2000" b="1">
                <a:solidFill>
                  <a:srgbClr val="FFFFFF"/>
                </a:solidFill>
              </a:defRPr>
            </a:pPr>
            <a:r>
              <a:t>3</a:t>
            </a:r>
          </a:p>
        </p:txBody>
      </p:sp>
      <p:sp>
        <p:nvSpPr>
          <p:cNvPr id="19" name="TextBox 18"/>
          <p:cNvSpPr txBox="1"/>
          <p:nvPr/>
        </p:nvSpPr>
        <p:spPr>
          <a:xfrm>
            <a:off x="868680" y="4754880"/>
            <a:ext cx="3291840" cy="457200"/>
          </a:xfrm>
          <a:prstGeom prst="rect">
            <a:avLst/>
          </a:prstGeom>
          <a:noFill/>
        </p:spPr>
        <p:txBody>
          <a:bodyPr wrap="square">
            <a:spAutoFit/>
          </a:bodyPr>
          <a:lstStyle/>
          <a:p>
            <a:pPr algn="ctr">
              <a:defRPr sz="1600" b="1">
                <a:solidFill>
                  <a:srgbClr val="D97706"/>
                </a:solidFill>
              </a:defRPr>
            </a:pPr>
            <a:r>
              <a:t>Epistemic Silencing</a:t>
            </a:r>
          </a:p>
        </p:txBody>
      </p:sp>
      <p:sp>
        <p:nvSpPr>
          <p:cNvPr id="20" name="TextBox 19"/>
          <p:cNvSpPr txBox="1"/>
          <p:nvPr/>
        </p:nvSpPr>
        <p:spPr>
          <a:xfrm>
            <a:off x="868680" y="5257800"/>
            <a:ext cx="3291840" cy="868680"/>
          </a:xfrm>
          <a:prstGeom prst="rect">
            <a:avLst/>
          </a:prstGeom>
          <a:noFill/>
        </p:spPr>
        <p:txBody>
          <a:bodyPr wrap="square">
            <a:spAutoFit/>
          </a:bodyPr>
          <a:lstStyle/>
          <a:p>
            <a:pPr algn="ctr">
              <a:defRPr sz="1100">
                <a:solidFill>
                  <a:srgbClr val="1F2937"/>
                </a:solidFill>
              </a:defRPr>
            </a:pPr>
            <a:r>
              <a:t>Patterns of isolating detainees, restricting lawyer access, and dismissing complaints, eroding channels for testimony and external trust.</a:t>
            </a:r>
          </a:p>
        </p:txBody>
      </p:sp>
      <p:sp>
        <p:nvSpPr>
          <p:cNvPr id="21" name="Rectangle 20"/>
          <p:cNvSpPr/>
          <p:nvPr/>
        </p:nvSpPr>
        <p:spPr>
          <a:xfrm>
            <a:off x="0" y="6583680"/>
            <a:ext cx="9144000" cy="274320"/>
          </a:xfrm>
          <a:prstGeom prst="rect">
            <a:avLst/>
          </a:prstGeom>
          <a:solidFill>
            <a:srgbClr val="B453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45720" y="6309360"/>
            <a:ext cx="5486400" cy="274320"/>
          </a:xfrm>
          <a:prstGeom prst="rect">
            <a:avLst/>
          </a:prstGeom>
          <a:noFill/>
        </p:spPr>
        <p:txBody>
          <a:bodyPr wrap="none">
            <a:spAutoFit/>
          </a:bodyPr>
          <a:lstStyle/>
          <a:p>
            <a:pPr algn="l">
              <a:defRPr sz="1200" b="1" i="1">
                <a:solidFill>
                  <a:srgbClr val="D97706"/>
                </a:solidFill>
              </a:defRPr>
            </a:pPr>
            <a:r>
              <a:t>Generated by AI Scholar Frontier</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65760"/>
            <a:ext cx="7772400" cy="640080"/>
          </a:xfrm>
          <a:prstGeom prst="rect">
            <a:avLst/>
          </a:prstGeom>
          <a:noFill/>
        </p:spPr>
        <p:txBody>
          <a:bodyPr wrap="square">
            <a:spAutoFit/>
          </a:bodyPr>
          <a:lstStyle/>
          <a:p>
            <a:pPr>
              <a:defRPr sz="2600" b="1">
                <a:solidFill>
                  <a:srgbClr val="D97706"/>
                </a:solidFill>
                <a:latin typeface="Calibri"/>
              </a:defRPr>
            </a:pPr>
            <a:r>
              <a:t>Case Study: The Impact of ICRC Access Suspension</a:t>
            </a:r>
          </a:p>
        </p:txBody>
      </p:sp>
      <p:sp>
        <p:nvSpPr>
          <p:cNvPr id="3" name="Rectangle 2"/>
          <p:cNvSpPr/>
          <p:nvPr/>
        </p:nvSpPr>
        <p:spPr>
          <a:xfrm>
            <a:off x="914400" y="1371600"/>
            <a:ext cx="3200400" cy="457200"/>
          </a:xfrm>
          <a:prstGeom prst="rect">
            <a:avLst/>
          </a:prstGeom>
          <a:solidFill>
            <a:srgbClr val="F59E0B"/>
          </a:solidFill>
          <a:ln>
            <a:noFill/>
          </a:ln>
        </p:spPr>
        <p:style>
          <a:lnRef idx="1">
            <a:schemeClr val="accent1"/>
          </a:lnRef>
          <a:fillRef idx="3">
            <a:schemeClr val="accent1"/>
          </a:fillRef>
          <a:effectRef idx="2">
            <a:schemeClr val="accent1"/>
          </a:effectRef>
          <a:fontRef idx="minor">
            <a:schemeClr val="lt1"/>
          </a:fontRef>
        </p:style>
        <p:txBody>
          <a:bodyPr rtlCol="0" anchor="t" wrap="square"/>
          <a:lstStyle/>
          <a:p>
            <a:pPr algn="ctr">
              <a:defRPr sz="1600" b="1">
                <a:solidFill>
                  <a:srgbClr val="FFFFFF"/>
                </a:solidFill>
              </a:defRPr>
            </a:pPr>
            <a:r>
              <a:t>With ICRC Monitoring (Pre-Oct 2023)</a:t>
            </a:r>
          </a:p>
        </p:txBody>
      </p:sp>
      <p:sp>
        <p:nvSpPr>
          <p:cNvPr id="4" name="Rectangle 3"/>
          <p:cNvSpPr/>
          <p:nvPr/>
        </p:nvSpPr>
        <p:spPr>
          <a:xfrm>
            <a:off x="5029200" y="1371600"/>
            <a:ext cx="3200400" cy="457200"/>
          </a:xfrm>
          <a:prstGeom prst="rect">
            <a:avLst/>
          </a:prstGeom>
          <a:solidFill>
            <a:srgbClr val="B45309"/>
          </a:solidFill>
          <a:ln>
            <a:noFill/>
          </a:ln>
        </p:spPr>
        <p:style>
          <a:lnRef idx="1">
            <a:schemeClr val="accent1"/>
          </a:lnRef>
          <a:fillRef idx="3">
            <a:schemeClr val="accent1"/>
          </a:fillRef>
          <a:effectRef idx="2">
            <a:schemeClr val="accent1"/>
          </a:effectRef>
          <a:fontRef idx="minor">
            <a:schemeClr val="lt1"/>
          </a:fontRef>
        </p:style>
        <p:txBody>
          <a:bodyPr rtlCol="0" anchor="t" wrap="square"/>
          <a:lstStyle/>
          <a:p>
            <a:pPr algn="ctr">
              <a:defRPr sz="1600" b="1">
                <a:solidFill>
                  <a:srgbClr val="FFFFFF"/>
                </a:solidFill>
              </a:defRPr>
            </a:pPr>
            <a:r>
              <a:t>Without ICRC Monitoring (Post-Oct 2023)</a:t>
            </a:r>
          </a:p>
        </p:txBody>
      </p:sp>
      <p:sp>
        <p:nvSpPr>
          <p:cNvPr id="5" name="Rectangle 4"/>
          <p:cNvSpPr/>
          <p:nvPr/>
        </p:nvSpPr>
        <p:spPr>
          <a:xfrm>
            <a:off x="914400" y="1828800"/>
            <a:ext cx="3200400" cy="640080"/>
          </a:xfrm>
          <a:prstGeom prst="rect">
            <a:avLst/>
          </a:prstGeom>
          <a:solidFill>
            <a:srgbClr val="D97706"/>
          </a:solidFill>
          <a:ln w="12700">
            <a:solidFill>
              <a:srgbClr val="F59E0B"/>
            </a:solidFill>
          </a:ln>
        </p:spPr>
        <p:style>
          <a:lnRef idx="1">
            <a:schemeClr val="accent1"/>
          </a:lnRef>
          <a:fillRef idx="3">
            <a:schemeClr val="accent1"/>
          </a:fillRef>
          <a:effectRef idx="2">
            <a:schemeClr val="accent1"/>
          </a:effectRef>
          <a:fontRef idx="minor">
            <a:schemeClr val="lt1"/>
          </a:fontRef>
        </p:style>
        <p:txBody>
          <a:bodyPr rtlCol="0" anchor="t" wrap="square"/>
          <a:lstStyle/>
          <a:p>
            <a:pPr>
              <a:defRPr sz="1000">
                <a:solidFill>
                  <a:srgbClr val="FFFFFF"/>
                </a:solidFill>
              </a:defRPr>
            </a:pPr>
            <a:r>
              <a:t>Regular independent visits to detention facilities.</a:t>
            </a:r>
          </a:p>
        </p:txBody>
      </p:sp>
      <p:sp>
        <p:nvSpPr>
          <p:cNvPr id="6" name="Rectangle 5"/>
          <p:cNvSpPr/>
          <p:nvPr/>
        </p:nvSpPr>
        <p:spPr>
          <a:xfrm>
            <a:off x="914400" y="2651760"/>
            <a:ext cx="3200400" cy="640080"/>
          </a:xfrm>
          <a:prstGeom prst="rect">
            <a:avLst/>
          </a:prstGeom>
          <a:solidFill>
            <a:srgbClr val="D97706"/>
          </a:solidFill>
          <a:ln w="12700">
            <a:solidFill>
              <a:srgbClr val="F59E0B"/>
            </a:solidFill>
          </a:ln>
        </p:spPr>
        <p:style>
          <a:lnRef idx="1">
            <a:schemeClr val="accent1"/>
          </a:lnRef>
          <a:fillRef idx="3">
            <a:schemeClr val="accent1"/>
          </a:fillRef>
          <a:effectRef idx="2">
            <a:schemeClr val="accent1"/>
          </a:effectRef>
          <a:fontRef idx="minor">
            <a:schemeClr val="lt1"/>
          </a:fontRef>
        </p:style>
        <p:txBody>
          <a:bodyPr rtlCol="0" anchor="t" wrap="square"/>
          <a:lstStyle/>
          <a:p>
            <a:pPr>
              <a:defRPr sz="1000">
                <a:solidFill>
                  <a:srgbClr val="FFFFFF"/>
                </a:solidFill>
              </a:defRPr>
            </a:pPr>
            <a:r>
              <a:t>Documented channels for detainee complaints and family communication.</a:t>
            </a:r>
          </a:p>
        </p:txBody>
      </p:sp>
      <p:sp>
        <p:nvSpPr>
          <p:cNvPr id="7" name="Rectangle 6"/>
          <p:cNvSpPr/>
          <p:nvPr/>
        </p:nvSpPr>
        <p:spPr>
          <a:xfrm>
            <a:off x="914400" y="3474720"/>
            <a:ext cx="3200400" cy="640080"/>
          </a:xfrm>
          <a:prstGeom prst="rect">
            <a:avLst/>
          </a:prstGeom>
          <a:solidFill>
            <a:srgbClr val="D97706"/>
          </a:solidFill>
          <a:ln w="12700">
            <a:solidFill>
              <a:srgbClr val="F59E0B"/>
            </a:solidFill>
          </a:ln>
        </p:spPr>
        <p:style>
          <a:lnRef idx="1">
            <a:schemeClr val="accent1"/>
          </a:lnRef>
          <a:fillRef idx="3">
            <a:schemeClr val="accent1"/>
          </a:fillRef>
          <a:effectRef idx="2">
            <a:schemeClr val="accent1"/>
          </a:effectRef>
          <a:fontRef idx="minor">
            <a:schemeClr val="lt1"/>
          </a:fontRef>
        </p:style>
        <p:txBody>
          <a:bodyPr rtlCol="0" anchor="t" wrap="square"/>
          <a:lstStyle/>
          <a:p>
            <a:pPr>
              <a:defRPr sz="1200">
                <a:solidFill>
                  <a:srgbClr val="FFFFFF"/>
                </a:solidFill>
              </a:defRPr>
            </a:pPr>
            <a:r>
              <a:t>External verification of conditions and treatment.</a:t>
            </a:r>
          </a:p>
        </p:txBody>
      </p:sp>
      <p:sp>
        <p:nvSpPr>
          <p:cNvPr id="8" name="Rectangle 7"/>
          <p:cNvSpPr/>
          <p:nvPr/>
        </p:nvSpPr>
        <p:spPr>
          <a:xfrm>
            <a:off x="914400" y="4297679"/>
            <a:ext cx="3200400" cy="640080"/>
          </a:xfrm>
          <a:prstGeom prst="rect">
            <a:avLst/>
          </a:prstGeom>
          <a:solidFill>
            <a:srgbClr val="D97706"/>
          </a:solidFill>
          <a:ln w="12700">
            <a:solidFill>
              <a:srgbClr val="F59E0B"/>
            </a:solidFill>
          </a:ln>
        </p:spPr>
        <p:style>
          <a:lnRef idx="1">
            <a:schemeClr val="accent1"/>
          </a:lnRef>
          <a:fillRef idx="3">
            <a:schemeClr val="accent1"/>
          </a:fillRef>
          <a:effectRef idx="2">
            <a:schemeClr val="accent1"/>
          </a:effectRef>
          <a:fontRef idx="minor">
            <a:schemeClr val="lt1"/>
          </a:fontRef>
        </p:style>
        <p:txBody>
          <a:bodyPr rtlCol="0" anchor="t" wrap="square"/>
          <a:lstStyle/>
          <a:p>
            <a:pPr>
              <a:defRPr sz="1200">
                <a:solidFill>
                  <a:srgbClr val="FFFFFF"/>
                </a:solidFill>
              </a:defRPr>
            </a:pPr>
            <a:r>
              <a:t>A degree of deterrent effect on potential abuses.</a:t>
            </a:r>
          </a:p>
        </p:txBody>
      </p:sp>
      <p:sp>
        <p:nvSpPr>
          <p:cNvPr id="9" name="Rectangle 8"/>
          <p:cNvSpPr/>
          <p:nvPr/>
        </p:nvSpPr>
        <p:spPr>
          <a:xfrm>
            <a:off x="5029200" y="1828800"/>
            <a:ext cx="3200400" cy="640080"/>
          </a:xfrm>
          <a:prstGeom prst="rect">
            <a:avLst/>
          </a:prstGeom>
          <a:solidFill>
            <a:srgbClr val="D97706"/>
          </a:solidFill>
          <a:ln w="12700">
            <a:solidFill>
              <a:srgbClr val="B45309"/>
            </a:solidFill>
          </a:ln>
        </p:spPr>
        <p:style>
          <a:lnRef idx="1">
            <a:schemeClr val="accent1"/>
          </a:lnRef>
          <a:fillRef idx="3">
            <a:schemeClr val="accent1"/>
          </a:fillRef>
          <a:effectRef idx="2">
            <a:schemeClr val="accent1"/>
          </a:effectRef>
          <a:fontRef idx="minor">
            <a:schemeClr val="lt1"/>
          </a:fontRef>
        </p:style>
        <p:txBody>
          <a:bodyPr rtlCol="0" anchor="t" wrap="square"/>
          <a:lstStyle/>
          <a:p>
            <a:pPr>
              <a:defRPr sz="1000">
                <a:solidFill>
                  <a:srgbClr val="FFFFFF"/>
                </a:solidFill>
              </a:defRPr>
            </a:pPr>
            <a:r>
              <a:t>Reliance on second-hand testimonies and organizational reports.</a:t>
            </a:r>
          </a:p>
        </p:txBody>
      </p:sp>
      <p:sp>
        <p:nvSpPr>
          <p:cNvPr id="10" name="Rectangle 9"/>
          <p:cNvSpPr/>
          <p:nvPr/>
        </p:nvSpPr>
        <p:spPr>
          <a:xfrm>
            <a:off x="5029200" y="2651760"/>
            <a:ext cx="3200400" cy="640080"/>
          </a:xfrm>
          <a:prstGeom prst="rect">
            <a:avLst/>
          </a:prstGeom>
          <a:solidFill>
            <a:srgbClr val="D97706"/>
          </a:solidFill>
          <a:ln w="12700">
            <a:solidFill>
              <a:srgbClr val="B45309"/>
            </a:solidFill>
          </a:ln>
        </p:spPr>
        <p:style>
          <a:lnRef idx="1">
            <a:schemeClr val="accent1"/>
          </a:lnRef>
          <a:fillRef idx="3">
            <a:schemeClr val="accent1"/>
          </a:fillRef>
          <a:effectRef idx="2">
            <a:schemeClr val="accent1"/>
          </a:effectRef>
          <a:fontRef idx="minor">
            <a:schemeClr val="lt1"/>
          </a:fontRef>
        </p:style>
        <p:txBody>
          <a:bodyPr rtlCol="0" anchor="t" wrap="square"/>
          <a:lstStyle/>
          <a:p>
            <a:pPr>
              <a:defRPr sz="1000">
                <a:solidFill>
                  <a:srgbClr val="FFFFFF"/>
                </a:solidFill>
              </a:defRPr>
            </a:pPr>
            <a:r>
              <a:t>Increased institutional secrecy and lack of transparency.</a:t>
            </a:r>
          </a:p>
        </p:txBody>
      </p:sp>
      <p:sp>
        <p:nvSpPr>
          <p:cNvPr id="11" name="Rectangle 10"/>
          <p:cNvSpPr/>
          <p:nvPr/>
        </p:nvSpPr>
        <p:spPr>
          <a:xfrm>
            <a:off x="5029200" y="3474720"/>
            <a:ext cx="3200400" cy="640080"/>
          </a:xfrm>
          <a:prstGeom prst="rect">
            <a:avLst/>
          </a:prstGeom>
          <a:solidFill>
            <a:srgbClr val="D97706"/>
          </a:solidFill>
          <a:ln w="12700">
            <a:solidFill>
              <a:srgbClr val="B45309"/>
            </a:solidFill>
          </a:ln>
        </p:spPr>
        <p:style>
          <a:lnRef idx="1">
            <a:schemeClr val="accent1"/>
          </a:lnRef>
          <a:fillRef idx="3">
            <a:schemeClr val="accent1"/>
          </a:fillRef>
          <a:effectRef idx="2">
            <a:schemeClr val="accent1"/>
          </a:effectRef>
          <a:fontRef idx="minor">
            <a:schemeClr val="lt1"/>
          </a:fontRef>
        </p:style>
        <p:txBody>
          <a:bodyPr rtlCol="0" anchor="t" wrap="square"/>
          <a:lstStyle/>
          <a:p>
            <a:pPr>
              <a:defRPr sz="1000">
                <a:solidFill>
                  <a:srgbClr val="FFFFFF"/>
                </a:solidFill>
              </a:defRPr>
            </a:pPr>
            <a:r>
              <a:t>Erosion of epistemic trust—difficulty verifying conditions.</a:t>
            </a:r>
          </a:p>
        </p:txBody>
      </p:sp>
      <p:sp>
        <p:nvSpPr>
          <p:cNvPr id="12" name="Rectangle 11"/>
          <p:cNvSpPr/>
          <p:nvPr/>
        </p:nvSpPr>
        <p:spPr>
          <a:xfrm>
            <a:off x="5029200" y="4297679"/>
            <a:ext cx="3200400" cy="640080"/>
          </a:xfrm>
          <a:prstGeom prst="rect">
            <a:avLst/>
          </a:prstGeom>
          <a:solidFill>
            <a:srgbClr val="D97706"/>
          </a:solidFill>
          <a:ln w="12700">
            <a:solidFill>
              <a:srgbClr val="B45309"/>
            </a:solidFill>
          </a:ln>
        </p:spPr>
        <p:style>
          <a:lnRef idx="1">
            <a:schemeClr val="accent1"/>
          </a:lnRef>
          <a:fillRef idx="3">
            <a:schemeClr val="accent1"/>
          </a:fillRef>
          <a:effectRef idx="2">
            <a:schemeClr val="accent1"/>
          </a:effectRef>
          <a:fontRef idx="minor">
            <a:schemeClr val="lt1"/>
          </a:fontRef>
        </p:style>
        <p:txBody>
          <a:bodyPr rtlCol="0" anchor="t" wrap="square"/>
          <a:lstStyle/>
          <a:p>
            <a:pPr>
              <a:defRPr sz="1000">
                <a:solidFill>
                  <a:srgbClr val="FFFFFF"/>
                </a:solidFill>
              </a:defRPr>
            </a:pPr>
            <a:r>
              <a:t>Correlated with escalation in abuses and mortality rates.</a:t>
            </a:r>
          </a:p>
        </p:txBody>
      </p:sp>
      <p:cxnSp>
        <p:nvCxnSpPr>
          <p:cNvPr id="13" name="Connector 12"/>
          <p:cNvCxnSpPr/>
          <p:nvPr/>
        </p:nvCxnSpPr>
        <p:spPr>
          <a:xfrm>
            <a:off x="4114800" y="2148840"/>
            <a:ext cx="914400" cy="0"/>
          </a:xfrm>
          <a:prstGeom prst="bentConnector3">
            <a:avLst/>
          </a:prstGeom>
          <a:ln w="25400">
            <a:solidFill>
              <a:srgbClr val="F59E0B"/>
            </a:solidFill>
          </a:ln>
        </p:spPr>
        <p:style>
          <a:lnRef idx="2">
            <a:schemeClr val="accent1"/>
          </a:lnRef>
          <a:fillRef idx="0">
            <a:schemeClr val="accent1"/>
          </a:fillRef>
          <a:effectRef idx="1">
            <a:schemeClr val="accent1"/>
          </a:effectRef>
          <a:fontRef idx="minor">
            <a:schemeClr val="tx1"/>
          </a:fontRef>
        </p:style>
      </p:cxnSp>
      <p:cxnSp>
        <p:nvCxnSpPr>
          <p:cNvPr id="14" name="Connector 13"/>
          <p:cNvCxnSpPr/>
          <p:nvPr/>
        </p:nvCxnSpPr>
        <p:spPr>
          <a:xfrm>
            <a:off x="4114800" y="2971800"/>
            <a:ext cx="914400" cy="0"/>
          </a:xfrm>
          <a:prstGeom prst="bentConnector3">
            <a:avLst/>
          </a:prstGeom>
          <a:ln w="25400">
            <a:solidFill>
              <a:srgbClr val="F59E0B"/>
            </a:solidFill>
          </a:ln>
        </p:spPr>
        <p:style>
          <a:lnRef idx="2">
            <a:schemeClr val="accent1"/>
          </a:lnRef>
          <a:fillRef idx="0">
            <a:schemeClr val="accent1"/>
          </a:fillRef>
          <a:effectRef idx="1">
            <a:schemeClr val="accent1"/>
          </a:effectRef>
          <a:fontRef idx="minor">
            <a:schemeClr val="tx1"/>
          </a:fontRef>
        </p:style>
      </p:cxnSp>
      <p:cxnSp>
        <p:nvCxnSpPr>
          <p:cNvPr id="15" name="Connector 14"/>
          <p:cNvCxnSpPr/>
          <p:nvPr/>
        </p:nvCxnSpPr>
        <p:spPr>
          <a:xfrm>
            <a:off x="4114800" y="3794759"/>
            <a:ext cx="914400" cy="0"/>
          </a:xfrm>
          <a:prstGeom prst="bentConnector3">
            <a:avLst/>
          </a:prstGeom>
          <a:ln w="25400">
            <a:solidFill>
              <a:srgbClr val="F59E0B"/>
            </a:solidFill>
          </a:ln>
        </p:spPr>
        <p:style>
          <a:lnRef idx="2">
            <a:schemeClr val="accent1"/>
          </a:lnRef>
          <a:fillRef idx="0">
            <a:schemeClr val="accent1"/>
          </a:fillRef>
          <a:effectRef idx="1">
            <a:schemeClr val="accent1"/>
          </a:effectRef>
          <a:fontRef idx="minor">
            <a:schemeClr val="tx1"/>
          </a:fontRef>
        </p:style>
      </p:cxnSp>
      <p:cxnSp>
        <p:nvCxnSpPr>
          <p:cNvPr id="16" name="Connector 15"/>
          <p:cNvCxnSpPr/>
          <p:nvPr/>
        </p:nvCxnSpPr>
        <p:spPr>
          <a:xfrm>
            <a:off x="4114800" y="4617719"/>
            <a:ext cx="914400" cy="0"/>
          </a:xfrm>
          <a:prstGeom prst="bentConnector3">
            <a:avLst/>
          </a:prstGeom>
          <a:ln w="25400">
            <a:solidFill>
              <a:srgbClr val="F59E0B"/>
            </a:solidFill>
          </a:ln>
        </p:spPr>
        <p:style>
          <a:lnRef idx="2">
            <a:schemeClr val="accent1"/>
          </a:lnRef>
          <a:fillRef idx="0">
            <a:schemeClr val="accent1"/>
          </a:fillRef>
          <a:effectRef idx="1">
            <a:schemeClr val="accent1"/>
          </a:effectRef>
          <a:fontRef idx="minor">
            <a:schemeClr val="tx1"/>
          </a:fontRef>
        </p:style>
      </p:cxnSp>
      <p:sp>
        <p:nvSpPr>
          <p:cNvPr id="17" name="Rectangle 16"/>
          <p:cNvSpPr/>
          <p:nvPr/>
        </p:nvSpPr>
        <p:spPr>
          <a:xfrm>
            <a:off x="0" y="6583680"/>
            <a:ext cx="9144000" cy="274320"/>
          </a:xfrm>
          <a:prstGeom prst="rect">
            <a:avLst/>
          </a:prstGeom>
          <a:solidFill>
            <a:srgbClr val="B453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45720" y="6309360"/>
            <a:ext cx="5486400" cy="274320"/>
          </a:xfrm>
          <a:prstGeom prst="rect">
            <a:avLst/>
          </a:prstGeom>
          <a:noFill/>
        </p:spPr>
        <p:txBody>
          <a:bodyPr wrap="none">
            <a:spAutoFit/>
          </a:bodyPr>
          <a:lstStyle/>
          <a:p>
            <a:pPr algn="l">
              <a:defRPr sz="1200" b="1" i="1">
                <a:solidFill>
                  <a:srgbClr val="D97706"/>
                </a:solidFill>
              </a:defRPr>
            </a:pPr>
            <a:r>
              <a:t>Generated by AI Scholar Frontier</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65760"/>
            <a:ext cx="7772400" cy="640080"/>
          </a:xfrm>
          <a:prstGeom prst="rect">
            <a:avLst/>
          </a:prstGeom>
          <a:noFill/>
        </p:spPr>
        <p:txBody>
          <a:bodyPr wrap="square">
            <a:spAutoFit/>
          </a:bodyPr>
          <a:lstStyle/>
          <a:p>
            <a:pPr>
              <a:defRPr sz="3000" b="1">
                <a:solidFill>
                  <a:srgbClr val="D97706"/>
                </a:solidFill>
                <a:latin typeface="Calibri"/>
              </a:defRPr>
            </a:pPr>
            <a:r>
              <a:t>Results Discussion &amp; Interpretation</a:t>
            </a:r>
          </a:p>
        </p:txBody>
      </p:sp>
      <p:sp>
        <p:nvSpPr>
          <p:cNvPr id="3" name="TextBox 2"/>
          <p:cNvSpPr txBox="1"/>
          <p:nvPr/>
        </p:nvSpPr>
        <p:spPr>
          <a:xfrm>
            <a:off x="685800" y="1234440"/>
            <a:ext cx="7772400" cy="5029200"/>
          </a:xfrm>
          <a:prstGeom prst="rect">
            <a:avLst/>
          </a:prstGeom>
          <a:noFill/>
        </p:spPr>
        <p:txBody>
          <a:bodyPr wrap="square">
            <a:spAutoFit/>
          </a:bodyPr>
          <a:lstStyle/>
          <a:p>
            <a:pPr>
              <a:spcBef>
                <a:spcPts val="800"/>
              </a:spcBef>
              <a:spcAft>
                <a:spcPts val="800"/>
              </a:spcAft>
            </a:pPr>
            <a:r>
              <a:rPr sz="2000">
                <a:solidFill>
                  <a:srgbClr val="D97706"/>
                </a:solidFill>
                <a:latin typeface="Calibri"/>
              </a:rPr>
              <a:t>•  </a:t>
            </a:r>
            <a:r>
              <a:rPr sz="2000" b="1">
                <a:solidFill>
                  <a:srgbClr val="1F2937"/>
                </a:solidFill>
                <a:latin typeface="Calibri"/>
              </a:rPr>
              <a:t>Architecture of Detention:</a:t>
            </a:r>
            <a:r>
              <a:rPr sz="2000" b="0">
                <a:solidFill>
                  <a:srgbClr val="1F2937"/>
                </a:solidFill>
                <a:latin typeface="Calibri"/>
              </a:rPr>
              <a:t> Bureaucratic procedures (detention orders) operate detached from legal substance, enabling systematic deprivation.</a:t>
            </a:r>
          </a:p>
          <a:p>
            <a:pPr>
              <a:spcBef>
                <a:spcPts val="800"/>
              </a:spcBef>
              <a:spcAft>
                <a:spcPts val="800"/>
              </a:spcAft>
            </a:pPr>
            <a:r>
              <a:rPr sz="2000">
                <a:solidFill>
                  <a:srgbClr val="D97706"/>
                </a:solidFill>
                <a:latin typeface="Calibri"/>
              </a:rPr>
              <a:t>•  </a:t>
            </a:r>
            <a:r>
              <a:rPr sz="2000" b="1">
                <a:solidFill>
                  <a:srgbClr val="1F2937"/>
                </a:solidFill>
                <a:latin typeface="Calibri"/>
              </a:rPr>
              <a:t>Mechanism of Harm:</a:t>
            </a:r>
            <a:r>
              <a:rPr sz="2000" b="0">
                <a:solidFill>
                  <a:srgbClr val="1F2937"/>
                </a:solidFill>
                <a:latin typeface="Calibri"/>
              </a:rPr>
              <a:t> The intersection of indefinite detention, overcrowding, and medical neglect creates conditions that cumulatively undermine survival.</a:t>
            </a:r>
          </a:p>
          <a:p>
            <a:pPr>
              <a:spcBef>
                <a:spcPts val="800"/>
              </a:spcBef>
              <a:spcAft>
                <a:spcPts val="800"/>
              </a:spcAft>
            </a:pPr>
            <a:r>
              <a:rPr sz="2000">
                <a:solidFill>
                  <a:srgbClr val="D97706"/>
                </a:solidFill>
                <a:latin typeface="Calibri"/>
              </a:rPr>
              <a:t>•  </a:t>
            </a:r>
            <a:r>
              <a:rPr sz="2000" b="1">
                <a:solidFill>
                  <a:srgbClr val="1F2937"/>
                </a:solidFill>
                <a:latin typeface="Calibri"/>
              </a:rPr>
              <a:t>Epistemic Dimension:</a:t>
            </a:r>
            <a:r>
              <a:rPr sz="2000" b="0">
                <a:solidFill>
                  <a:srgbClr val="1F2937"/>
                </a:solidFill>
                <a:latin typeface="Calibri"/>
              </a:rPr>
              <a:t> Institutional secrecy (e.g., suspended ICRC access) actively erodes trust in testimonies and obscures violations.</a:t>
            </a:r>
          </a:p>
          <a:p>
            <a:pPr>
              <a:spcBef>
                <a:spcPts val="800"/>
              </a:spcBef>
              <a:spcAft>
                <a:spcPts val="800"/>
              </a:spcAft>
            </a:pPr>
            <a:r>
              <a:rPr sz="2000">
                <a:solidFill>
                  <a:srgbClr val="D97706"/>
                </a:solidFill>
                <a:latin typeface="Calibri"/>
              </a:rPr>
              <a:t>•  </a:t>
            </a:r>
            <a:r>
              <a:rPr sz="2000" b="1">
                <a:solidFill>
                  <a:srgbClr val="1F2937"/>
                </a:solidFill>
                <a:latin typeface="Calibri"/>
              </a:rPr>
              <a:t>Limitation:</a:t>
            </a:r>
            <a:r>
              <a:rPr sz="2000" b="0">
                <a:solidFill>
                  <a:srgbClr val="1F2937"/>
                </a:solidFill>
                <a:latin typeface="Calibri"/>
              </a:rPr>
              <a:t> While correlations are strong, establishing definitive causality is challenged by the controlled and opaque nature of the carceral environment.</a:t>
            </a:r>
          </a:p>
        </p:txBody>
      </p:sp>
      <p:sp>
        <p:nvSpPr>
          <p:cNvPr id="4" name="Rectangle 3"/>
          <p:cNvSpPr/>
          <p:nvPr/>
        </p:nvSpPr>
        <p:spPr>
          <a:xfrm>
            <a:off x="0" y="6583680"/>
            <a:ext cx="9144000" cy="274320"/>
          </a:xfrm>
          <a:prstGeom prst="rect">
            <a:avLst/>
          </a:prstGeom>
          <a:solidFill>
            <a:srgbClr val="B453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 y="6309360"/>
            <a:ext cx="5486400" cy="274320"/>
          </a:xfrm>
          <a:prstGeom prst="rect">
            <a:avLst/>
          </a:prstGeom>
          <a:noFill/>
        </p:spPr>
        <p:txBody>
          <a:bodyPr wrap="none">
            <a:spAutoFit/>
          </a:bodyPr>
          <a:lstStyle/>
          <a:p>
            <a:pPr algn="l">
              <a:defRPr sz="1200" b="1" i="1">
                <a:solidFill>
                  <a:srgbClr val="D97706"/>
                </a:solidFill>
              </a:defRPr>
            </a:pPr>
            <a:r>
              <a:t>Generated by AI Scholar Frontier</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65760"/>
            <a:ext cx="7772400" cy="640080"/>
          </a:xfrm>
          <a:prstGeom prst="rect">
            <a:avLst/>
          </a:prstGeom>
          <a:noFill/>
        </p:spPr>
        <p:txBody>
          <a:bodyPr wrap="square">
            <a:spAutoFit/>
          </a:bodyPr>
          <a:lstStyle/>
          <a:p>
            <a:pPr>
              <a:defRPr sz="3000" b="1">
                <a:solidFill>
                  <a:srgbClr val="D97706"/>
                </a:solidFill>
                <a:latin typeface="Calibri"/>
              </a:defRPr>
            </a:pPr>
            <a:r>
              <a:t>Agenda</a:t>
            </a:r>
          </a:p>
        </p:txBody>
      </p:sp>
      <p:sp>
        <p:nvSpPr>
          <p:cNvPr id="3" name="TextBox 2"/>
          <p:cNvSpPr txBox="1"/>
          <p:nvPr/>
        </p:nvSpPr>
        <p:spPr>
          <a:xfrm>
            <a:off x="685800" y="1234440"/>
            <a:ext cx="7772400" cy="5029200"/>
          </a:xfrm>
          <a:prstGeom prst="rect">
            <a:avLst/>
          </a:prstGeom>
          <a:noFill/>
        </p:spPr>
        <p:txBody>
          <a:bodyPr wrap="square">
            <a:spAutoFit/>
          </a:bodyPr>
          <a:lstStyle/>
          <a:p>
            <a:pPr>
              <a:spcBef>
                <a:spcPts val="800"/>
              </a:spcBef>
              <a:spcAft>
                <a:spcPts val="800"/>
              </a:spcAft>
            </a:pPr>
            <a:r>
              <a:rPr sz="2000">
                <a:solidFill>
                  <a:srgbClr val="D97706"/>
                </a:solidFill>
                <a:latin typeface="Calibri"/>
              </a:rPr>
              <a:t>•  </a:t>
            </a:r>
            <a:r>
              <a:rPr sz="2000">
                <a:solidFill>
                  <a:srgbClr val="1F2937"/>
                </a:solidFill>
                <a:latin typeface="Calibri"/>
              </a:rPr>
              <a:t>Introduction to administrative detention as a population-level mechanism</a:t>
            </a:r>
          </a:p>
          <a:p>
            <a:pPr>
              <a:spcBef>
                <a:spcPts val="800"/>
              </a:spcBef>
              <a:spcAft>
                <a:spcPts val="800"/>
              </a:spcAft>
            </a:pPr>
            <a:r>
              <a:rPr sz="2000">
                <a:solidFill>
                  <a:srgbClr val="D97706"/>
                </a:solidFill>
                <a:latin typeface="Calibri"/>
              </a:rPr>
              <a:t>•  </a:t>
            </a:r>
            <a:r>
              <a:rPr sz="2000">
                <a:solidFill>
                  <a:srgbClr val="1F2937"/>
                </a:solidFill>
                <a:latin typeface="Calibri"/>
              </a:rPr>
              <a:t>Methodology for data collection and analysis</a:t>
            </a:r>
          </a:p>
          <a:p>
            <a:pPr>
              <a:spcBef>
                <a:spcPts val="800"/>
              </a:spcBef>
              <a:spcAft>
                <a:spcPts val="800"/>
              </a:spcAft>
            </a:pPr>
            <a:r>
              <a:rPr sz="2000">
                <a:solidFill>
                  <a:srgbClr val="D97706"/>
                </a:solidFill>
                <a:latin typeface="Calibri"/>
              </a:rPr>
              <a:t>•  </a:t>
            </a:r>
            <a:r>
              <a:rPr sz="2000">
                <a:solidFill>
                  <a:srgbClr val="1F2937"/>
                </a:solidFill>
                <a:latin typeface="Calibri"/>
              </a:rPr>
              <a:t>Quantitative and qualitative results on detention patterns and impacts</a:t>
            </a:r>
          </a:p>
          <a:p>
            <a:pPr>
              <a:spcBef>
                <a:spcPts val="800"/>
              </a:spcBef>
              <a:spcAft>
                <a:spcPts val="800"/>
              </a:spcAft>
            </a:pPr>
            <a:r>
              <a:rPr sz="2000">
                <a:solidFill>
                  <a:srgbClr val="D97706"/>
                </a:solidFill>
                <a:latin typeface="Calibri"/>
              </a:rPr>
              <a:t>•  </a:t>
            </a:r>
            <a:r>
              <a:rPr sz="2000">
                <a:solidFill>
                  <a:srgbClr val="1F2937"/>
                </a:solidFill>
                <a:latin typeface="Calibri"/>
              </a:rPr>
              <a:t>Discussion of findings and their implications</a:t>
            </a:r>
          </a:p>
          <a:p>
            <a:pPr>
              <a:spcBef>
                <a:spcPts val="800"/>
              </a:spcBef>
              <a:spcAft>
                <a:spcPts val="800"/>
              </a:spcAft>
            </a:pPr>
            <a:r>
              <a:rPr sz="2000">
                <a:solidFill>
                  <a:srgbClr val="D97706"/>
                </a:solidFill>
                <a:latin typeface="Calibri"/>
              </a:rPr>
              <a:t>•  </a:t>
            </a:r>
            <a:r>
              <a:rPr sz="2000">
                <a:solidFill>
                  <a:srgbClr val="1F2937"/>
                </a:solidFill>
                <a:latin typeface="Calibri"/>
              </a:rPr>
              <a:t>Conclusions and future work</a:t>
            </a:r>
          </a:p>
        </p:txBody>
      </p:sp>
      <p:sp>
        <p:nvSpPr>
          <p:cNvPr id="4" name="Rectangle 3"/>
          <p:cNvSpPr/>
          <p:nvPr/>
        </p:nvSpPr>
        <p:spPr>
          <a:xfrm>
            <a:off x="0" y="6583680"/>
            <a:ext cx="9144000" cy="274320"/>
          </a:xfrm>
          <a:prstGeom prst="rect">
            <a:avLst/>
          </a:prstGeom>
          <a:solidFill>
            <a:srgbClr val="B453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 y="6309360"/>
            <a:ext cx="5486400" cy="274320"/>
          </a:xfrm>
          <a:prstGeom prst="rect">
            <a:avLst/>
          </a:prstGeom>
          <a:noFill/>
        </p:spPr>
        <p:txBody>
          <a:bodyPr wrap="none">
            <a:spAutoFit/>
          </a:bodyPr>
          <a:lstStyle/>
          <a:p>
            <a:pPr algn="l">
              <a:defRPr sz="1200" b="1" i="1">
                <a:solidFill>
                  <a:srgbClr val="D97706"/>
                </a:solidFill>
              </a:defRPr>
            </a:pPr>
            <a:r>
              <a:t>Generated by AI Scholar Frontier</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65760"/>
            <a:ext cx="7772400" cy="640080"/>
          </a:xfrm>
          <a:prstGeom prst="rect">
            <a:avLst/>
          </a:prstGeom>
          <a:noFill/>
        </p:spPr>
        <p:txBody>
          <a:bodyPr wrap="square">
            <a:spAutoFit/>
          </a:bodyPr>
          <a:lstStyle/>
          <a:p>
            <a:pPr>
              <a:defRPr sz="3000" b="1">
                <a:solidFill>
                  <a:srgbClr val="D97706"/>
                </a:solidFill>
                <a:latin typeface="Calibri"/>
              </a:defRPr>
            </a:pPr>
            <a:r>
              <a:t>Key Contributions Summary</a:t>
            </a:r>
          </a:p>
        </p:txBody>
      </p:sp>
      <p:sp>
        <p:nvSpPr>
          <p:cNvPr id="3" name="Rectangle 2"/>
          <p:cNvSpPr/>
          <p:nvPr/>
        </p:nvSpPr>
        <p:spPr>
          <a:xfrm>
            <a:off x="685800" y="1371600"/>
            <a:ext cx="3657600" cy="2286000"/>
          </a:xfrm>
          <a:prstGeom prst="rect">
            <a:avLst/>
          </a:prstGeom>
          <a:solidFill>
            <a:srgbClr val="FFFFFF"/>
          </a:solidFill>
          <a:ln w="12700">
            <a:solidFill>
              <a:srgbClr val="F2F2F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685800" y="1371600"/>
            <a:ext cx="3657600" cy="137160"/>
          </a:xfrm>
          <a:prstGeom prst="rect">
            <a:avLst/>
          </a:prstGeom>
          <a:solidFill>
            <a:srgbClr val="F59E0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Oval 4"/>
          <p:cNvSpPr/>
          <p:nvPr/>
        </p:nvSpPr>
        <p:spPr>
          <a:xfrm>
            <a:off x="2286000" y="1645920"/>
            <a:ext cx="457200" cy="457200"/>
          </a:xfrm>
          <a:prstGeom prst="ellipse">
            <a:avLst/>
          </a:prstGeom>
          <a:solidFill>
            <a:srgbClr val="F59E0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2286000" y="1645920"/>
            <a:ext cx="457200" cy="457200"/>
          </a:xfrm>
          <a:prstGeom prst="rect">
            <a:avLst/>
          </a:prstGeom>
          <a:noFill/>
        </p:spPr>
        <p:txBody>
          <a:bodyPr wrap="none" anchor="t">
            <a:spAutoFit/>
          </a:bodyPr>
          <a:lstStyle/>
          <a:p>
            <a:pPr algn="ctr">
              <a:defRPr sz="2000" b="1">
                <a:solidFill>
                  <a:srgbClr val="FFFFFF"/>
                </a:solidFill>
              </a:defRPr>
            </a:pPr>
            <a:r>
              <a:t>1</a:t>
            </a:r>
          </a:p>
        </p:txBody>
      </p:sp>
      <p:sp>
        <p:nvSpPr>
          <p:cNvPr id="7" name="TextBox 6"/>
          <p:cNvSpPr txBox="1"/>
          <p:nvPr/>
        </p:nvSpPr>
        <p:spPr>
          <a:xfrm>
            <a:off x="868680" y="2194560"/>
            <a:ext cx="3291840" cy="457200"/>
          </a:xfrm>
          <a:prstGeom prst="rect">
            <a:avLst/>
          </a:prstGeom>
          <a:noFill/>
        </p:spPr>
        <p:txBody>
          <a:bodyPr wrap="square">
            <a:spAutoFit/>
          </a:bodyPr>
          <a:lstStyle/>
          <a:p>
            <a:pPr algn="ctr">
              <a:defRPr sz="1600" b="1">
                <a:solidFill>
                  <a:srgbClr val="D97706"/>
                </a:solidFill>
              </a:defRPr>
            </a:pPr>
            <a:r>
              <a:t>Empirical Demonstration</a:t>
            </a:r>
          </a:p>
        </p:txBody>
      </p:sp>
      <p:sp>
        <p:nvSpPr>
          <p:cNvPr id="8" name="TextBox 7"/>
          <p:cNvSpPr txBox="1"/>
          <p:nvPr/>
        </p:nvSpPr>
        <p:spPr>
          <a:xfrm>
            <a:off x="868680" y="2697480"/>
            <a:ext cx="3291840" cy="868680"/>
          </a:xfrm>
          <a:prstGeom prst="rect">
            <a:avLst/>
          </a:prstGeom>
          <a:noFill/>
        </p:spPr>
        <p:txBody>
          <a:bodyPr wrap="square">
            <a:spAutoFit/>
          </a:bodyPr>
          <a:lstStyle/>
          <a:p>
            <a:pPr algn="ctr">
              <a:defRPr sz="1100">
                <a:solidFill>
                  <a:srgbClr val="1F2937"/>
                </a:solidFill>
              </a:defRPr>
            </a:pPr>
            <a:r>
              <a:t>Quantitatively shows the systematic escalation of administrative detention and its correlation with mortality.</a:t>
            </a:r>
          </a:p>
        </p:txBody>
      </p:sp>
      <p:sp>
        <p:nvSpPr>
          <p:cNvPr id="9" name="Rectangle 8"/>
          <p:cNvSpPr/>
          <p:nvPr/>
        </p:nvSpPr>
        <p:spPr>
          <a:xfrm>
            <a:off x="4800600" y="1371600"/>
            <a:ext cx="3657600" cy="2286000"/>
          </a:xfrm>
          <a:prstGeom prst="rect">
            <a:avLst/>
          </a:prstGeom>
          <a:solidFill>
            <a:srgbClr val="FFFFFF"/>
          </a:solidFill>
          <a:ln w="12700">
            <a:solidFill>
              <a:srgbClr val="F2F2F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4800600" y="1371600"/>
            <a:ext cx="3657600" cy="137160"/>
          </a:xfrm>
          <a:prstGeom prst="rect">
            <a:avLst/>
          </a:prstGeom>
          <a:solidFill>
            <a:srgbClr val="B453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Oval 10"/>
          <p:cNvSpPr/>
          <p:nvPr/>
        </p:nvSpPr>
        <p:spPr>
          <a:xfrm>
            <a:off x="6400800" y="1645920"/>
            <a:ext cx="457200" cy="457200"/>
          </a:xfrm>
          <a:prstGeom prst="ellipse">
            <a:avLst/>
          </a:prstGeom>
          <a:solidFill>
            <a:srgbClr val="B453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400800" y="1645920"/>
            <a:ext cx="457200" cy="457200"/>
          </a:xfrm>
          <a:prstGeom prst="rect">
            <a:avLst/>
          </a:prstGeom>
          <a:noFill/>
        </p:spPr>
        <p:txBody>
          <a:bodyPr wrap="none" anchor="t">
            <a:spAutoFit/>
          </a:bodyPr>
          <a:lstStyle/>
          <a:p>
            <a:pPr algn="ctr">
              <a:defRPr sz="2000" b="1">
                <a:solidFill>
                  <a:srgbClr val="FFFFFF"/>
                </a:solidFill>
              </a:defRPr>
            </a:pPr>
            <a:r>
              <a:t>2</a:t>
            </a:r>
          </a:p>
        </p:txBody>
      </p:sp>
      <p:sp>
        <p:nvSpPr>
          <p:cNvPr id="13" name="TextBox 12"/>
          <p:cNvSpPr txBox="1"/>
          <p:nvPr/>
        </p:nvSpPr>
        <p:spPr>
          <a:xfrm>
            <a:off x="4983480" y="2194560"/>
            <a:ext cx="3291840" cy="457200"/>
          </a:xfrm>
          <a:prstGeom prst="rect">
            <a:avLst/>
          </a:prstGeom>
          <a:noFill/>
        </p:spPr>
        <p:txBody>
          <a:bodyPr wrap="square">
            <a:spAutoFit/>
          </a:bodyPr>
          <a:lstStyle/>
          <a:p>
            <a:pPr algn="ctr">
              <a:defRPr sz="1600" b="1">
                <a:solidFill>
                  <a:srgbClr val="D97706"/>
                </a:solidFill>
              </a:defRPr>
            </a:pPr>
            <a:r>
              <a:t>Integrated Analysis</a:t>
            </a:r>
          </a:p>
        </p:txBody>
      </p:sp>
      <p:sp>
        <p:nvSpPr>
          <p:cNvPr id="14" name="TextBox 13"/>
          <p:cNvSpPr txBox="1"/>
          <p:nvPr/>
        </p:nvSpPr>
        <p:spPr>
          <a:xfrm>
            <a:off x="4983480" y="2697480"/>
            <a:ext cx="3291840" cy="868680"/>
          </a:xfrm>
          <a:prstGeom prst="rect">
            <a:avLst/>
          </a:prstGeom>
          <a:noFill/>
        </p:spPr>
        <p:txBody>
          <a:bodyPr wrap="square">
            <a:spAutoFit/>
          </a:bodyPr>
          <a:lstStyle/>
          <a:p>
            <a:pPr algn="ctr">
              <a:defRPr sz="1100">
                <a:solidFill>
                  <a:srgbClr val="1F2937"/>
                </a:solidFill>
              </a:defRPr>
            </a:pPr>
            <a:r>
              <a:t>Connects legal frameworks, quantitative data, and qualitative testimonies to model the 'architecture of detention'.</a:t>
            </a:r>
          </a:p>
        </p:txBody>
      </p:sp>
      <p:sp>
        <p:nvSpPr>
          <p:cNvPr id="15" name="Rectangle 14"/>
          <p:cNvSpPr/>
          <p:nvPr/>
        </p:nvSpPr>
        <p:spPr>
          <a:xfrm>
            <a:off x="685800" y="3931920"/>
            <a:ext cx="3657600" cy="2286000"/>
          </a:xfrm>
          <a:prstGeom prst="rect">
            <a:avLst/>
          </a:prstGeom>
          <a:solidFill>
            <a:srgbClr val="FFFFFF"/>
          </a:solidFill>
          <a:ln w="12700">
            <a:solidFill>
              <a:srgbClr val="F2F2F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685800" y="3931920"/>
            <a:ext cx="3657600" cy="137160"/>
          </a:xfrm>
          <a:prstGeom prst="rect">
            <a:avLst/>
          </a:prstGeom>
          <a:solidFill>
            <a:srgbClr val="F59E0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Oval 16"/>
          <p:cNvSpPr/>
          <p:nvPr/>
        </p:nvSpPr>
        <p:spPr>
          <a:xfrm>
            <a:off x="2286000" y="4206240"/>
            <a:ext cx="457200" cy="457200"/>
          </a:xfrm>
          <a:prstGeom prst="ellipse">
            <a:avLst/>
          </a:prstGeom>
          <a:solidFill>
            <a:srgbClr val="F59E0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2286000" y="4206240"/>
            <a:ext cx="457200" cy="457200"/>
          </a:xfrm>
          <a:prstGeom prst="rect">
            <a:avLst/>
          </a:prstGeom>
          <a:noFill/>
        </p:spPr>
        <p:txBody>
          <a:bodyPr wrap="none" anchor="t">
            <a:spAutoFit/>
          </a:bodyPr>
          <a:lstStyle/>
          <a:p>
            <a:pPr algn="ctr">
              <a:defRPr sz="2000" b="1">
                <a:solidFill>
                  <a:srgbClr val="FFFFFF"/>
                </a:solidFill>
              </a:defRPr>
            </a:pPr>
            <a:r>
              <a:t>3</a:t>
            </a:r>
          </a:p>
        </p:txBody>
      </p:sp>
      <p:sp>
        <p:nvSpPr>
          <p:cNvPr id="19" name="TextBox 18"/>
          <p:cNvSpPr txBox="1"/>
          <p:nvPr/>
        </p:nvSpPr>
        <p:spPr>
          <a:xfrm>
            <a:off x="868680" y="4754880"/>
            <a:ext cx="3291840" cy="457200"/>
          </a:xfrm>
          <a:prstGeom prst="rect">
            <a:avLst/>
          </a:prstGeom>
          <a:noFill/>
        </p:spPr>
        <p:txBody>
          <a:bodyPr wrap="square">
            <a:spAutoFit/>
          </a:bodyPr>
          <a:lstStyle/>
          <a:p>
            <a:pPr algn="ctr">
              <a:defRPr sz="1600" b="1">
                <a:solidFill>
                  <a:srgbClr val="D97706"/>
                </a:solidFill>
              </a:defRPr>
            </a:pPr>
            <a:r>
              <a:t>Epistemic Trust Analysis</a:t>
            </a:r>
          </a:p>
        </p:txBody>
      </p:sp>
      <p:sp>
        <p:nvSpPr>
          <p:cNvPr id="20" name="TextBox 19"/>
          <p:cNvSpPr txBox="1"/>
          <p:nvPr/>
        </p:nvSpPr>
        <p:spPr>
          <a:xfrm>
            <a:off x="868680" y="5257800"/>
            <a:ext cx="3291840" cy="868680"/>
          </a:xfrm>
          <a:prstGeom prst="rect">
            <a:avLst/>
          </a:prstGeom>
          <a:noFill/>
        </p:spPr>
        <p:txBody>
          <a:bodyPr wrap="square">
            <a:spAutoFit/>
          </a:bodyPr>
          <a:lstStyle/>
          <a:p>
            <a:pPr algn="ctr">
              <a:defRPr sz="1100">
                <a:solidFill>
                  <a:srgbClr val="1F2937"/>
                </a:solidFill>
              </a:defRPr>
            </a:pPr>
            <a:r>
              <a:t>Highlights how institutional secrecy and monitoring suspension contribute to the erosion of verifiable knowledge.</a:t>
            </a:r>
          </a:p>
        </p:txBody>
      </p:sp>
      <p:sp>
        <p:nvSpPr>
          <p:cNvPr id="21" name="Rectangle 20"/>
          <p:cNvSpPr/>
          <p:nvPr/>
        </p:nvSpPr>
        <p:spPr>
          <a:xfrm>
            <a:off x="4800600" y="3931920"/>
            <a:ext cx="3657600" cy="2286000"/>
          </a:xfrm>
          <a:prstGeom prst="rect">
            <a:avLst/>
          </a:prstGeom>
          <a:solidFill>
            <a:srgbClr val="FFFFFF"/>
          </a:solidFill>
          <a:ln w="12700">
            <a:solidFill>
              <a:srgbClr val="F2F2F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Rectangle 21"/>
          <p:cNvSpPr/>
          <p:nvPr/>
        </p:nvSpPr>
        <p:spPr>
          <a:xfrm>
            <a:off x="4800600" y="3931920"/>
            <a:ext cx="3657600" cy="137160"/>
          </a:xfrm>
          <a:prstGeom prst="rect">
            <a:avLst/>
          </a:prstGeom>
          <a:solidFill>
            <a:srgbClr val="B453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Oval 22"/>
          <p:cNvSpPr/>
          <p:nvPr/>
        </p:nvSpPr>
        <p:spPr>
          <a:xfrm>
            <a:off x="6400800" y="4206240"/>
            <a:ext cx="457200" cy="457200"/>
          </a:xfrm>
          <a:prstGeom prst="ellipse">
            <a:avLst/>
          </a:prstGeom>
          <a:solidFill>
            <a:srgbClr val="B453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6400800" y="4206240"/>
            <a:ext cx="457200" cy="457200"/>
          </a:xfrm>
          <a:prstGeom prst="rect">
            <a:avLst/>
          </a:prstGeom>
          <a:noFill/>
        </p:spPr>
        <p:txBody>
          <a:bodyPr wrap="none" anchor="t">
            <a:spAutoFit/>
          </a:bodyPr>
          <a:lstStyle/>
          <a:p>
            <a:pPr algn="ctr">
              <a:defRPr sz="2000" b="1">
                <a:solidFill>
                  <a:srgbClr val="FFFFFF"/>
                </a:solidFill>
              </a:defRPr>
            </a:pPr>
            <a:r>
              <a:t>4</a:t>
            </a:r>
          </a:p>
        </p:txBody>
      </p:sp>
      <p:sp>
        <p:nvSpPr>
          <p:cNvPr id="25" name="TextBox 24"/>
          <p:cNvSpPr txBox="1"/>
          <p:nvPr/>
        </p:nvSpPr>
        <p:spPr>
          <a:xfrm>
            <a:off x="4983480" y="4754880"/>
            <a:ext cx="3291840" cy="457200"/>
          </a:xfrm>
          <a:prstGeom prst="rect">
            <a:avLst/>
          </a:prstGeom>
          <a:noFill/>
        </p:spPr>
        <p:txBody>
          <a:bodyPr wrap="square">
            <a:spAutoFit/>
          </a:bodyPr>
          <a:lstStyle/>
          <a:p>
            <a:pPr algn="ctr">
              <a:defRPr sz="1600" b="1">
                <a:solidFill>
                  <a:srgbClr val="D97706"/>
                </a:solidFill>
              </a:defRPr>
            </a:pPr>
            <a:r>
              <a:t>Legal-Practical Gap</a:t>
            </a:r>
          </a:p>
        </p:txBody>
      </p:sp>
      <p:sp>
        <p:nvSpPr>
          <p:cNvPr id="26" name="TextBox 25"/>
          <p:cNvSpPr txBox="1"/>
          <p:nvPr/>
        </p:nvSpPr>
        <p:spPr>
          <a:xfrm>
            <a:off x="4983480" y="5257800"/>
            <a:ext cx="3291840" cy="868680"/>
          </a:xfrm>
          <a:prstGeom prst="rect">
            <a:avLst/>
          </a:prstGeom>
          <a:noFill/>
        </p:spPr>
        <p:txBody>
          <a:bodyPr wrap="square">
            <a:spAutoFit/>
          </a:bodyPr>
          <a:lstStyle/>
          <a:p>
            <a:pPr algn="ctr">
              <a:defRPr sz="1100">
                <a:solidFill>
                  <a:srgbClr val="1F2937"/>
                </a:solidFill>
              </a:defRPr>
            </a:pPr>
            <a:r>
              <a:t>Analyzes how the Incarceration of Unlawful Combatants Law enables extended detention without judicial review in practice.</a:t>
            </a:r>
          </a:p>
        </p:txBody>
      </p:sp>
      <p:sp>
        <p:nvSpPr>
          <p:cNvPr id="27" name="Rectangle 26"/>
          <p:cNvSpPr/>
          <p:nvPr/>
        </p:nvSpPr>
        <p:spPr>
          <a:xfrm>
            <a:off x="0" y="6583680"/>
            <a:ext cx="9144000" cy="274320"/>
          </a:xfrm>
          <a:prstGeom prst="rect">
            <a:avLst/>
          </a:prstGeom>
          <a:solidFill>
            <a:srgbClr val="B453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45720" y="6309360"/>
            <a:ext cx="5486400" cy="274320"/>
          </a:xfrm>
          <a:prstGeom prst="rect">
            <a:avLst/>
          </a:prstGeom>
          <a:noFill/>
        </p:spPr>
        <p:txBody>
          <a:bodyPr wrap="none">
            <a:spAutoFit/>
          </a:bodyPr>
          <a:lstStyle/>
          <a:p>
            <a:pPr algn="l">
              <a:defRPr sz="1200" b="1" i="1">
                <a:solidFill>
                  <a:srgbClr val="D97706"/>
                </a:solidFill>
              </a:defRPr>
            </a:pPr>
            <a:r>
              <a:t>Generated by AI Scholar Frontier</a:t>
            </a: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65760"/>
            <a:ext cx="7772400" cy="640080"/>
          </a:xfrm>
          <a:prstGeom prst="rect">
            <a:avLst/>
          </a:prstGeom>
          <a:noFill/>
        </p:spPr>
        <p:txBody>
          <a:bodyPr wrap="square">
            <a:spAutoFit/>
          </a:bodyPr>
          <a:lstStyle/>
          <a:p>
            <a:pPr>
              <a:defRPr sz="3000" b="1">
                <a:solidFill>
                  <a:srgbClr val="D97706"/>
                </a:solidFill>
                <a:latin typeface="Calibri"/>
              </a:defRPr>
            </a:pPr>
            <a:r>
              <a:t>Limitations &amp; Challenges</a:t>
            </a:r>
          </a:p>
        </p:txBody>
      </p:sp>
      <p:sp>
        <p:nvSpPr>
          <p:cNvPr id="3" name="TextBox 2"/>
          <p:cNvSpPr txBox="1"/>
          <p:nvPr/>
        </p:nvSpPr>
        <p:spPr>
          <a:xfrm>
            <a:off x="685800" y="1234440"/>
            <a:ext cx="7772400" cy="5029200"/>
          </a:xfrm>
          <a:prstGeom prst="rect">
            <a:avLst/>
          </a:prstGeom>
          <a:noFill/>
        </p:spPr>
        <p:txBody>
          <a:bodyPr wrap="square">
            <a:spAutoFit/>
          </a:bodyPr>
          <a:lstStyle/>
          <a:p>
            <a:pPr>
              <a:spcBef>
                <a:spcPts val="800"/>
              </a:spcBef>
              <a:spcAft>
                <a:spcPts val="800"/>
              </a:spcAft>
            </a:pPr>
            <a:r>
              <a:rPr sz="2000">
                <a:solidFill>
                  <a:srgbClr val="D97706"/>
                </a:solidFill>
                <a:latin typeface="Calibri"/>
              </a:rPr>
              <a:t>•  </a:t>
            </a:r>
            <a:r>
              <a:rPr sz="2000" b="1">
                <a:solidFill>
                  <a:srgbClr val="1F2937"/>
                </a:solidFill>
                <a:latin typeface="Calibri"/>
              </a:rPr>
              <a:t>Data Reliance:</a:t>
            </a:r>
            <a:r>
              <a:rPr sz="2000" b="0">
                <a:solidFill>
                  <a:srgbClr val="1F2937"/>
                </a:solidFill>
                <a:latin typeface="Calibri"/>
              </a:rPr>
              <a:t> Findings depend on data from human rights organizations; direct, systematic access to detention facilities was impossible.</a:t>
            </a:r>
          </a:p>
          <a:p>
            <a:pPr>
              <a:spcBef>
                <a:spcPts val="800"/>
              </a:spcBef>
              <a:spcAft>
                <a:spcPts val="800"/>
              </a:spcAft>
            </a:pPr>
            <a:r>
              <a:rPr sz="2000">
                <a:solidFill>
                  <a:srgbClr val="D97706"/>
                </a:solidFill>
                <a:latin typeface="Calibri"/>
              </a:rPr>
              <a:t>•  </a:t>
            </a:r>
            <a:r>
              <a:rPr sz="2000" b="1">
                <a:solidFill>
                  <a:srgbClr val="1F2937"/>
                </a:solidFill>
                <a:latin typeface="Calibri"/>
              </a:rPr>
              <a:t>Testimonial Constraints:</a:t>
            </a:r>
            <a:r>
              <a:rPr sz="2000" b="0">
                <a:solidFill>
                  <a:srgbClr val="1F2937"/>
                </a:solidFill>
                <a:latin typeface="Calibri"/>
              </a:rPr>
              <a:t> Witness accounts, while crucial, are subject to trauma, memory issues, and potential coercion, requiring careful interpretation.</a:t>
            </a:r>
          </a:p>
          <a:p>
            <a:pPr>
              <a:spcBef>
                <a:spcPts val="800"/>
              </a:spcBef>
              <a:spcAft>
                <a:spcPts val="800"/>
              </a:spcAft>
            </a:pPr>
            <a:r>
              <a:rPr sz="2000">
                <a:solidFill>
                  <a:srgbClr val="D97706"/>
                </a:solidFill>
                <a:latin typeface="Calibri"/>
              </a:rPr>
              <a:t>•  </a:t>
            </a:r>
            <a:r>
              <a:rPr sz="2000" b="1">
                <a:solidFill>
                  <a:srgbClr val="1F2937"/>
                </a:solidFill>
                <a:latin typeface="Calibri"/>
              </a:rPr>
              <a:t>Causality vs. Correlation:</a:t>
            </a:r>
            <a:r>
              <a:rPr sz="2000" b="0">
                <a:solidFill>
                  <a:srgbClr val="1F2937"/>
                </a:solidFill>
                <a:latin typeface="Calibri"/>
              </a:rPr>
              <a:t> While strong correlations are shown, the closed nature of the system makes absolute causal claims difficult.</a:t>
            </a:r>
          </a:p>
          <a:p>
            <a:pPr>
              <a:spcBef>
                <a:spcPts val="800"/>
              </a:spcBef>
              <a:spcAft>
                <a:spcPts val="800"/>
              </a:spcAft>
            </a:pPr>
            <a:r>
              <a:rPr sz="2000">
                <a:solidFill>
                  <a:srgbClr val="D97706"/>
                </a:solidFill>
                <a:latin typeface="Calibri"/>
              </a:rPr>
              <a:t>•  </a:t>
            </a:r>
            <a:r>
              <a:rPr sz="2000" b="1">
                <a:solidFill>
                  <a:srgbClr val="1F2937"/>
                </a:solidFill>
                <a:latin typeface="Calibri"/>
              </a:rPr>
              <a:t>Dynamic Context:</a:t>
            </a:r>
            <a:r>
              <a:rPr sz="2000" b="0">
                <a:solidFill>
                  <a:srgbClr val="1F2937"/>
                </a:solidFill>
                <a:latin typeface="Calibri"/>
              </a:rPr>
              <a:t> The ongoing and complex nature of the hostilities means the situation and detention practices may continue to evolve.</a:t>
            </a:r>
          </a:p>
        </p:txBody>
      </p:sp>
      <p:sp>
        <p:nvSpPr>
          <p:cNvPr id="4" name="Rectangle 3"/>
          <p:cNvSpPr/>
          <p:nvPr/>
        </p:nvSpPr>
        <p:spPr>
          <a:xfrm>
            <a:off x="0" y="6583680"/>
            <a:ext cx="9144000" cy="274320"/>
          </a:xfrm>
          <a:prstGeom prst="rect">
            <a:avLst/>
          </a:prstGeom>
          <a:solidFill>
            <a:srgbClr val="B453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 y="6309360"/>
            <a:ext cx="5486400" cy="274320"/>
          </a:xfrm>
          <a:prstGeom prst="rect">
            <a:avLst/>
          </a:prstGeom>
          <a:noFill/>
        </p:spPr>
        <p:txBody>
          <a:bodyPr wrap="none">
            <a:spAutoFit/>
          </a:bodyPr>
          <a:lstStyle/>
          <a:p>
            <a:pPr algn="l">
              <a:defRPr sz="1200" b="1" i="1">
                <a:solidFill>
                  <a:srgbClr val="D97706"/>
                </a:solidFill>
              </a:defRPr>
            </a:pPr>
            <a:r>
              <a:t>Generated by AI Scholar Frontier</a:t>
            </a: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65760"/>
            <a:ext cx="7772400" cy="640080"/>
          </a:xfrm>
          <a:prstGeom prst="rect">
            <a:avLst/>
          </a:prstGeom>
          <a:noFill/>
        </p:spPr>
        <p:txBody>
          <a:bodyPr wrap="square">
            <a:spAutoFit/>
          </a:bodyPr>
          <a:lstStyle/>
          <a:p>
            <a:pPr>
              <a:defRPr sz="3000" b="1">
                <a:solidFill>
                  <a:srgbClr val="D97706"/>
                </a:solidFill>
                <a:latin typeface="Calibri"/>
              </a:defRPr>
            </a:pPr>
            <a:r>
              <a:t>Future Work &amp; Extensions</a:t>
            </a:r>
          </a:p>
        </p:txBody>
      </p:sp>
      <p:sp>
        <p:nvSpPr>
          <p:cNvPr id="3" name="TextBox 2"/>
          <p:cNvSpPr txBox="1"/>
          <p:nvPr/>
        </p:nvSpPr>
        <p:spPr>
          <a:xfrm>
            <a:off x="685800" y="1234440"/>
            <a:ext cx="7772400" cy="5029200"/>
          </a:xfrm>
          <a:prstGeom prst="rect">
            <a:avLst/>
          </a:prstGeom>
          <a:noFill/>
        </p:spPr>
        <p:txBody>
          <a:bodyPr wrap="square">
            <a:spAutoFit/>
          </a:bodyPr>
          <a:lstStyle/>
          <a:p>
            <a:pPr>
              <a:spcBef>
                <a:spcPts val="800"/>
              </a:spcBef>
              <a:spcAft>
                <a:spcPts val="800"/>
              </a:spcAft>
            </a:pPr>
            <a:r>
              <a:rPr sz="2000">
                <a:solidFill>
                  <a:srgbClr val="D97706"/>
                </a:solidFill>
                <a:latin typeface="Calibri"/>
              </a:rPr>
              <a:t>•  </a:t>
            </a:r>
            <a:r>
              <a:rPr sz="2000" b="1">
                <a:solidFill>
                  <a:srgbClr val="1F2937"/>
                </a:solidFill>
                <a:latin typeface="Calibri"/>
              </a:rPr>
              <a:t>Historical Parallels:</a:t>
            </a:r>
            <a:r>
              <a:rPr sz="2000" b="0">
                <a:solidFill>
                  <a:srgbClr val="1F2937"/>
                </a:solidFill>
                <a:latin typeface="Calibri"/>
              </a:rPr>
              <a:t> Further investigation into detention as a 'state of exception' in other historical and contemporary contexts.</a:t>
            </a:r>
          </a:p>
          <a:p>
            <a:pPr>
              <a:spcBef>
                <a:spcPts val="800"/>
              </a:spcBef>
              <a:spcAft>
                <a:spcPts val="800"/>
              </a:spcAft>
            </a:pPr>
            <a:r>
              <a:rPr sz="2000">
                <a:solidFill>
                  <a:srgbClr val="D97706"/>
                </a:solidFill>
                <a:latin typeface="Calibri"/>
              </a:rPr>
              <a:t>•  </a:t>
            </a:r>
            <a:r>
              <a:rPr sz="2000" b="1">
                <a:solidFill>
                  <a:srgbClr val="1F2937"/>
                </a:solidFill>
                <a:latin typeface="Calibri"/>
              </a:rPr>
              <a:t>Enhanced Monitoring:</a:t>
            </a:r>
            <a:r>
              <a:rPr sz="2000" b="0">
                <a:solidFill>
                  <a:srgbClr val="1F2937"/>
                </a:solidFill>
                <a:latin typeface="Calibri"/>
              </a:rPr>
              <a:t> Research into and advocacy for robust, independent monitoring mechanisms to combat institutional secrecy.</a:t>
            </a:r>
          </a:p>
          <a:p>
            <a:pPr>
              <a:spcBef>
                <a:spcPts val="800"/>
              </a:spcBef>
              <a:spcAft>
                <a:spcPts val="800"/>
              </a:spcAft>
            </a:pPr>
            <a:r>
              <a:rPr sz="2000">
                <a:solidFill>
                  <a:srgbClr val="D97706"/>
                </a:solidFill>
                <a:latin typeface="Calibri"/>
              </a:rPr>
              <a:t>•  </a:t>
            </a:r>
            <a:r>
              <a:rPr sz="2000" b="1">
                <a:solidFill>
                  <a:srgbClr val="1F2937"/>
                </a:solidFill>
                <a:latin typeface="Calibri"/>
              </a:rPr>
              <a:t>Policy Analysis:</a:t>
            </a:r>
            <a:r>
              <a:rPr sz="2000" b="0">
                <a:solidFill>
                  <a:srgbClr val="1F2937"/>
                </a:solidFill>
                <a:latin typeface="Calibri"/>
              </a:rPr>
              <a:t> Developing concrete policy recommendations to align detention practices with international human rights and humanitarian law.</a:t>
            </a:r>
          </a:p>
          <a:p>
            <a:pPr>
              <a:spcBef>
                <a:spcPts val="800"/>
              </a:spcBef>
              <a:spcAft>
                <a:spcPts val="800"/>
              </a:spcAft>
            </a:pPr>
            <a:r>
              <a:rPr sz="2000">
                <a:solidFill>
                  <a:srgbClr val="D97706"/>
                </a:solidFill>
                <a:latin typeface="Calibri"/>
              </a:rPr>
              <a:t>•  </a:t>
            </a:r>
            <a:r>
              <a:rPr sz="2000" b="1">
                <a:solidFill>
                  <a:srgbClr val="1F2937"/>
                </a:solidFill>
                <a:latin typeface="Calibri"/>
              </a:rPr>
              <a:t>Longitudinal Study:</a:t>
            </a:r>
            <a:r>
              <a:rPr sz="2000" b="0">
                <a:solidFill>
                  <a:srgbClr val="1F2937"/>
                </a:solidFill>
                <a:latin typeface="Calibri"/>
              </a:rPr>
              <a:t> Tracking the long-term health and psychological impacts on released detainees and their communities.</a:t>
            </a:r>
          </a:p>
        </p:txBody>
      </p:sp>
      <p:sp>
        <p:nvSpPr>
          <p:cNvPr id="4" name="Rectangle 3"/>
          <p:cNvSpPr/>
          <p:nvPr/>
        </p:nvSpPr>
        <p:spPr>
          <a:xfrm>
            <a:off x="0" y="6583680"/>
            <a:ext cx="9144000" cy="274320"/>
          </a:xfrm>
          <a:prstGeom prst="rect">
            <a:avLst/>
          </a:prstGeom>
          <a:solidFill>
            <a:srgbClr val="B453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 y="6309360"/>
            <a:ext cx="5486400" cy="274320"/>
          </a:xfrm>
          <a:prstGeom prst="rect">
            <a:avLst/>
          </a:prstGeom>
          <a:noFill/>
        </p:spPr>
        <p:txBody>
          <a:bodyPr wrap="none">
            <a:spAutoFit/>
          </a:bodyPr>
          <a:lstStyle/>
          <a:p>
            <a:pPr algn="l">
              <a:defRPr sz="1200" b="1" i="1">
                <a:solidFill>
                  <a:srgbClr val="D97706"/>
                </a:solidFill>
              </a:defRPr>
            </a:pPr>
            <a:r>
              <a:t>Generated by AI Scholar Frontier</a:t>
            </a:r>
          </a:p>
        </p:txBody>
      </p:sp>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65760"/>
            <a:ext cx="7772400" cy="640080"/>
          </a:xfrm>
          <a:prstGeom prst="rect">
            <a:avLst/>
          </a:prstGeom>
          <a:noFill/>
        </p:spPr>
        <p:txBody>
          <a:bodyPr wrap="square">
            <a:spAutoFit/>
          </a:bodyPr>
          <a:lstStyle/>
          <a:p>
            <a:pPr>
              <a:defRPr sz="3000" b="1">
                <a:solidFill>
                  <a:srgbClr val="D97706"/>
                </a:solidFill>
                <a:latin typeface="Calibri"/>
              </a:defRPr>
            </a:pPr>
            <a:r>
              <a:t>Conclusions</a:t>
            </a:r>
          </a:p>
        </p:txBody>
      </p:sp>
      <p:sp>
        <p:nvSpPr>
          <p:cNvPr id="3" name="Rectangle 2"/>
          <p:cNvSpPr/>
          <p:nvPr/>
        </p:nvSpPr>
        <p:spPr>
          <a:xfrm>
            <a:off x="274320" y="1554480"/>
            <a:ext cx="8595360" cy="4389120"/>
          </a:xfrm>
          <a:prstGeom prst="rect">
            <a:avLst/>
          </a:prstGeom>
          <a:solidFill>
            <a:srgbClr val="F59E0B"/>
          </a:solidFill>
          <a:ln w="38100">
            <a:solidFill>
              <a:srgbClr val="D97706"/>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85800" y="1828800"/>
            <a:ext cx="7772400" cy="3657600"/>
          </a:xfrm>
          <a:prstGeom prst="rect">
            <a:avLst/>
          </a:prstGeom>
          <a:noFill/>
        </p:spPr>
        <p:txBody>
          <a:bodyPr wrap="square">
            <a:spAutoFit/>
          </a:bodyPr>
          <a:lstStyle/>
          <a:p>
            <a:pPr>
              <a:spcBef>
                <a:spcPts val="800"/>
              </a:spcBef>
              <a:spcAft>
                <a:spcPts val="800"/>
              </a:spcAft>
            </a:pPr>
            <a:r>
              <a:rPr sz="1600">
                <a:solidFill>
                  <a:srgbClr val="D97706"/>
                </a:solidFill>
              </a:rPr>
              <a:t>•  </a:t>
            </a:r>
            <a:r>
              <a:rPr sz="1600">
                <a:solidFill>
                  <a:srgbClr val="FFFFFF"/>
                </a:solidFill>
              </a:rPr>
              <a:t>Administrative detention was systematically escalated as a mechanism of population control during the Gaza hostilities (2023-2025).</a:t>
            </a:r>
          </a:p>
          <a:p>
            <a:pPr>
              <a:spcBef>
                <a:spcPts val="800"/>
              </a:spcBef>
              <a:spcAft>
                <a:spcPts val="800"/>
              </a:spcAft>
            </a:pPr>
            <a:r>
              <a:rPr sz="1600">
                <a:solidFill>
                  <a:srgbClr val="D97706"/>
                </a:solidFill>
              </a:rPr>
              <a:t>•  </a:t>
            </a:r>
            <a:r>
              <a:rPr sz="1600">
                <a:solidFill>
                  <a:srgbClr val="FFFFFF"/>
                </a:solidFill>
              </a:rPr>
              <a:t>Quantitative analysis reveals strong correlations between detention conditions (overcrowding, medical denial) and increased mortality.</a:t>
            </a:r>
          </a:p>
          <a:p>
            <a:pPr>
              <a:spcBef>
                <a:spcPts val="800"/>
              </a:spcBef>
              <a:spcAft>
                <a:spcPts val="800"/>
              </a:spcAft>
            </a:pPr>
            <a:r>
              <a:rPr sz="1600">
                <a:solidFill>
                  <a:srgbClr val="D97706"/>
                </a:solidFill>
              </a:rPr>
              <a:t>•  </a:t>
            </a:r>
            <a:r>
              <a:rPr sz="1600">
                <a:solidFill>
                  <a:srgbClr val="FFFFFF"/>
                </a:solidFill>
              </a:rPr>
              <a:t>Qualitative evidence documents systematic dehumanization, medical neglect, and epistemic silencing within detention centers.</a:t>
            </a:r>
          </a:p>
          <a:p>
            <a:pPr>
              <a:spcBef>
                <a:spcPts val="800"/>
              </a:spcBef>
              <a:spcAft>
                <a:spcPts val="800"/>
              </a:spcAft>
            </a:pPr>
            <a:r>
              <a:rPr sz="1600">
                <a:solidFill>
                  <a:srgbClr val="D97706"/>
                </a:solidFill>
              </a:rPr>
              <a:t>•  </a:t>
            </a:r>
            <a:r>
              <a:rPr sz="1600">
                <a:solidFill>
                  <a:srgbClr val="FFFFFF"/>
                </a:solidFill>
              </a:rPr>
              <a:t>The architecture of detention operates through legal-bureaucratic procedures that create conditions potentially incompatible with survival, exacerbated by eroded epistemic trust.</a:t>
            </a:r>
          </a:p>
        </p:txBody>
      </p:sp>
      <p:sp>
        <p:nvSpPr>
          <p:cNvPr id="5" name="Rectangle 4"/>
          <p:cNvSpPr/>
          <p:nvPr/>
        </p:nvSpPr>
        <p:spPr>
          <a:xfrm>
            <a:off x="0" y="6583680"/>
            <a:ext cx="9144000" cy="274320"/>
          </a:xfrm>
          <a:prstGeom prst="rect">
            <a:avLst/>
          </a:prstGeom>
          <a:solidFill>
            <a:srgbClr val="B453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45720" y="6309360"/>
            <a:ext cx="5486400" cy="274320"/>
          </a:xfrm>
          <a:prstGeom prst="rect">
            <a:avLst/>
          </a:prstGeom>
          <a:noFill/>
        </p:spPr>
        <p:txBody>
          <a:bodyPr wrap="none">
            <a:spAutoFit/>
          </a:bodyPr>
          <a:lstStyle/>
          <a:p>
            <a:pPr algn="l">
              <a:defRPr sz="1200" b="1" i="1">
                <a:solidFill>
                  <a:srgbClr val="D97706"/>
                </a:solidFill>
              </a:defRPr>
            </a:pPr>
            <a:r>
              <a:t>Generated by AI Scholar Frontier</a:t>
            </a:r>
          </a:p>
        </p:txBody>
      </p:sp>
    </p:spTree>
  </p:cSld>
  <p:clrMapOvr>
    <a:masterClrMapping/>
  </p:clrMapOvr>
</p:sld>
</file>

<file path=ppt/slides/slide24.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65760"/>
            <a:ext cx="7772400" cy="640080"/>
          </a:xfrm>
          <a:prstGeom prst="rect">
            <a:avLst/>
          </a:prstGeom>
          <a:noFill/>
        </p:spPr>
        <p:txBody>
          <a:bodyPr wrap="square">
            <a:spAutoFit/>
          </a:bodyPr>
          <a:lstStyle/>
          <a:p>
            <a:pPr>
              <a:defRPr sz="3000" b="1">
                <a:solidFill>
                  <a:srgbClr val="D97706"/>
                </a:solidFill>
                <a:latin typeface="Calibri"/>
              </a:defRPr>
            </a:pPr>
            <a:r>
              <a:t>References</a:t>
            </a:r>
          </a:p>
        </p:txBody>
      </p:sp>
      <p:sp>
        <p:nvSpPr>
          <p:cNvPr id="3" name="TextBox 2"/>
          <p:cNvSpPr txBox="1"/>
          <p:nvPr/>
        </p:nvSpPr>
        <p:spPr>
          <a:xfrm>
            <a:off x="685800" y="1234440"/>
            <a:ext cx="7772400" cy="5029200"/>
          </a:xfrm>
          <a:prstGeom prst="rect">
            <a:avLst/>
          </a:prstGeom>
          <a:noFill/>
        </p:spPr>
        <p:txBody>
          <a:bodyPr wrap="square">
            <a:spAutoFit/>
          </a:bodyPr>
          <a:lstStyle/>
          <a:p>
            <a:pPr>
              <a:lnSpc>
                <a:spcPct val="90000"/>
              </a:lnSpc>
              <a:spcBef>
                <a:spcPts val="400"/>
              </a:spcBef>
              <a:spcAft>
                <a:spcPts val="400"/>
              </a:spcAft>
            </a:pPr>
            <a:r>
              <a:rPr sz="1400">
                <a:solidFill>
                  <a:srgbClr val="D97706"/>
                </a:solidFill>
                <a:latin typeface="Calibri"/>
              </a:rPr>
              <a:t>•  </a:t>
            </a:r>
            <a:r>
              <a:rPr sz="1400">
                <a:solidFill>
                  <a:srgbClr val="1F2937"/>
                </a:solidFill>
                <a:latin typeface="Calibri"/>
              </a:rPr>
              <a:t>Agamben, G. (2005). State of Exception. University of Chicago Press.</a:t>
            </a:r>
          </a:p>
          <a:p>
            <a:pPr>
              <a:lnSpc>
                <a:spcPct val="90000"/>
              </a:lnSpc>
              <a:spcBef>
                <a:spcPts val="400"/>
              </a:spcBef>
              <a:spcAft>
                <a:spcPts val="400"/>
              </a:spcAft>
            </a:pPr>
            <a:r>
              <a:rPr sz="1400">
                <a:solidFill>
                  <a:srgbClr val="D97706"/>
                </a:solidFill>
                <a:latin typeface="Calibri"/>
              </a:rPr>
              <a:t>•  </a:t>
            </a:r>
            <a:r>
              <a:rPr sz="1400" b="1">
                <a:solidFill>
                  <a:srgbClr val="1F2937"/>
                </a:solidFill>
                <a:latin typeface="Calibri"/>
              </a:rPr>
              <a:t>Fricker, M. (2007). Epistemic Injustice:</a:t>
            </a:r>
            <a:r>
              <a:rPr sz="1400" b="0">
                <a:solidFill>
                  <a:srgbClr val="1F2937"/>
                </a:solidFill>
                <a:latin typeface="Calibri"/>
              </a:rPr>
              <a:t> Power and the Ethics of Knowing. Oxford University Press.</a:t>
            </a:r>
          </a:p>
          <a:p>
            <a:pPr>
              <a:lnSpc>
                <a:spcPct val="90000"/>
              </a:lnSpc>
              <a:spcBef>
                <a:spcPts val="400"/>
              </a:spcBef>
              <a:spcAft>
                <a:spcPts val="400"/>
              </a:spcAft>
            </a:pPr>
            <a:r>
              <a:rPr sz="1400">
                <a:solidFill>
                  <a:srgbClr val="D97706"/>
                </a:solidFill>
                <a:latin typeface="Calibri"/>
              </a:rPr>
              <a:t>•  </a:t>
            </a:r>
            <a:r>
              <a:rPr sz="1400">
                <a:solidFill>
                  <a:srgbClr val="1F2937"/>
                </a:solidFill>
                <a:latin typeface="Calibri"/>
              </a:rPr>
              <a:t>OHCHR. (2024). Report on Detention Practices in the Occupied Palestinian Territory.</a:t>
            </a:r>
          </a:p>
          <a:p>
            <a:pPr>
              <a:lnSpc>
                <a:spcPct val="90000"/>
              </a:lnSpc>
              <a:spcBef>
                <a:spcPts val="400"/>
              </a:spcBef>
              <a:spcAft>
                <a:spcPts val="400"/>
              </a:spcAft>
            </a:pPr>
            <a:r>
              <a:rPr sz="1400">
                <a:solidFill>
                  <a:srgbClr val="D97706"/>
                </a:solidFill>
                <a:latin typeface="Calibri"/>
              </a:rPr>
              <a:t>•  </a:t>
            </a:r>
            <a:r>
              <a:rPr sz="1400" b="1">
                <a:solidFill>
                  <a:srgbClr val="1F2937"/>
                </a:solidFill>
                <a:latin typeface="Calibri"/>
              </a:rPr>
              <a:t>Physicians for Human Rights–Israel (PHRI). (2025). Medical Neglect in Israeli Detention:</a:t>
            </a:r>
            <a:r>
              <a:rPr sz="1400" b="0">
                <a:solidFill>
                  <a:srgbClr val="1F2937"/>
                </a:solidFill>
                <a:latin typeface="Calibri"/>
              </a:rPr>
              <a:t> Testimonies 2023-2025.</a:t>
            </a:r>
          </a:p>
          <a:p>
            <a:pPr>
              <a:lnSpc>
                <a:spcPct val="90000"/>
              </a:lnSpc>
              <a:spcBef>
                <a:spcPts val="400"/>
              </a:spcBef>
              <a:spcAft>
                <a:spcPts val="400"/>
              </a:spcAft>
            </a:pPr>
            <a:r>
              <a:rPr sz="1400">
                <a:solidFill>
                  <a:srgbClr val="D97706"/>
                </a:solidFill>
                <a:latin typeface="Calibri"/>
              </a:rPr>
              <a:t>•  </a:t>
            </a:r>
            <a:r>
              <a:rPr sz="1400" b="1">
                <a:solidFill>
                  <a:srgbClr val="1F2937"/>
                </a:solidFill>
                <a:latin typeface="Calibri"/>
              </a:rPr>
              <a:t>Amnesty International. (2024). Annual Report:</a:t>
            </a:r>
            <a:r>
              <a:rPr sz="1400" b="0">
                <a:solidFill>
                  <a:srgbClr val="1F2937"/>
                </a:solidFill>
                <a:latin typeface="Calibri"/>
              </a:rPr>
              <a:t> Israel and the Occupied Palestinian Territories.</a:t>
            </a:r>
          </a:p>
          <a:p>
            <a:pPr>
              <a:lnSpc>
                <a:spcPct val="90000"/>
              </a:lnSpc>
              <a:spcBef>
                <a:spcPts val="400"/>
              </a:spcBef>
              <a:spcAft>
                <a:spcPts val="400"/>
              </a:spcAft>
            </a:pPr>
            <a:r>
              <a:rPr sz="1400">
                <a:solidFill>
                  <a:srgbClr val="D97706"/>
                </a:solidFill>
                <a:latin typeface="Calibri"/>
              </a:rPr>
              <a:t>•  </a:t>
            </a:r>
            <a:r>
              <a:rPr sz="1400">
                <a:solidFill>
                  <a:srgbClr val="1F2937"/>
                </a:solidFill>
                <a:latin typeface="Calibri"/>
              </a:rPr>
              <a:t>B'Tselem &amp; HaMoked. (2023-2025). Joint Database on Palestinian Detainees.</a:t>
            </a:r>
          </a:p>
          <a:p>
            <a:pPr>
              <a:lnSpc>
                <a:spcPct val="90000"/>
              </a:lnSpc>
              <a:spcBef>
                <a:spcPts val="400"/>
              </a:spcBef>
              <a:spcAft>
                <a:spcPts val="400"/>
              </a:spcAft>
            </a:pPr>
            <a:r>
              <a:rPr sz="1400">
                <a:solidFill>
                  <a:srgbClr val="D97706"/>
                </a:solidFill>
                <a:latin typeface="Calibri"/>
              </a:rPr>
              <a:t>•  </a:t>
            </a:r>
            <a:r>
              <a:rPr sz="1400">
                <a:solidFill>
                  <a:srgbClr val="1F2937"/>
                </a:solidFill>
                <a:latin typeface="Calibri"/>
              </a:rPr>
              <a:t>International Committee of the Red Cross (ICRC). (2023). Statement on Suspension of Access to Detention Facilities.</a:t>
            </a:r>
          </a:p>
        </p:txBody>
      </p:sp>
      <p:sp>
        <p:nvSpPr>
          <p:cNvPr id="4" name="Rectangle 3"/>
          <p:cNvSpPr/>
          <p:nvPr/>
        </p:nvSpPr>
        <p:spPr>
          <a:xfrm>
            <a:off x="0" y="6583680"/>
            <a:ext cx="9144000" cy="274320"/>
          </a:xfrm>
          <a:prstGeom prst="rect">
            <a:avLst/>
          </a:prstGeom>
          <a:solidFill>
            <a:srgbClr val="B453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 y="6309360"/>
            <a:ext cx="5486400" cy="274320"/>
          </a:xfrm>
          <a:prstGeom prst="rect">
            <a:avLst/>
          </a:prstGeom>
          <a:noFill/>
        </p:spPr>
        <p:txBody>
          <a:bodyPr wrap="none">
            <a:spAutoFit/>
          </a:bodyPr>
          <a:lstStyle/>
          <a:p>
            <a:pPr algn="l">
              <a:defRPr sz="1200" b="1" i="1">
                <a:solidFill>
                  <a:srgbClr val="D97706"/>
                </a:solidFill>
              </a:defRPr>
            </a:pPr>
            <a:r>
              <a:t>Generated by AI Scholar Frontier</a:t>
            </a:r>
          </a:p>
        </p:txBody>
      </p:sp>
    </p:spTree>
  </p:cSld>
  <p:clrMapOvr>
    <a:masterClrMapping/>
  </p:clrMapOvr>
</p:sld>
</file>

<file path=ppt/slides/slide25.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3" name="Rectangle 2"/>
          <p:cNvSpPr/>
          <p:nvPr/>
        </p:nvSpPr>
        <p:spPr>
          <a:xfrm>
            <a:off x="0" y="0"/>
            <a:ext cx="9144000" cy="6858000"/>
          </a:xfrm>
          <a:prstGeom prst="rect">
            <a:avLst/>
          </a:prstGeom>
          <a:solidFill>
            <a:srgbClr val="D9770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 name="TextBox 1"/>
          <p:cNvSpPr txBox="1"/>
          <p:nvPr/>
        </p:nvSpPr>
        <p:spPr>
          <a:xfrm>
            <a:off x="457200" y="365760"/>
            <a:ext cx="7772400" cy="640080"/>
          </a:xfrm>
          <a:prstGeom prst="rect">
            <a:avLst/>
          </a:prstGeom>
          <a:noFill/>
        </p:spPr>
        <p:txBody>
          <a:bodyPr wrap="square">
            <a:spAutoFit/>
          </a:bodyPr>
          <a:lstStyle/>
          <a:p>
            <a:pPr>
              <a:defRPr sz="3000" b="1">
                <a:solidFill>
                  <a:srgbClr val="D97706"/>
                </a:solidFill>
                <a:latin typeface="Calibri"/>
              </a:defRPr>
            </a:pPr>
          </a:p>
        </p:txBody>
      </p:sp>
      <p:sp>
        <p:nvSpPr>
          <p:cNvPr id="4" name="Oval 3"/>
          <p:cNvSpPr/>
          <p:nvPr/>
        </p:nvSpPr>
        <p:spPr>
          <a:xfrm>
            <a:off x="6858000" y="-914400"/>
            <a:ext cx="2743200" cy="2743200"/>
          </a:xfrm>
          <a:prstGeom prst="ellipse">
            <a:avLst/>
          </a:prstGeom>
          <a:solidFill>
            <a:srgbClr val="F59E0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Oval 4"/>
          <p:cNvSpPr/>
          <p:nvPr/>
        </p:nvSpPr>
        <p:spPr>
          <a:xfrm>
            <a:off x="-914400" y="3657600"/>
            <a:ext cx="2286000" cy="2286000"/>
          </a:xfrm>
          <a:prstGeom prst="ellipse">
            <a:avLst/>
          </a:prstGeom>
          <a:solidFill>
            <a:srgbClr val="B453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457200" y="1828800"/>
            <a:ext cx="8229600" cy="1097280"/>
          </a:xfrm>
          <a:prstGeom prst="rect">
            <a:avLst/>
          </a:prstGeom>
          <a:noFill/>
        </p:spPr>
        <p:txBody>
          <a:bodyPr wrap="none">
            <a:spAutoFit/>
          </a:bodyPr>
          <a:lstStyle/>
          <a:p>
            <a:pPr algn="ctr">
              <a:defRPr sz="4800" b="1">
                <a:solidFill>
                  <a:srgbClr val="FFFFFF"/>
                </a:solidFill>
              </a:defRPr>
            </a:pPr>
            <a:r>
              <a:t>Thank You!</a:t>
            </a:r>
          </a:p>
        </p:txBody>
      </p:sp>
      <p:sp>
        <p:nvSpPr>
          <p:cNvPr id="7" name="TextBox 6"/>
          <p:cNvSpPr txBox="1"/>
          <p:nvPr/>
        </p:nvSpPr>
        <p:spPr>
          <a:xfrm>
            <a:off x="457200" y="3200400"/>
            <a:ext cx="8229600" cy="2286000"/>
          </a:xfrm>
          <a:prstGeom prst="rect">
            <a:avLst/>
          </a:prstGeom>
          <a:noFill/>
        </p:spPr>
        <p:txBody>
          <a:bodyPr wrap="square">
            <a:spAutoFit/>
          </a:bodyPr>
          <a:lstStyle/>
          <a:p>
            <a:pPr algn="ctr">
              <a:defRPr sz="1600">
                <a:solidFill>
                  <a:srgbClr val="FFFFFF"/>
                </a:solidFill>
              </a:defRPr>
            </a:pPr>
            <a:r>
              <a:t>For questions: research.ethics@tokyo-institute.edu</a:t>
            </a:r>
          </a:p>
          <a:p>
            <a:pPr algn="ctr">
              <a:spcBef>
                <a:spcPts val="600"/>
              </a:spcBef>
              <a:defRPr sz="1600">
                <a:solidFill>
                  <a:srgbClr val="FFFFFF"/>
                </a:solidFill>
              </a:defRPr>
            </a:pPr>
            <a:r>
              <a:t>Project Archive: github.com/architecture-of-detention-study</a:t>
            </a:r>
          </a:p>
        </p:txBody>
      </p:sp>
      <p:sp>
        <p:nvSpPr>
          <p:cNvPr id="8" name="Rectangle 7"/>
          <p:cNvSpPr/>
          <p:nvPr/>
        </p:nvSpPr>
        <p:spPr>
          <a:xfrm>
            <a:off x="0" y="6583680"/>
            <a:ext cx="9144000" cy="274320"/>
          </a:xfrm>
          <a:prstGeom prst="rect">
            <a:avLst/>
          </a:prstGeom>
          <a:solidFill>
            <a:srgbClr val="B453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45720" y="6309360"/>
            <a:ext cx="5486400" cy="274320"/>
          </a:xfrm>
          <a:prstGeom prst="rect">
            <a:avLst/>
          </a:prstGeom>
          <a:noFill/>
        </p:spPr>
        <p:txBody>
          <a:bodyPr wrap="none">
            <a:spAutoFit/>
          </a:bodyPr>
          <a:lstStyle/>
          <a:p>
            <a:pPr algn="l">
              <a:defRPr sz="1200" b="1" i="1">
                <a:solidFill>
                  <a:srgbClr val="D97706"/>
                </a:solidFill>
              </a:defRPr>
            </a:pPr>
            <a:r>
              <a:t>Generated by AI Scholar Frontier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65760"/>
            <a:ext cx="7772400" cy="640080"/>
          </a:xfrm>
          <a:prstGeom prst="rect">
            <a:avLst/>
          </a:prstGeom>
          <a:noFill/>
        </p:spPr>
        <p:txBody>
          <a:bodyPr wrap="square">
            <a:spAutoFit/>
          </a:bodyPr>
          <a:lstStyle/>
          <a:p>
            <a:pPr>
              <a:defRPr sz="3000" b="1">
                <a:solidFill>
                  <a:srgbClr val="D97706"/>
                </a:solidFill>
                <a:latin typeface="Calibri"/>
              </a:defRPr>
            </a:pPr>
            <a:r>
              <a:t>Research Context &amp; Background</a:t>
            </a:r>
          </a:p>
        </p:txBody>
      </p:sp>
      <p:sp>
        <p:nvSpPr>
          <p:cNvPr id="3" name="TextBox 2"/>
          <p:cNvSpPr txBox="1"/>
          <p:nvPr/>
        </p:nvSpPr>
        <p:spPr>
          <a:xfrm>
            <a:off x="685800" y="1234440"/>
            <a:ext cx="7772400" cy="5029200"/>
          </a:xfrm>
          <a:prstGeom prst="rect">
            <a:avLst/>
          </a:prstGeom>
          <a:noFill/>
        </p:spPr>
        <p:txBody>
          <a:bodyPr wrap="square">
            <a:spAutoFit/>
          </a:bodyPr>
          <a:lstStyle/>
          <a:p>
            <a:pPr>
              <a:spcBef>
                <a:spcPts val="800"/>
              </a:spcBef>
              <a:spcAft>
                <a:spcPts val="800"/>
              </a:spcAft>
            </a:pPr>
            <a:r>
              <a:rPr sz="2000">
                <a:solidFill>
                  <a:srgbClr val="D97706"/>
                </a:solidFill>
                <a:latin typeface="Calibri"/>
              </a:rPr>
              <a:t>•  </a:t>
            </a:r>
            <a:r>
              <a:rPr sz="2000" b="1">
                <a:solidFill>
                  <a:srgbClr val="1F2937"/>
                </a:solidFill>
                <a:latin typeface="Calibri"/>
              </a:rPr>
              <a:t>Problem Domain:</a:t>
            </a:r>
            <a:r>
              <a:rPr sz="2000" b="0">
                <a:solidFill>
                  <a:srgbClr val="1F2937"/>
                </a:solidFill>
                <a:latin typeface="Calibri"/>
              </a:rPr>
              <a:t> Gaza Strip humanitarian crisis (2023-2025) marked by siege, famine, and mass detention.</a:t>
            </a:r>
          </a:p>
          <a:p>
            <a:pPr>
              <a:spcBef>
                <a:spcPts val="800"/>
              </a:spcBef>
              <a:spcAft>
                <a:spcPts val="800"/>
              </a:spcAft>
            </a:pPr>
            <a:r>
              <a:rPr sz="2000">
                <a:solidFill>
                  <a:srgbClr val="D97706"/>
                </a:solidFill>
                <a:latin typeface="Calibri"/>
              </a:rPr>
              <a:t>•  </a:t>
            </a:r>
            <a:r>
              <a:rPr sz="2000" b="1">
                <a:solidFill>
                  <a:srgbClr val="1F2937"/>
                </a:solidFill>
                <a:latin typeface="Calibri"/>
              </a:rPr>
              <a:t>Current State:</a:t>
            </a:r>
            <a:r>
              <a:rPr sz="2000" b="0">
                <a:solidFill>
                  <a:srgbClr val="1F2937"/>
                </a:solidFill>
                <a:latin typeface="Calibri"/>
              </a:rPr>
              <a:t> Administrative detention used as a systematic population-level control mechanism under the Incarceration of Unlawful Combatants Law (2002, amended 2023).</a:t>
            </a:r>
          </a:p>
          <a:p>
            <a:pPr>
              <a:spcBef>
                <a:spcPts val="800"/>
              </a:spcBef>
              <a:spcAft>
                <a:spcPts val="800"/>
              </a:spcAft>
            </a:pPr>
            <a:r>
              <a:rPr sz="2000">
                <a:solidFill>
                  <a:srgbClr val="D97706"/>
                </a:solidFill>
                <a:latin typeface="Calibri"/>
              </a:rPr>
              <a:t>•  </a:t>
            </a:r>
            <a:r>
              <a:rPr sz="2000" b="1">
                <a:solidFill>
                  <a:srgbClr val="1F2937"/>
                </a:solidFill>
                <a:latin typeface="Calibri"/>
              </a:rPr>
              <a:t>Research Gap:</a:t>
            </a:r>
            <a:r>
              <a:rPr sz="2000" b="0">
                <a:solidFill>
                  <a:srgbClr val="1F2937"/>
                </a:solidFill>
                <a:latin typeface="Calibri"/>
              </a:rPr>
              <a:t> Limited integrated analysis of how bureaucratic detention procedures intersect with conditions incompatible with survival under international law.</a:t>
            </a:r>
          </a:p>
          <a:p>
            <a:pPr>
              <a:spcBef>
                <a:spcPts val="800"/>
              </a:spcBef>
              <a:spcAft>
                <a:spcPts val="800"/>
              </a:spcAft>
            </a:pPr>
            <a:r>
              <a:rPr sz="2000">
                <a:solidFill>
                  <a:srgbClr val="D97706"/>
                </a:solidFill>
                <a:latin typeface="Calibri"/>
              </a:rPr>
              <a:t>•  </a:t>
            </a:r>
            <a:r>
              <a:rPr sz="2000" b="1">
                <a:solidFill>
                  <a:srgbClr val="1F2937"/>
                </a:solidFill>
                <a:latin typeface="Calibri"/>
              </a:rPr>
              <a:t>Challenge Addressed:</a:t>
            </a:r>
            <a:r>
              <a:rPr sz="2000" b="0">
                <a:solidFill>
                  <a:srgbClr val="1F2937"/>
                </a:solidFill>
                <a:latin typeface="Calibri"/>
              </a:rPr>
              <a:t> Understanding the architecture of detention where formal legal procedures enable mass suffering and erode epistemic trust.</a:t>
            </a:r>
          </a:p>
        </p:txBody>
      </p:sp>
      <p:sp>
        <p:nvSpPr>
          <p:cNvPr id="4" name="Rectangle 3"/>
          <p:cNvSpPr/>
          <p:nvPr/>
        </p:nvSpPr>
        <p:spPr>
          <a:xfrm>
            <a:off x="0" y="6583680"/>
            <a:ext cx="9144000" cy="274320"/>
          </a:xfrm>
          <a:prstGeom prst="rect">
            <a:avLst/>
          </a:prstGeom>
          <a:solidFill>
            <a:srgbClr val="B453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 y="6309360"/>
            <a:ext cx="5486400" cy="274320"/>
          </a:xfrm>
          <a:prstGeom prst="rect">
            <a:avLst/>
          </a:prstGeom>
          <a:noFill/>
        </p:spPr>
        <p:txBody>
          <a:bodyPr wrap="none">
            <a:spAutoFit/>
          </a:bodyPr>
          <a:lstStyle/>
          <a:p>
            <a:pPr algn="l">
              <a:defRPr sz="1200" b="1" i="1">
                <a:solidFill>
                  <a:srgbClr val="D97706"/>
                </a:solidFill>
              </a:defRPr>
            </a:pPr>
            <a:r>
              <a:t>Generated by AI Scholar Frontier</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65760"/>
            <a:ext cx="7772400" cy="640080"/>
          </a:xfrm>
          <a:prstGeom prst="rect">
            <a:avLst/>
          </a:prstGeom>
          <a:noFill/>
        </p:spPr>
        <p:txBody>
          <a:bodyPr wrap="square">
            <a:spAutoFit/>
          </a:bodyPr>
          <a:lstStyle/>
          <a:p>
            <a:pPr>
              <a:defRPr sz="3000" b="1">
                <a:solidFill>
                  <a:srgbClr val="D97706"/>
                </a:solidFill>
                <a:latin typeface="Calibri"/>
              </a:defRPr>
            </a:pPr>
            <a:r>
              <a:t>Motivation &amp; Objectives</a:t>
            </a:r>
          </a:p>
        </p:txBody>
      </p:sp>
      <p:sp>
        <p:nvSpPr>
          <p:cNvPr id="3" name="Rectangle 2"/>
          <p:cNvSpPr/>
          <p:nvPr/>
        </p:nvSpPr>
        <p:spPr>
          <a:xfrm>
            <a:off x="685800" y="1371600"/>
            <a:ext cx="3657600" cy="2286000"/>
          </a:xfrm>
          <a:prstGeom prst="rect">
            <a:avLst/>
          </a:prstGeom>
          <a:solidFill>
            <a:srgbClr val="FFFFFF"/>
          </a:solidFill>
          <a:ln w="12700">
            <a:solidFill>
              <a:srgbClr val="F2F2F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685800" y="1371600"/>
            <a:ext cx="3657600" cy="137160"/>
          </a:xfrm>
          <a:prstGeom prst="rect">
            <a:avLst/>
          </a:prstGeom>
          <a:solidFill>
            <a:srgbClr val="F59E0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Oval 4"/>
          <p:cNvSpPr/>
          <p:nvPr/>
        </p:nvSpPr>
        <p:spPr>
          <a:xfrm>
            <a:off x="2286000" y="1645920"/>
            <a:ext cx="457200" cy="457200"/>
          </a:xfrm>
          <a:prstGeom prst="ellipse">
            <a:avLst/>
          </a:prstGeom>
          <a:solidFill>
            <a:srgbClr val="F59E0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2286000" y="1645920"/>
            <a:ext cx="457200" cy="457200"/>
          </a:xfrm>
          <a:prstGeom prst="rect">
            <a:avLst/>
          </a:prstGeom>
          <a:noFill/>
        </p:spPr>
        <p:txBody>
          <a:bodyPr wrap="none" anchor="t">
            <a:spAutoFit/>
          </a:bodyPr>
          <a:lstStyle/>
          <a:p>
            <a:pPr algn="ctr">
              <a:defRPr sz="2000" b="1">
                <a:solidFill>
                  <a:srgbClr val="FFFFFF"/>
                </a:solidFill>
              </a:defRPr>
            </a:pPr>
            <a:r>
              <a:t>1</a:t>
            </a:r>
          </a:p>
        </p:txBody>
      </p:sp>
      <p:sp>
        <p:nvSpPr>
          <p:cNvPr id="7" name="TextBox 6"/>
          <p:cNvSpPr txBox="1"/>
          <p:nvPr/>
        </p:nvSpPr>
        <p:spPr>
          <a:xfrm>
            <a:off x="868680" y="2240280"/>
            <a:ext cx="365760" cy="365760"/>
          </a:xfrm>
          <a:prstGeom prst="rect">
            <a:avLst/>
          </a:prstGeom>
          <a:noFill/>
        </p:spPr>
        <p:txBody>
          <a:bodyPr wrap="none">
            <a:spAutoFit/>
          </a:bodyPr>
          <a:lstStyle/>
          <a:p>
            <a:pPr algn="ctr">
              <a:defRPr sz="2000"/>
            </a:pPr>
            <a:r>
              <a:t>🎯</a:t>
            </a:r>
          </a:p>
        </p:txBody>
      </p:sp>
      <p:sp>
        <p:nvSpPr>
          <p:cNvPr id="8" name="TextBox 7"/>
          <p:cNvSpPr txBox="1"/>
          <p:nvPr/>
        </p:nvSpPr>
        <p:spPr>
          <a:xfrm>
            <a:off x="868680" y="2194560"/>
            <a:ext cx="3291840" cy="457200"/>
          </a:xfrm>
          <a:prstGeom prst="rect">
            <a:avLst/>
          </a:prstGeom>
          <a:noFill/>
        </p:spPr>
        <p:txBody>
          <a:bodyPr wrap="square">
            <a:spAutoFit/>
          </a:bodyPr>
          <a:lstStyle/>
          <a:p>
            <a:pPr algn="ctr">
              <a:defRPr sz="1600" b="1">
                <a:solidFill>
                  <a:srgbClr val="D97706"/>
                </a:solidFill>
              </a:defRPr>
            </a:pPr>
            <a:r>
              <a:t>Research Importance</a:t>
            </a:r>
          </a:p>
        </p:txBody>
      </p:sp>
      <p:sp>
        <p:nvSpPr>
          <p:cNvPr id="9" name="TextBox 8"/>
          <p:cNvSpPr txBox="1"/>
          <p:nvPr/>
        </p:nvSpPr>
        <p:spPr>
          <a:xfrm>
            <a:off x="868680" y="2697480"/>
            <a:ext cx="3291840" cy="868680"/>
          </a:xfrm>
          <a:prstGeom prst="rect">
            <a:avLst/>
          </a:prstGeom>
          <a:noFill/>
        </p:spPr>
        <p:txBody>
          <a:bodyPr wrap="square">
            <a:spAutoFit/>
          </a:bodyPr>
          <a:lstStyle/>
          <a:p>
            <a:pPr algn="ctr">
              <a:defRPr sz="1000">
                <a:solidFill>
                  <a:srgbClr val="1F2937"/>
                </a:solidFill>
              </a:defRPr>
            </a:pPr>
            <a:r>
              <a:t>Examines a systematic mechanism producing conditions incompatible with survival, addressing a critical human rights crisis with limited independent monitoring.</a:t>
            </a:r>
          </a:p>
        </p:txBody>
      </p:sp>
      <p:sp>
        <p:nvSpPr>
          <p:cNvPr id="10" name="Rectangle 9"/>
          <p:cNvSpPr/>
          <p:nvPr/>
        </p:nvSpPr>
        <p:spPr>
          <a:xfrm>
            <a:off x="4800600" y="1371600"/>
            <a:ext cx="3657600" cy="2286000"/>
          </a:xfrm>
          <a:prstGeom prst="rect">
            <a:avLst/>
          </a:prstGeom>
          <a:solidFill>
            <a:srgbClr val="FFFFFF"/>
          </a:solidFill>
          <a:ln w="12700">
            <a:solidFill>
              <a:srgbClr val="F2F2F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4800600" y="1371600"/>
            <a:ext cx="3657600" cy="137160"/>
          </a:xfrm>
          <a:prstGeom prst="rect">
            <a:avLst/>
          </a:prstGeom>
          <a:solidFill>
            <a:srgbClr val="B453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Oval 11"/>
          <p:cNvSpPr/>
          <p:nvPr/>
        </p:nvSpPr>
        <p:spPr>
          <a:xfrm>
            <a:off x="6400800" y="1645920"/>
            <a:ext cx="457200" cy="457200"/>
          </a:xfrm>
          <a:prstGeom prst="ellipse">
            <a:avLst/>
          </a:prstGeom>
          <a:solidFill>
            <a:srgbClr val="B453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400800" y="1645920"/>
            <a:ext cx="457200" cy="457200"/>
          </a:xfrm>
          <a:prstGeom prst="rect">
            <a:avLst/>
          </a:prstGeom>
          <a:noFill/>
        </p:spPr>
        <p:txBody>
          <a:bodyPr wrap="none" anchor="t">
            <a:spAutoFit/>
          </a:bodyPr>
          <a:lstStyle/>
          <a:p>
            <a:pPr algn="ctr">
              <a:defRPr sz="2000" b="1">
                <a:solidFill>
                  <a:srgbClr val="FFFFFF"/>
                </a:solidFill>
              </a:defRPr>
            </a:pPr>
            <a:r>
              <a:t>2</a:t>
            </a:r>
          </a:p>
        </p:txBody>
      </p:sp>
      <p:sp>
        <p:nvSpPr>
          <p:cNvPr id="14" name="TextBox 13"/>
          <p:cNvSpPr txBox="1"/>
          <p:nvPr/>
        </p:nvSpPr>
        <p:spPr>
          <a:xfrm>
            <a:off x="4983480" y="2240280"/>
            <a:ext cx="365760" cy="365760"/>
          </a:xfrm>
          <a:prstGeom prst="rect">
            <a:avLst/>
          </a:prstGeom>
          <a:noFill/>
        </p:spPr>
        <p:txBody>
          <a:bodyPr wrap="none">
            <a:spAutoFit/>
          </a:bodyPr>
          <a:lstStyle/>
          <a:p>
            <a:pPr algn="ctr">
              <a:defRPr sz="2000"/>
            </a:pPr>
            <a:r>
              <a:t>🔍</a:t>
            </a:r>
          </a:p>
        </p:txBody>
      </p:sp>
      <p:sp>
        <p:nvSpPr>
          <p:cNvPr id="15" name="TextBox 14"/>
          <p:cNvSpPr txBox="1"/>
          <p:nvPr/>
        </p:nvSpPr>
        <p:spPr>
          <a:xfrm>
            <a:off x="4983480" y="2194560"/>
            <a:ext cx="3291840" cy="457200"/>
          </a:xfrm>
          <a:prstGeom prst="rect">
            <a:avLst/>
          </a:prstGeom>
          <a:noFill/>
        </p:spPr>
        <p:txBody>
          <a:bodyPr wrap="square">
            <a:spAutoFit/>
          </a:bodyPr>
          <a:lstStyle/>
          <a:p>
            <a:pPr algn="ctr">
              <a:defRPr sz="1600" b="1">
                <a:solidFill>
                  <a:srgbClr val="D97706"/>
                </a:solidFill>
              </a:defRPr>
            </a:pPr>
            <a:r>
              <a:t>Key Research Questions</a:t>
            </a:r>
          </a:p>
        </p:txBody>
      </p:sp>
      <p:sp>
        <p:nvSpPr>
          <p:cNvPr id="16" name="TextBox 15"/>
          <p:cNvSpPr txBox="1"/>
          <p:nvPr/>
        </p:nvSpPr>
        <p:spPr>
          <a:xfrm>
            <a:off x="4983480" y="2697480"/>
            <a:ext cx="3291840" cy="868680"/>
          </a:xfrm>
          <a:prstGeom prst="rect">
            <a:avLst/>
          </a:prstGeom>
          <a:noFill/>
        </p:spPr>
        <p:txBody>
          <a:bodyPr wrap="square">
            <a:spAutoFit/>
          </a:bodyPr>
          <a:lstStyle/>
          <a:p>
            <a:pPr algn="ctr">
              <a:defRPr sz="1000">
                <a:solidFill>
                  <a:srgbClr val="1F2937"/>
                </a:solidFill>
              </a:defRPr>
            </a:pPr>
            <a:r>
              <a:t>How does indefinite detention without charge systematically erode human dignity and life sustainability? What role does institutional secrecy play in epistemic trust erosion?</a:t>
            </a:r>
          </a:p>
        </p:txBody>
      </p:sp>
      <p:sp>
        <p:nvSpPr>
          <p:cNvPr id="17" name="Rectangle 16"/>
          <p:cNvSpPr/>
          <p:nvPr/>
        </p:nvSpPr>
        <p:spPr>
          <a:xfrm>
            <a:off x="685800" y="3931920"/>
            <a:ext cx="3657600" cy="2286000"/>
          </a:xfrm>
          <a:prstGeom prst="rect">
            <a:avLst/>
          </a:prstGeom>
          <a:solidFill>
            <a:srgbClr val="FFFFFF"/>
          </a:solidFill>
          <a:ln w="12700">
            <a:solidFill>
              <a:srgbClr val="F2F2F2"/>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ectangle 17"/>
          <p:cNvSpPr/>
          <p:nvPr/>
        </p:nvSpPr>
        <p:spPr>
          <a:xfrm>
            <a:off x="685800" y="3931920"/>
            <a:ext cx="3657600" cy="137160"/>
          </a:xfrm>
          <a:prstGeom prst="rect">
            <a:avLst/>
          </a:prstGeom>
          <a:solidFill>
            <a:srgbClr val="F59E0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Oval 18"/>
          <p:cNvSpPr/>
          <p:nvPr/>
        </p:nvSpPr>
        <p:spPr>
          <a:xfrm>
            <a:off x="2286000" y="4206240"/>
            <a:ext cx="457200" cy="457200"/>
          </a:xfrm>
          <a:prstGeom prst="ellipse">
            <a:avLst/>
          </a:prstGeom>
          <a:solidFill>
            <a:srgbClr val="F59E0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2286000" y="4206240"/>
            <a:ext cx="457200" cy="457200"/>
          </a:xfrm>
          <a:prstGeom prst="rect">
            <a:avLst/>
          </a:prstGeom>
          <a:noFill/>
        </p:spPr>
        <p:txBody>
          <a:bodyPr wrap="none" anchor="t">
            <a:spAutoFit/>
          </a:bodyPr>
          <a:lstStyle/>
          <a:p>
            <a:pPr algn="ctr">
              <a:defRPr sz="2000" b="1">
                <a:solidFill>
                  <a:srgbClr val="FFFFFF"/>
                </a:solidFill>
              </a:defRPr>
            </a:pPr>
            <a:r>
              <a:t>3</a:t>
            </a:r>
          </a:p>
        </p:txBody>
      </p:sp>
      <p:sp>
        <p:nvSpPr>
          <p:cNvPr id="21" name="TextBox 20"/>
          <p:cNvSpPr txBox="1"/>
          <p:nvPr/>
        </p:nvSpPr>
        <p:spPr>
          <a:xfrm>
            <a:off x="868680" y="4800600"/>
            <a:ext cx="365760" cy="365760"/>
          </a:xfrm>
          <a:prstGeom prst="rect">
            <a:avLst/>
          </a:prstGeom>
          <a:noFill/>
        </p:spPr>
        <p:txBody>
          <a:bodyPr wrap="none">
            <a:spAutoFit/>
          </a:bodyPr>
          <a:lstStyle/>
          <a:p>
            <a:pPr algn="ctr">
              <a:defRPr sz="2000"/>
            </a:pPr>
            <a:r>
              <a:t>★</a:t>
            </a:r>
          </a:p>
        </p:txBody>
      </p:sp>
      <p:sp>
        <p:nvSpPr>
          <p:cNvPr id="22" name="TextBox 21"/>
          <p:cNvSpPr txBox="1"/>
          <p:nvPr/>
        </p:nvSpPr>
        <p:spPr>
          <a:xfrm>
            <a:off x="868680" y="4754880"/>
            <a:ext cx="3291840" cy="457200"/>
          </a:xfrm>
          <a:prstGeom prst="rect">
            <a:avLst/>
          </a:prstGeom>
          <a:noFill/>
        </p:spPr>
        <p:txBody>
          <a:bodyPr wrap="square">
            <a:spAutoFit/>
          </a:bodyPr>
          <a:lstStyle/>
          <a:p>
            <a:pPr algn="ctr">
              <a:defRPr sz="1600" b="1">
                <a:solidFill>
                  <a:srgbClr val="D97706"/>
                </a:solidFill>
              </a:defRPr>
            </a:pPr>
            <a:r>
              <a:t>Expected Impact</a:t>
            </a:r>
          </a:p>
        </p:txBody>
      </p:sp>
      <p:sp>
        <p:nvSpPr>
          <p:cNvPr id="23" name="TextBox 22"/>
          <p:cNvSpPr txBox="1"/>
          <p:nvPr/>
        </p:nvSpPr>
        <p:spPr>
          <a:xfrm>
            <a:off x="868680" y="5257800"/>
            <a:ext cx="3291840" cy="868680"/>
          </a:xfrm>
          <a:prstGeom prst="rect">
            <a:avLst/>
          </a:prstGeom>
          <a:noFill/>
        </p:spPr>
        <p:txBody>
          <a:bodyPr wrap="square">
            <a:spAutoFit/>
          </a:bodyPr>
          <a:lstStyle/>
          <a:p>
            <a:pPr algn="ctr">
              <a:defRPr sz="1000">
                <a:solidFill>
                  <a:srgbClr val="1F2937"/>
                </a:solidFill>
              </a:defRPr>
            </a:pPr>
            <a:r>
              <a:t>To provide empirical evidence linking detention practices to mortality, inform policy, and contribute to legal and historical analysis of states of exception.</a:t>
            </a:r>
          </a:p>
        </p:txBody>
      </p:sp>
      <p:sp>
        <p:nvSpPr>
          <p:cNvPr id="24" name="Rectangle 23"/>
          <p:cNvSpPr/>
          <p:nvPr/>
        </p:nvSpPr>
        <p:spPr>
          <a:xfrm>
            <a:off x="0" y="6583680"/>
            <a:ext cx="9144000" cy="274320"/>
          </a:xfrm>
          <a:prstGeom prst="rect">
            <a:avLst/>
          </a:prstGeom>
          <a:solidFill>
            <a:srgbClr val="B453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45720" y="6309360"/>
            <a:ext cx="5486400" cy="274320"/>
          </a:xfrm>
          <a:prstGeom prst="rect">
            <a:avLst/>
          </a:prstGeom>
          <a:noFill/>
        </p:spPr>
        <p:txBody>
          <a:bodyPr wrap="none">
            <a:spAutoFit/>
          </a:bodyPr>
          <a:lstStyle/>
          <a:p>
            <a:pPr algn="l">
              <a:defRPr sz="1200" b="1" i="1">
                <a:solidFill>
                  <a:srgbClr val="D97706"/>
                </a:solidFill>
              </a:defRPr>
            </a:pPr>
            <a:r>
              <a:t>Generated by AI Scholar Frontier</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65760"/>
            <a:ext cx="7772400" cy="640080"/>
          </a:xfrm>
          <a:prstGeom prst="rect">
            <a:avLst/>
          </a:prstGeom>
          <a:noFill/>
        </p:spPr>
        <p:txBody>
          <a:bodyPr wrap="square">
            <a:spAutoFit/>
          </a:bodyPr>
          <a:lstStyle/>
          <a:p>
            <a:pPr>
              <a:defRPr sz="3000" b="1">
                <a:solidFill>
                  <a:srgbClr val="D97706"/>
                </a:solidFill>
                <a:latin typeface="Calibri"/>
              </a:defRPr>
            </a:pPr>
            <a:r>
              <a:t>Related Work &amp; Literature Review</a:t>
            </a:r>
          </a:p>
        </p:txBody>
      </p:sp>
      <p:sp>
        <p:nvSpPr>
          <p:cNvPr id="3" name="TextBox 2"/>
          <p:cNvSpPr txBox="1"/>
          <p:nvPr/>
        </p:nvSpPr>
        <p:spPr>
          <a:xfrm>
            <a:off x="731520" y="1828800"/>
            <a:ext cx="3657600" cy="457200"/>
          </a:xfrm>
          <a:prstGeom prst="rect">
            <a:avLst/>
          </a:prstGeom>
          <a:noFill/>
        </p:spPr>
        <p:txBody>
          <a:bodyPr wrap="none">
            <a:spAutoFit/>
          </a:bodyPr>
          <a:lstStyle/>
          <a:p>
            <a:pPr algn="ctr">
              <a:defRPr sz="2000" b="1">
                <a:solidFill>
                  <a:srgbClr val="F59E0B"/>
                </a:solidFill>
              </a:defRPr>
            </a:pPr>
            <a:r>
              <a:t>Previous Approaches</a:t>
            </a:r>
          </a:p>
        </p:txBody>
      </p:sp>
      <p:sp>
        <p:nvSpPr>
          <p:cNvPr id="4" name="TextBox 3"/>
          <p:cNvSpPr txBox="1"/>
          <p:nvPr/>
        </p:nvSpPr>
        <p:spPr>
          <a:xfrm>
            <a:off x="4754880" y="1828800"/>
            <a:ext cx="3657600" cy="457200"/>
          </a:xfrm>
          <a:prstGeom prst="rect">
            <a:avLst/>
          </a:prstGeom>
          <a:noFill/>
        </p:spPr>
        <p:txBody>
          <a:bodyPr wrap="none">
            <a:spAutoFit/>
          </a:bodyPr>
          <a:lstStyle/>
          <a:p>
            <a:pPr algn="ctr">
              <a:defRPr sz="2000" b="1">
                <a:solidFill>
                  <a:srgbClr val="B45309"/>
                </a:solidFill>
              </a:defRPr>
            </a:pPr>
            <a:r>
              <a:t>Limitations &amp; Our Contribution</a:t>
            </a:r>
          </a:p>
        </p:txBody>
      </p:sp>
      <p:sp>
        <p:nvSpPr>
          <p:cNvPr id="5" name="Rectangle 4"/>
          <p:cNvSpPr/>
          <p:nvPr/>
        </p:nvSpPr>
        <p:spPr>
          <a:xfrm>
            <a:off x="4526280" y="2377440"/>
            <a:ext cx="45720" cy="3474720"/>
          </a:xfrm>
          <a:prstGeom prst="rect">
            <a:avLst/>
          </a:prstGeom>
          <a:solidFill>
            <a:srgbClr val="F2F2F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731520" y="2377440"/>
            <a:ext cx="3657600" cy="3383279"/>
          </a:xfrm>
          <a:prstGeom prst="rect">
            <a:avLst/>
          </a:prstGeom>
          <a:noFill/>
        </p:spPr>
        <p:txBody>
          <a:bodyPr wrap="square">
            <a:spAutoFit/>
          </a:bodyPr>
          <a:lstStyle/>
          <a:p>
            <a:pPr>
              <a:defRPr sz="1500">
                <a:solidFill>
                  <a:srgbClr val="1F2937"/>
                </a:solidFill>
              </a:defRPr>
            </a:pPr>
            <a:r>
              <a:t>•  Legal analyses of administrative detention frameworks (e.g., Agamben's 'state of exception').</a:t>
            </a:r>
          </a:p>
          <a:p>
            <a:pPr>
              <a:defRPr sz="1500">
                <a:solidFill>
                  <a:srgbClr val="1F2937"/>
                </a:solidFill>
              </a:defRPr>
            </a:pPr>
            <a:r>
              <a:t>•  Historical studies of detention as a tool of population control.</a:t>
            </a:r>
          </a:p>
          <a:p>
            <a:pPr>
              <a:defRPr sz="1500">
                <a:solidFill>
                  <a:srgbClr val="1F2937"/>
                </a:solidFill>
              </a:defRPr>
            </a:pPr>
            <a:r>
              <a:t>•  Human rights reports documenting conditions in detention centers.</a:t>
            </a:r>
          </a:p>
          <a:p>
            <a:pPr>
              <a:defRPr sz="1500">
                <a:solidFill>
                  <a:srgbClr val="1F2937"/>
                </a:solidFill>
              </a:defRPr>
            </a:pPr>
            <a:r>
              <a:t>•  Sociological work on carceral systems and bureaucracy.</a:t>
            </a:r>
          </a:p>
        </p:txBody>
      </p:sp>
      <p:sp>
        <p:nvSpPr>
          <p:cNvPr id="7" name="TextBox 6"/>
          <p:cNvSpPr txBox="1"/>
          <p:nvPr/>
        </p:nvSpPr>
        <p:spPr>
          <a:xfrm>
            <a:off x="4754880" y="2377440"/>
            <a:ext cx="3657600" cy="3383279"/>
          </a:xfrm>
          <a:prstGeom prst="rect">
            <a:avLst/>
          </a:prstGeom>
          <a:noFill/>
        </p:spPr>
        <p:txBody>
          <a:bodyPr wrap="square">
            <a:spAutoFit/>
          </a:bodyPr>
          <a:lstStyle/>
          <a:p>
            <a:pPr>
              <a:defRPr sz="1500">
                <a:solidFill>
                  <a:srgbClr val="1F2937"/>
                </a:solidFill>
              </a:defRPr>
            </a:pPr>
            <a:r>
              <a:t>•  Often siloed—legal, historical, and social analyses are rarely integrated.</a:t>
            </a:r>
          </a:p>
          <a:p>
            <a:pPr>
              <a:defRPr sz="1500">
                <a:solidFill>
                  <a:srgbClr val="1F2937"/>
                </a:solidFill>
              </a:defRPr>
            </a:pPr>
            <a:r>
              <a:t>•  Limited quantitative correlation between detention conditions and mortality.</a:t>
            </a:r>
          </a:p>
          <a:p>
            <a:pPr>
              <a:defRPr sz="1500">
                <a:solidFill>
                  <a:srgbClr val="1F2937"/>
                </a:solidFill>
              </a:defRPr>
            </a:pPr>
            <a:r>
              <a:t>•  Scarce analysis of epistemic trust erosion due to institutional secrecy.</a:t>
            </a:r>
          </a:p>
          <a:p>
            <a:pPr>
              <a:defRPr sz="1500">
                <a:solidFill>
                  <a:srgbClr val="1F2937"/>
                </a:solidFill>
              </a:defRPr>
            </a:pPr>
            <a:r>
              <a:t>•  Our work provides an integrated, data-driven analysis of legal, quantitative, and testimonial evidence.</a:t>
            </a:r>
          </a:p>
        </p:txBody>
      </p:sp>
      <p:sp>
        <p:nvSpPr>
          <p:cNvPr id="8" name="Rectangle 7"/>
          <p:cNvSpPr/>
          <p:nvPr/>
        </p:nvSpPr>
        <p:spPr>
          <a:xfrm>
            <a:off x="0" y="6583680"/>
            <a:ext cx="9144000" cy="274320"/>
          </a:xfrm>
          <a:prstGeom prst="rect">
            <a:avLst/>
          </a:prstGeom>
          <a:solidFill>
            <a:srgbClr val="B453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45720" y="6309360"/>
            <a:ext cx="5486400" cy="274320"/>
          </a:xfrm>
          <a:prstGeom prst="rect">
            <a:avLst/>
          </a:prstGeom>
          <a:noFill/>
        </p:spPr>
        <p:txBody>
          <a:bodyPr wrap="none">
            <a:spAutoFit/>
          </a:bodyPr>
          <a:lstStyle/>
          <a:p>
            <a:pPr algn="l">
              <a:defRPr sz="1200" b="1" i="1">
                <a:solidFill>
                  <a:srgbClr val="D97706"/>
                </a:solidFill>
              </a:defRPr>
            </a:pPr>
            <a:r>
              <a:t>Generated by AI Scholar Frontier</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65760"/>
            <a:ext cx="7772400" cy="640080"/>
          </a:xfrm>
          <a:prstGeom prst="rect">
            <a:avLst/>
          </a:prstGeom>
          <a:noFill/>
        </p:spPr>
        <p:txBody>
          <a:bodyPr wrap="square">
            <a:spAutoFit/>
          </a:bodyPr>
          <a:lstStyle/>
          <a:p>
            <a:pPr>
              <a:defRPr sz="3000" b="1">
                <a:solidFill>
                  <a:srgbClr val="D97706"/>
                </a:solidFill>
                <a:latin typeface="Calibri"/>
              </a:defRPr>
            </a:pPr>
            <a:r>
              <a:t>Analytical Framework</a:t>
            </a:r>
          </a:p>
        </p:txBody>
      </p:sp>
      <p:sp>
        <p:nvSpPr>
          <p:cNvPr id="3" name="Rectangle 2"/>
          <p:cNvSpPr/>
          <p:nvPr/>
        </p:nvSpPr>
        <p:spPr>
          <a:xfrm>
            <a:off x="914400" y="1828800"/>
            <a:ext cx="1554480" cy="640080"/>
          </a:xfrm>
          <a:prstGeom prst="rect">
            <a:avLst/>
          </a:prstGeom>
          <a:solidFill>
            <a:srgbClr val="F59E0B"/>
          </a:solidFill>
          <a:ln w="25400">
            <a:solidFill>
              <a:srgbClr val="B45309"/>
            </a:solidFill>
          </a:ln>
        </p:spPr>
        <p:style>
          <a:lnRef idx="1">
            <a:schemeClr val="accent1"/>
          </a:lnRef>
          <a:fillRef idx="3">
            <a:schemeClr val="accent1"/>
          </a:fillRef>
          <a:effectRef idx="2">
            <a:schemeClr val="accent1"/>
          </a:effectRef>
          <a:fontRef idx="minor">
            <a:schemeClr val="lt1"/>
          </a:fontRef>
        </p:style>
        <p:txBody>
          <a:bodyPr rtlCol="0" anchor="t" wrap="square"/>
          <a:lstStyle/>
          <a:p>
            <a:pPr algn="ctr">
              <a:defRPr sz="1200" b="1">
                <a:solidFill>
                  <a:srgbClr val="FFFFFF"/>
                </a:solidFill>
              </a:defRPr>
            </a:pPr>
            <a:r>
              <a:t>Legal &amp; Bureaucratic Procedures</a:t>
            </a:r>
          </a:p>
        </p:txBody>
      </p:sp>
      <p:cxnSp>
        <p:nvCxnSpPr>
          <p:cNvPr id="4" name="Connector 3"/>
          <p:cNvCxnSpPr/>
          <p:nvPr/>
        </p:nvCxnSpPr>
        <p:spPr>
          <a:xfrm>
            <a:off x="2468880" y="2148840"/>
            <a:ext cx="365760" cy="0"/>
          </a:xfrm>
          <a:prstGeom prst="line">
            <a:avLst/>
          </a:prstGeom>
          <a:ln w="38100">
            <a:solidFill>
              <a:srgbClr val="F59E0B"/>
            </a:solidFill>
          </a:ln>
        </p:spPr>
        <p:style>
          <a:lnRef idx="2">
            <a:schemeClr val="accent1"/>
          </a:lnRef>
          <a:fillRef idx="0">
            <a:schemeClr val="accent1"/>
          </a:fillRef>
          <a:effectRef idx="1">
            <a:schemeClr val="accent1"/>
          </a:effectRef>
          <a:fontRef idx="minor">
            <a:schemeClr val="tx1"/>
          </a:fontRef>
        </p:style>
      </p:cxnSp>
      <p:sp>
        <p:nvSpPr>
          <p:cNvPr id="5" name="Rectangle 4"/>
          <p:cNvSpPr/>
          <p:nvPr/>
        </p:nvSpPr>
        <p:spPr>
          <a:xfrm>
            <a:off x="2834640" y="1828800"/>
            <a:ext cx="1554480" cy="640080"/>
          </a:xfrm>
          <a:prstGeom prst="rect">
            <a:avLst/>
          </a:prstGeom>
          <a:solidFill>
            <a:srgbClr val="D97706"/>
          </a:solidFill>
          <a:ln w="25400">
            <a:solidFill>
              <a:srgbClr val="B45309"/>
            </a:solidFill>
          </a:ln>
        </p:spPr>
        <p:style>
          <a:lnRef idx="1">
            <a:schemeClr val="accent1"/>
          </a:lnRef>
          <a:fillRef idx="3">
            <a:schemeClr val="accent1"/>
          </a:fillRef>
          <a:effectRef idx="2">
            <a:schemeClr val="accent1"/>
          </a:effectRef>
          <a:fontRef idx="minor">
            <a:schemeClr val="lt1"/>
          </a:fontRef>
        </p:style>
        <p:txBody>
          <a:bodyPr rtlCol="0" anchor="t" wrap="square"/>
          <a:lstStyle/>
          <a:p>
            <a:pPr algn="ctr">
              <a:defRPr sz="1200" b="1">
                <a:solidFill>
                  <a:srgbClr val="FFFFFF"/>
                </a:solidFill>
              </a:defRPr>
            </a:pPr>
            <a:r>
              <a:t>Carceral Conditions &amp; Infrastructure</a:t>
            </a:r>
          </a:p>
        </p:txBody>
      </p:sp>
      <p:cxnSp>
        <p:nvCxnSpPr>
          <p:cNvPr id="6" name="Connector 5"/>
          <p:cNvCxnSpPr/>
          <p:nvPr/>
        </p:nvCxnSpPr>
        <p:spPr>
          <a:xfrm>
            <a:off x="4389120" y="2148840"/>
            <a:ext cx="365760" cy="0"/>
          </a:xfrm>
          <a:prstGeom prst="line">
            <a:avLst/>
          </a:prstGeom>
          <a:ln w="38100">
            <a:solidFill>
              <a:srgbClr val="F59E0B"/>
            </a:solidFill>
          </a:ln>
        </p:spPr>
        <p:style>
          <a:lnRef idx="2">
            <a:schemeClr val="accent1"/>
          </a:lnRef>
          <a:fillRef idx="0">
            <a:schemeClr val="accent1"/>
          </a:fillRef>
          <a:effectRef idx="1">
            <a:schemeClr val="accent1"/>
          </a:effectRef>
          <a:fontRef idx="minor">
            <a:schemeClr val="tx1"/>
          </a:fontRef>
        </p:style>
      </p:cxnSp>
      <p:sp>
        <p:nvSpPr>
          <p:cNvPr id="7" name="Rectangle 6"/>
          <p:cNvSpPr/>
          <p:nvPr/>
        </p:nvSpPr>
        <p:spPr>
          <a:xfrm>
            <a:off x="4754880" y="1828800"/>
            <a:ext cx="1554480" cy="640080"/>
          </a:xfrm>
          <a:prstGeom prst="rect">
            <a:avLst/>
          </a:prstGeom>
          <a:solidFill>
            <a:srgbClr val="D97706"/>
          </a:solidFill>
          <a:ln w="25400">
            <a:solidFill>
              <a:srgbClr val="B45309"/>
            </a:solidFill>
          </a:ln>
        </p:spPr>
        <p:style>
          <a:lnRef idx="1">
            <a:schemeClr val="accent1"/>
          </a:lnRef>
          <a:fillRef idx="3">
            <a:schemeClr val="accent1"/>
          </a:fillRef>
          <a:effectRef idx="2">
            <a:schemeClr val="accent1"/>
          </a:effectRef>
          <a:fontRef idx="minor">
            <a:schemeClr val="lt1"/>
          </a:fontRef>
        </p:style>
        <p:txBody>
          <a:bodyPr rtlCol="0" anchor="t" wrap="square"/>
          <a:lstStyle/>
          <a:p>
            <a:pPr algn="ctr">
              <a:defRPr sz="1200" b="1">
                <a:solidFill>
                  <a:srgbClr val="FFFFFF"/>
                </a:solidFill>
              </a:defRPr>
            </a:pPr>
            <a:r>
              <a:t>Bodily &amp; Psychological Impact</a:t>
            </a:r>
          </a:p>
        </p:txBody>
      </p:sp>
      <p:cxnSp>
        <p:nvCxnSpPr>
          <p:cNvPr id="8" name="Connector 7"/>
          <p:cNvCxnSpPr/>
          <p:nvPr/>
        </p:nvCxnSpPr>
        <p:spPr>
          <a:xfrm>
            <a:off x="6309360" y="2148840"/>
            <a:ext cx="365760" cy="0"/>
          </a:xfrm>
          <a:prstGeom prst="line">
            <a:avLst/>
          </a:prstGeom>
          <a:ln w="38100">
            <a:solidFill>
              <a:srgbClr val="F59E0B"/>
            </a:solidFill>
          </a:ln>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6675120" y="1828800"/>
            <a:ext cx="1554480" cy="640080"/>
          </a:xfrm>
          <a:prstGeom prst="rect">
            <a:avLst/>
          </a:prstGeom>
          <a:solidFill>
            <a:srgbClr val="D97706"/>
          </a:solidFill>
          <a:ln w="25400">
            <a:solidFill>
              <a:srgbClr val="B45309"/>
            </a:solidFill>
          </a:ln>
        </p:spPr>
        <p:style>
          <a:lnRef idx="1">
            <a:schemeClr val="accent1"/>
          </a:lnRef>
          <a:fillRef idx="3">
            <a:schemeClr val="accent1"/>
          </a:fillRef>
          <a:effectRef idx="2">
            <a:schemeClr val="accent1"/>
          </a:effectRef>
          <a:fontRef idx="minor">
            <a:schemeClr val="lt1"/>
          </a:fontRef>
        </p:style>
        <p:txBody>
          <a:bodyPr rtlCol="0" anchor="t" wrap="square"/>
          <a:lstStyle/>
          <a:p>
            <a:pPr algn="ctr">
              <a:defRPr sz="1200" b="1">
                <a:solidFill>
                  <a:srgbClr val="FFFFFF"/>
                </a:solidFill>
              </a:defRPr>
            </a:pPr>
            <a:r>
              <a:t>Epistemic Silencing &amp; Trust Erosion</a:t>
            </a:r>
          </a:p>
        </p:txBody>
      </p:sp>
      <p:sp>
        <p:nvSpPr>
          <p:cNvPr id="10" name="Rectangle 9"/>
          <p:cNvSpPr/>
          <p:nvPr/>
        </p:nvSpPr>
        <p:spPr>
          <a:xfrm>
            <a:off x="0" y="6583680"/>
            <a:ext cx="9144000" cy="274320"/>
          </a:xfrm>
          <a:prstGeom prst="rect">
            <a:avLst/>
          </a:prstGeom>
          <a:solidFill>
            <a:srgbClr val="B453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 y="6309360"/>
            <a:ext cx="5486400" cy="274320"/>
          </a:xfrm>
          <a:prstGeom prst="rect">
            <a:avLst/>
          </a:prstGeom>
          <a:noFill/>
        </p:spPr>
        <p:txBody>
          <a:bodyPr wrap="none">
            <a:spAutoFit/>
          </a:bodyPr>
          <a:lstStyle/>
          <a:p>
            <a:pPr algn="l">
              <a:defRPr sz="1200" b="1" i="1">
                <a:solidFill>
                  <a:srgbClr val="D97706"/>
                </a:solidFill>
              </a:defRPr>
            </a:pPr>
            <a:r>
              <a:t>Generated by AI Scholar Frontier</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65760"/>
            <a:ext cx="7772400" cy="640080"/>
          </a:xfrm>
          <a:prstGeom prst="rect">
            <a:avLst/>
          </a:prstGeom>
          <a:noFill/>
        </p:spPr>
        <p:txBody>
          <a:bodyPr wrap="square">
            <a:spAutoFit/>
          </a:bodyPr>
          <a:lstStyle/>
          <a:p>
            <a:pPr>
              <a:defRPr sz="3000" b="1">
                <a:solidFill>
                  <a:srgbClr val="D97706"/>
                </a:solidFill>
                <a:latin typeface="Calibri"/>
              </a:defRPr>
            </a:pPr>
            <a:r>
              <a:t>Methodology Overview</a:t>
            </a:r>
          </a:p>
        </p:txBody>
      </p:sp>
      <p:sp>
        <p:nvSpPr>
          <p:cNvPr id="3" name="TextBox 2"/>
          <p:cNvSpPr txBox="1"/>
          <p:nvPr/>
        </p:nvSpPr>
        <p:spPr>
          <a:xfrm>
            <a:off x="685800" y="1234440"/>
            <a:ext cx="7772400" cy="5029200"/>
          </a:xfrm>
          <a:prstGeom prst="rect">
            <a:avLst/>
          </a:prstGeom>
          <a:noFill/>
        </p:spPr>
        <p:txBody>
          <a:bodyPr wrap="square">
            <a:spAutoFit/>
          </a:bodyPr>
          <a:lstStyle/>
          <a:p>
            <a:pPr>
              <a:spcBef>
                <a:spcPts val="800"/>
              </a:spcBef>
              <a:spcAft>
                <a:spcPts val="800"/>
              </a:spcAft>
            </a:pPr>
            <a:r>
              <a:rPr sz="2000">
                <a:solidFill>
                  <a:srgbClr val="D97706"/>
                </a:solidFill>
                <a:latin typeface="Calibri"/>
              </a:rPr>
              <a:t>•  </a:t>
            </a:r>
            <a:r>
              <a:rPr sz="2000" b="1">
                <a:solidFill>
                  <a:srgbClr val="1F2937"/>
                </a:solidFill>
                <a:latin typeface="Calibri"/>
              </a:rPr>
              <a:t>Research Approach:</a:t>
            </a:r>
            <a:r>
              <a:rPr sz="2000" b="0">
                <a:solidFill>
                  <a:srgbClr val="1F2937"/>
                </a:solidFill>
                <a:latin typeface="Calibri"/>
              </a:rPr>
              <a:t> Mixed-methods, integrating quantitative trend analysis with qualitative thematic coding.</a:t>
            </a:r>
          </a:p>
          <a:p>
            <a:pPr>
              <a:spcBef>
                <a:spcPts val="800"/>
              </a:spcBef>
              <a:spcAft>
                <a:spcPts val="800"/>
              </a:spcAft>
            </a:pPr>
            <a:r>
              <a:rPr sz="2000">
                <a:solidFill>
                  <a:srgbClr val="D97706"/>
                </a:solidFill>
                <a:latin typeface="Calibri"/>
              </a:rPr>
              <a:t>•  </a:t>
            </a:r>
            <a:r>
              <a:rPr sz="2000" b="1">
                <a:solidFill>
                  <a:srgbClr val="1F2937"/>
                </a:solidFill>
                <a:latin typeface="Calibri"/>
              </a:rPr>
              <a:t>Data Collection:</a:t>
            </a:r>
            <a:r>
              <a:rPr sz="2000" b="0">
                <a:solidFill>
                  <a:srgbClr val="1F2937"/>
                </a:solidFill>
                <a:latin typeface="Calibri"/>
              </a:rPr>
              <a:t> Aggregated datasets from OHCHR, HaMoked, B'Tselem, PHRI, ICRC, and Amnesty International covering ~9,400 detainees (2023-2025).</a:t>
            </a:r>
          </a:p>
          <a:p>
            <a:pPr>
              <a:spcBef>
                <a:spcPts val="800"/>
              </a:spcBef>
              <a:spcAft>
                <a:spcPts val="800"/>
              </a:spcAft>
            </a:pPr>
            <a:r>
              <a:rPr sz="2000">
                <a:solidFill>
                  <a:srgbClr val="D97706"/>
                </a:solidFill>
                <a:latin typeface="Calibri"/>
              </a:rPr>
              <a:t>•  </a:t>
            </a:r>
            <a:r>
              <a:rPr sz="2000" b="1">
                <a:solidFill>
                  <a:srgbClr val="1F2937"/>
                </a:solidFill>
                <a:latin typeface="Calibri"/>
              </a:rPr>
              <a:t>Tools:</a:t>
            </a:r>
            <a:r>
              <a:rPr sz="2000" b="0">
                <a:solidFill>
                  <a:srgbClr val="1F2937"/>
                </a:solidFill>
                <a:latin typeface="Calibri"/>
              </a:rPr>
              <a:t> Statistical analysis (R, Python) for quantitative data; NVivo for qualitative coding of 114 testimonies.</a:t>
            </a:r>
          </a:p>
          <a:p>
            <a:pPr>
              <a:spcBef>
                <a:spcPts val="800"/>
              </a:spcBef>
              <a:spcAft>
                <a:spcPts val="800"/>
              </a:spcAft>
            </a:pPr>
            <a:r>
              <a:rPr sz="2000">
                <a:solidFill>
                  <a:srgbClr val="D97706"/>
                </a:solidFill>
                <a:latin typeface="Calibri"/>
              </a:rPr>
              <a:t>•  </a:t>
            </a:r>
            <a:r>
              <a:rPr sz="2000" b="1">
                <a:solidFill>
                  <a:srgbClr val="1F2937"/>
                </a:solidFill>
                <a:latin typeface="Calibri"/>
              </a:rPr>
              <a:t>Core Focus:</a:t>
            </a:r>
            <a:r>
              <a:rPr sz="2000" b="0">
                <a:solidFill>
                  <a:srgbClr val="1F2937"/>
                </a:solidFill>
                <a:latin typeface="Calibri"/>
              </a:rPr>
              <a:t> Analyzing patterns of detention escalation, mortality correlations, and testimonial evidence of dehumanization.</a:t>
            </a:r>
          </a:p>
        </p:txBody>
      </p:sp>
      <p:sp>
        <p:nvSpPr>
          <p:cNvPr id="4" name="Rectangle 3"/>
          <p:cNvSpPr/>
          <p:nvPr/>
        </p:nvSpPr>
        <p:spPr>
          <a:xfrm>
            <a:off x="0" y="6583680"/>
            <a:ext cx="9144000" cy="274320"/>
          </a:xfrm>
          <a:prstGeom prst="rect">
            <a:avLst/>
          </a:prstGeom>
          <a:solidFill>
            <a:srgbClr val="B453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 y="6309360"/>
            <a:ext cx="5486400" cy="274320"/>
          </a:xfrm>
          <a:prstGeom prst="rect">
            <a:avLst/>
          </a:prstGeom>
          <a:noFill/>
        </p:spPr>
        <p:txBody>
          <a:bodyPr wrap="none">
            <a:spAutoFit/>
          </a:bodyPr>
          <a:lstStyle/>
          <a:p>
            <a:pPr algn="l">
              <a:defRPr sz="1200" b="1" i="1">
                <a:solidFill>
                  <a:srgbClr val="D97706"/>
                </a:solidFill>
              </a:defRPr>
            </a:pPr>
            <a:r>
              <a:t>Generated by AI Scholar Frontier</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65760"/>
            <a:ext cx="7772400" cy="640080"/>
          </a:xfrm>
          <a:prstGeom prst="rect">
            <a:avLst/>
          </a:prstGeom>
          <a:noFill/>
        </p:spPr>
        <p:txBody>
          <a:bodyPr wrap="square">
            <a:spAutoFit/>
          </a:bodyPr>
          <a:lstStyle/>
          <a:p>
            <a:pPr>
              <a:defRPr sz="2600" b="1">
                <a:solidFill>
                  <a:srgbClr val="D97706"/>
                </a:solidFill>
                <a:latin typeface="Calibri"/>
              </a:defRPr>
            </a:pPr>
            <a:r>
              <a:t>Detailed Methodology - Part 1: Data &amp; Constraints</a:t>
            </a:r>
          </a:p>
        </p:txBody>
      </p:sp>
      <p:sp>
        <p:nvSpPr>
          <p:cNvPr id="3" name="TextBox 2"/>
          <p:cNvSpPr txBox="1"/>
          <p:nvPr/>
        </p:nvSpPr>
        <p:spPr>
          <a:xfrm>
            <a:off x="685800" y="1234440"/>
            <a:ext cx="7772400" cy="5029200"/>
          </a:xfrm>
          <a:prstGeom prst="rect">
            <a:avLst/>
          </a:prstGeom>
          <a:noFill/>
        </p:spPr>
        <p:txBody>
          <a:bodyPr wrap="square">
            <a:spAutoFit/>
          </a:bodyPr>
          <a:lstStyle/>
          <a:p>
            <a:pPr>
              <a:spcBef>
                <a:spcPts val="700"/>
              </a:spcBef>
              <a:spcAft>
                <a:spcPts val="700"/>
              </a:spcAft>
            </a:pPr>
            <a:r>
              <a:rPr sz="1800">
                <a:solidFill>
                  <a:srgbClr val="D97706"/>
                </a:solidFill>
                <a:latin typeface="Calibri"/>
              </a:rPr>
              <a:t>•  </a:t>
            </a:r>
            <a:r>
              <a:rPr sz="1800" b="1">
                <a:solidFill>
                  <a:srgbClr val="1F2937"/>
                </a:solidFill>
                <a:latin typeface="Calibri"/>
              </a:rPr>
              <a:t>Primary Data Sources:</a:t>
            </a:r>
            <a:r>
              <a:rPr sz="1800" b="0">
                <a:solidFill>
                  <a:srgbClr val="1F2937"/>
                </a:solidFill>
                <a:latin typeface="Calibri"/>
              </a:rPr>
              <a:t> Official reports and databases from six major human rights and monitoring organizations.</a:t>
            </a:r>
          </a:p>
          <a:p>
            <a:pPr>
              <a:spcBef>
                <a:spcPts val="700"/>
              </a:spcBef>
              <a:spcAft>
                <a:spcPts val="700"/>
              </a:spcAft>
            </a:pPr>
            <a:r>
              <a:rPr sz="1800">
                <a:solidFill>
                  <a:srgbClr val="D97706"/>
                </a:solidFill>
                <a:latin typeface="Calibri"/>
              </a:rPr>
              <a:t>•  </a:t>
            </a:r>
            <a:r>
              <a:rPr sz="1800" b="1">
                <a:solidFill>
                  <a:srgbClr val="1F2937"/>
                </a:solidFill>
                <a:latin typeface="Calibri"/>
              </a:rPr>
              <a:t>Sample:</a:t>
            </a:r>
            <a:r>
              <a:rPr sz="1800" b="0">
                <a:solidFill>
                  <a:srgbClr val="1F2937"/>
                </a:solidFill>
                <a:latin typeface="Calibri"/>
              </a:rPr>
              <a:t> Approximately 9,400 Palestinian detainees held by the Israeli Prison Service between October 2023 and October 2025.</a:t>
            </a:r>
          </a:p>
          <a:p>
            <a:pPr>
              <a:spcBef>
                <a:spcPts val="700"/>
              </a:spcBef>
              <a:spcAft>
                <a:spcPts val="700"/>
              </a:spcAft>
            </a:pPr>
            <a:r>
              <a:rPr sz="1800">
                <a:solidFill>
                  <a:srgbClr val="D97706"/>
                </a:solidFill>
                <a:latin typeface="Calibri"/>
              </a:rPr>
              <a:t>•  </a:t>
            </a:r>
            <a:r>
              <a:rPr sz="1800" b="1">
                <a:solidFill>
                  <a:srgbClr val="1F2937"/>
                </a:solidFill>
                <a:latin typeface="Calibri"/>
              </a:rPr>
              <a:t>Key Constraint:</a:t>
            </a:r>
            <a:r>
              <a:rPr sz="1800" b="0">
                <a:solidFill>
                  <a:srgbClr val="1F2937"/>
                </a:solidFill>
                <a:latin typeface="Calibri"/>
              </a:rPr>
              <a:t> Suspension of International Committee of the Red Cross (ICRC) access since October 2023 limited independent, on-ground monitoring.</a:t>
            </a:r>
          </a:p>
          <a:p>
            <a:pPr>
              <a:spcBef>
                <a:spcPts val="700"/>
              </a:spcBef>
              <a:spcAft>
                <a:spcPts val="700"/>
              </a:spcAft>
            </a:pPr>
            <a:r>
              <a:rPr sz="1800">
                <a:solidFill>
                  <a:srgbClr val="D97706"/>
                </a:solidFill>
                <a:latin typeface="Calibri"/>
              </a:rPr>
              <a:t>•  </a:t>
            </a:r>
            <a:r>
              <a:rPr sz="1800" b="1">
                <a:solidFill>
                  <a:srgbClr val="1F2937"/>
                </a:solidFill>
                <a:latin typeface="Calibri"/>
              </a:rPr>
              <a:t>Assumption:</a:t>
            </a:r>
            <a:r>
              <a:rPr sz="1800" b="0">
                <a:solidFill>
                  <a:srgbClr val="1F2937"/>
                </a:solidFill>
                <a:latin typeface="Calibri"/>
              </a:rPr>
              <a:t> Testimonial evidence from released detainees, families, and lawyers is a crucial, though potentially constrained, source for documenting violations.</a:t>
            </a:r>
          </a:p>
          <a:p>
            <a:pPr>
              <a:spcBef>
                <a:spcPts val="700"/>
              </a:spcBef>
              <a:spcAft>
                <a:spcPts val="700"/>
              </a:spcAft>
            </a:pPr>
            <a:r>
              <a:rPr sz="1800">
                <a:solidFill>
                  <a:srgbClr val="D97706"/>
                </a:solidFill>
                <a:latin typeface="Calibri"/>
              </a:rPr>
              <a:t>•  </a:t>
            </a:r>
            <a:r>
              <a:rPr sz="1800" b="1">
                <a:solidFill>
                  <a:srgbClr val="1F2937"/>
                </a:solidFill>
                <a:latin typeface="Calibri"/>
              </a:rPr>
              <a:t>Validation:</a:t>
            </a:r>
            <a:r>
              <a:rPr sz="1800" b="0">
                <a:solidFill>
                  <a:srgbClr val="1F2937"/>
                </a:solidFill>
                <a:latin typeface="Calibri"/>
              </a:rPr>
              <a:t> Cross-referencing data points across multiple organizations to ensure consistency and reliability.</a:t>
            </a:r>
          </a:p>
        </p:txBody>
      </p:sp>
      <p:sp>
        <p:nvSpPr>
          <p:cNvPr id="4" name="Rectangle 3"/>
          <p:cNvSpPr/>
          <p:nvPr/>
        </p:nvSpPr>
        <p:spPr>
          <a:xfrm>
            <a:off x="0" y="6583680"/>
            <a:ext cx="9144000" cy="274320"/>
          </a:xfrm>
          <a:prstGeom prst="rect">
            <a:avLst/>
          </a:prstGeom>
          <a:solidFill>
            <a:srgbClr val="B453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 y="6309360"/>
            <a:ext cx="5486400" cy="274320"/>
          </a:xfrm>
          <a:prstGeom prst="rect">
            <a:avLst/>
          </a:prstGeom>
          <a:noFill/>
        </p:spPr>
        <p:txBody>
          <a:bodyPr wrap="none">
            <a:spAutoFit/>
          </a:bodyPr>
          <a:lstStyle/>
          <a:p>
            <a:pPr algn="l">
              <a:defRPr sz="1200" b="1" i="1">
                <a:solidFill>
                  <a:srgbClr val="D97706"/>
                </a:solidFill>
              </a:defRPr>
            </a:pPr>
            <a:r>
              <a:t>Generated by AI Scholar Frontier</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65760"/>
            <a:ext cx="7772400" cy="640080"/>
          </a:xfrm>
          <a:prstGeom prst="rect">
            <a:avLst/>
          </a:prstGeom>
          <a:noFill/>
        </p:spPr>
        <p:txBody>
          <a:bodyPr wrap="square">
            <a:spAutoFit/>
          </a:bodyPr>
          <a:lstStyle/>
          <a:p>
            <a:pPr>
              <a:defRPr sz="2600" b="1">
                <a:solidFill>
                  <a:srgbClr val="D97706"/>
                </a:solidFill>
                <a:latin typeface="Calibri"/>
              </a:defRPr>
            </a:pPr>
            <a:r>
              <a:t>Detailed Methodology - Part 2: Analysis Techniques</a:t>
            </a:r>
          </a:p>
        </p:txBody>
      </p:sp>
      <p:sp>
        <p:nvSpPr>
          <p:cNvPr id="3" name="Rectangle 2"/>
          <p:cNvSpPr/>
          <p:nvPr/>
        </p:nvSpPr>
        <p:spPr>
          <a:xfrm>
            <a:off x="3657600" y="1371600"/>
            <a:ext cx="2286000" cy="713232"/>
          </a:xfrm>
          <a:prstGeom prst="rect">
            <a:avLst/>
          </a:prstGeom>
          <a:solidFill>
            <a:srgbClr val="F59E0B"/>
          </a:solidFill>
          <a:ln w="25400">
            <a:solidFill>
              <a:srgbClr val="B45309"/>
            </a:solidFill>
          </a:ln>
        </p:spPr>
        <p:style>
          <a:lnRef idx="1">
            <a:schemeClr val="accent1"/>
          </a:lnRef>
          <a:fillRef idx="3">
            <a:schemeClr val="accent1"/>
          </a:fillRef>
          <a:effectRef idx="2">
            <a:schemeClr val="accent1"/>
          </a:effectRef>
          <a:fontRef idx="minor">
            <a:schemeClr val="lt1"/>
          </a:fontRef>
        </p:style>
        <p:txBody>
          <a:bodyPr rtlCol="0" anchor="t" wrap="square"/>
          <a:lstStyle/>
          <a:p>
            <a:pPr algn="ctr">
              <a:defRPr sz="1200" b="1">
                <a:solidFill>
                  <a:srgbClr val="FFFFFF"/>
                </a:solidFill>
              </a:defRPr>
            </a:pPr>
            <a:r>
              <a:t>Data Aggregation &amp; Cleaning</a:t>
            </a:r>
          </a:p>
        </p:txBody>
      </p:sp>
      <p:cxnSp>
        <p:nvCxnSpPr>
          <p:cNvPr id="4" name="Connector 3"/>
          <p:cNvCxnSpPr/>
          <p:nvPr/>
        </p:nvCxnSpPr>
        <p:spPr>
          <a:xfrm>
            <a:off x="4800600" y="2084832"/>
            <a:ext cx="0" cy="365760"/>
          </a:xfrm>
          <a:prstGeom prst="line">
            <a:avLst/>
          </a:prstGeom>
          <a:ln w="38100">
            <a:solidFill>
              <a:srgbClr val="F59E0B"/>
            </a:solidFill>
          </a:ln>
        </p:spPr>
        <p:style>
          <a:lnRef idx="2">
            <a:schemeClr val="accent1"/>
          </a:lnRef>
          <a:fillRef idx="0">
            <a:schemeClr val="accent1"/>
          </a:fillRef>
          <a:effectRef idx="1">
            <a:schemeClr val="accent1"/>
          </a:effectRef>
          <a:fontRef idx="minor">
            <a:schemeClr val="tx1"/>
          </a:fontRef>
        </p:style>
      </p:cxnSp>
      <p:sp>
        <p:nvSpPr>
          <p:cNvPr id="5" name="Rectangle 4"/>
          <p:cNvSpPr/>
          <p:nvPr/>
        </p:nvSpPr>
        <p:spPr>
          <a:xfrm>
            <a:off x="3657600" y="2450592"/>
            <a:ext cx="2286000" cy="713232"/>
          </a:xfrm>
          <a:prstGeom prst="rect">
            <a:avLst/>
          </a:prstGeom>
          <a:solidFill>
            <a:srgbClr val="D97706"/>
          </a:solidFill>
          <a:ln w="25400">
            <a:solidFill>
              <a:srgbClr val="B45309"/>
            </a:solidFill>
          </a:ln>
        </p:spPr>
        <p:style>
          <a:lnRef idx="1">
            <a:schemeClr val="accent1"/>
          </a:lnRef>
          <a:fillRef idx="3">
            <a:schemeClr val="accent1"/>
          </a:fillRef>
          <a:effectRef idx="2">
            <a:schemeClr val="accent1"/>
          </a:effectRef>
          <a:fontRef idx="minor">
            <a:schemeClr val="lt1"/>
          </a:fontRef>
        </p:style>
        <p:txBody>
          <a:bodyPr rtlCol="0" anchor="t" wrap="square"/>
          <a:lstStyle/>
          <a:p>
            <a:pPr algn="ctr">
              <a:defRPr sz="900" b="1">
                <a:solidFill>
                  <a:srgbClr val="FFFFFF"/>
                </a:solidFill>
              </a:defRPr>
            </a:pPr>
            <a:r>
              <a:t>Quantitative Trend Analysis (Monthly counts, demographics, correlations)</a:t>
            </a:r>
          </a:p>
        </p:txBody>
      </p:sp>
      <p:cxnSp>
        <p:nvCxnSpPr>
          <p:cNvPr id="6" name="Connector 5"/>
          <p:cNvCxnSpPr/>
          <p:nvPr/>
        </p:nvCxnSpPr>
        <p:spPr>
          <a:xfrm>
            <a:off x="4800600" y="3163824"/>
            <a:ext cx="0" cy="365760"/>
          </a:xfrm>
          <a:prstGeom prst="line">
            <a:avLst/>
          </a:prstGeom>
          <a:ln w="38100">
            <a:solidFill>
              <a:srgbClr val="F59E0B"/>
            </a:solidFill>
          </a:ln>
        </p:spPr>
        <p:style>
          <a:lnRef idx="2">
            <a:schemeClr val="accent1"/>
          </a:lnRef>
          <a:fillRef idx="0">
            <a:schemeClr val="accent1"/>
          </a:fillRef>
          <a:effectRef idx="1">
            <a:schemeClr val="accent1"/>
          </a:effectRef>
          <a:fontRef idx="minor">
            <a:schemeClr val="tx1"/>
          </a:fontRef>
        </p:style>
      </p:cxnSp>
      <p:sp>
        <p:nvSpPr>
          <p:cNvPr id="7" name="Rectangle 6"/>
          <p:cNvSpPr/>
          <p:nvPr/>
        </p:nvSpPr>
        <p:spPr>
          <a:xfrm>
            <a:off x="3657600" y="3529584"/>
            <a:ext cx="2286000" cy="713232"/>
          </a:xfrm>
          <a:prstGeom prst="rect">
            <a:avLst/>
          </a:prstGeom>
          <a:solidFill>
            <a:srgbClr val="D97706"/>
          </a:solidFill>
          <a:ln w="25400">
            <a:solidFill>
              <a:srgbClr val="B45309"/>
            </a:solidFill>
          </a:ln>
        </p:spPr>
        <p:style>
          <a:lnRef idx="1">
            <a:schemeClr val="accent1"/>
          </a:lnRef>
          <a:fillRef idx="3">
            <a:schemeClr val="accent1"/>
          </a:fillRef>
          <a:effectRef idx="2">
            <a:schemeClr val="accent1"/>
          </a:effectRef>
          <a:fontRef idx="minor">
            <a:schemeClr val="lt1"/>
          </a:fontRef>
        </p:style>
        <p:txBody>
          <a:bodyPr rtlCol="0" anchor="t" wrap="square"/>
          <a:lstStyle/>
          <a:p>
            <a:pPr algn="ctr">
              <a:defRPr sz="900" b="1">
                <a:solidFill>
                  <a:srgbClr val="FFFFFF"/>
                </a:solidFill>
              </a:defRPr>
            </a:pPr>
            <a:r>
              <a:t>Thematic Coding of Testimonies (Dehumanization, medical neglect, silencing)</a:t>
            </a:r>
          </a:p>
        </p:txBody>
      </p:sp>
      <p:cxnSp>
        <p:nvCxnSpPr>
          <p:cNvPr id="8" name="Connector 7"/>
          <p:cNvCxnSpPr/>
          <p:nvPr/>
        </p:nvCxnSpPr>
        <p:spPr>
          <a:xfrm>
            <a:off x="4800600" y="4242816"/>
            <a:ext cx="0" cy="365760"/>
          </a:xfrm>
          <a:prstGeom prst="line">
            <a:avLst/>
          </a:prstGeom>
          <a:ln w="38100">
            <a:solidFill>
              <a:srgbClr val="F59E0B"/>
            </a:solidFill>
          </a:ln>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3657600" y="4608576"/>
            <a:ext cx="2286000" cy="713232"/>
          </a:xfrm>
          <a:prstGeom prst="rect">
            <a:avLst/>
          </a:prstGeom>
          <a:solidFill>
            <a:srgbClr val="D97706"/>
          </a:solidFill>
          <a:ln w="25400">
            <a:solidFill>
              <a:srgbClr val="B45309"/>
            </a:solidFill>
          </a:ln>
        </p:spPr>
        <p:style>
          <a:lnRef idx="1">
            <a:schemeClr val="accent1"/>
          </a:lnRef>
          <a:fillRef idx="3">
            <a:schemeClr val="accent1"/>
          </a:fillRef>
          <a:effectRef idx="2">
            <a:schemeClr val="accent1"/>
          </a:effectRef>
          <a:fontRef idx="minor">
            <a:schemeClr val="lt1"/>
          </a:fontRef>
        </p:style>
        <p:txBody>
          <a:bodyPr rtlCol="0" anchor="t" wrap="square"/>
          <a:lstStyle/>
          <a:p>
            <a:pPr algn="ctr">
              <a:defRPr sz="900" b="1">
                <a:solidFill>
                  <a:srgbClr val="FFFFFF"/>
                </a:solidFill>
              </a:defRPr>
            </a:pPr>
            <a:r>
              <a:t>Triangulation of Quantitative &amp; Qualitative Findings</a:t>
            </a:r>
          </a:p>
        </p:txBody>
      </p:sp>
      <p:cxnSp>
        <p:nvCxnSpPr>
          <p:cNvPr id="10" name="Connector 9"/>
          <p:cNvCxnSpPr/>
          <p:nvPr/>
        </p:nvCxnSpPr>
        <p:spPr>
          <a:xfrm>
            <a:off x="4800600" y="5321808"/>
            <a:ext cx="0" cy="365760"/>
          </a:xfrm>
          <a:prstGeom prst="line">
            <a:avLst/>
          </a:prstGeom>
          <a:ln w="38100">
            <a:solidFill>
              <a:srgbClr val="F59E0B"/>
            </a:solidFill>
          </a:ln>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3657600" y="5687568"/>
            <a:ext cx="2286000" cy="713232"/>
          </a:xfrm>
          <a:prstGeom prst="rect">
            <a:avLst/>
          </a:prstGeom>
          <a:solidFill>
            <a:srgbClr val="D97706"/>
          </a:solidFill>
          <a:ln w="25400">
            <a:solidFill>
              <a:srgbClr val="B45309"/>
            </a:solidFill>
          </a:ln>
        </p:spPr>
        <p:style>
          <a:lnRef idx="1">
            <a:schemeClr val="accent1"/>
          </a:lnRef>
          <a:fillRef idx="3">
            <a:schemeClr val="accent1"/>
          </a:fillRef>
          <a:effectRef idx="2">
            <a:schemeClr val="accent1"/>
          </a:effectRef>
          <a:fontRef idx="minor">
            <a:schemeClr val="lt1"/>
          </a:fontRef>
        </p:style>
        <p:txBody>
          <a:bodyPr rtlCol="0" anchor="t" wrap="square"/>
          <a:lstStyle/>
          <a:p>
            <a:pPr algn="ctr">
              <a:defRPr sz="900" b="1">
                <a:solidFill>
                  <a:srgbClr val="FFFFFF"/>
                </a:solidFill>
              </a:defRPr>
            </a:pPr>
            <a:r>
              <a:t>Interpretation within Legal &amp; Theoretical Frameworks</a:t>
            </a:r>
          </a:p>
        </p:txBody>
      </p:sp>
      <p:sp>
        <p:nvSpPr>
          <p:cNvPr id="12" name="Rectangle 11"/>
          <p:cNvSpPr/>
          <p:nvPr/>
        </p:nvSpPr>
        <p:spPr>
          <a:xfrm>
            <a:off x="0" y="6583680"/>
            <a:ext cx="9144000" cy="274320"/>
          </a:xfrm>
          <a:prstGeom prst="rect">
            <a:avLst/>
          </a:prstGeom>
          <a:solidFill>
            <a:srgbClr val="B453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5720" y="6309360"/>
            <a:ext cx="5486400" cy="274320"/>
          </a:xfrm>
          <a:prstGeom prst="rect">
            <a:avLst/>
          </a:prstGeom>
          <a:noFill/>
        </p:spPr>
        <p:txBody>
          <a:bodyPr wrap="none">
            <a:spAutoFit/>
          </a:bodyPr>
          <a:lstStyle/>
          <a:p>
            <a:pPr algn="l">
              <a:defRPr sz="1200" b="1" i="1">
                <a:solidFill>
                  <a:srgbClr val="D97706"/>
                </a:solidFill>
              </a:defRPr>
            </a:pPr>
            <a:r>
              <a:t>Generated by AI Scholar Frontier</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