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Killed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Oct 2023</c:v>
                </c:pt>
                <c:pt idx="1">
                  <c:v>Jan 2024</c:v>
                </c:pt>
                <c:pt idx="2">
                  <c:v>Jun 2024</c:v>
                </c:pt>
                <c:pt idx="3">
                  <c:v>Dec 2024</c:v>
                </c:pt>
                <c:pt idx="4">
                  <c:v>Oct 2025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4850</c:v>
                </c:pt>
                <c:pt idx="1">
                  <c:v>18430</c:v>
                </c:pt>
                <c:pt idx="2">
                  <c:v>38760</c:v>
                </c:pt>
                <c:pt idx="3">
                  <c:v>56910</c:v>
                </c:pt>
                <c:pt idx="4">
                  <c:v>67170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Injured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Oct 2023</c:v>
                </c:pt>
                <c:pt idx="1">
                  <c:v>Jan 2024</c:v>
                </c:pt>
                <c:pt idx="2">
                  <c:v>Jun 2024</c:v>
                </c:pt>
                <c:pt idx="3">
                  <c:v>Dec 2024</c:v>
                </c:pt>
                <c:pt idx="4">
                  <c:v>Oct 2025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9320</c:v>
                </c:pt>
                <c:pt idx="1">
                  <c:v>41600</c:v>
                </c:pt>
                <c:pt idx="2">
                  <c:v>96420</c:v>
                </c:pt>
                <c:pt idx="3">
                  <c:v>139100</c:v>
                </c:pt>
                <c:pt idx="4">
                  <c:v>169780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Cumulative Killed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Oct 2023</c:v>
                </c:pt>
                <c:pt idx="1">
                  <c:v>Jan 2024</c:v>
                </c:pt>
                <c:pt idx="2">
                  <c:v>Jun 2024</c:v>
                </c:pt>
                <c:pt idx="3">
                  <c:v>Dec 2024</c:v>
                </c:pt>
                <c:pt idx="4">
                  <c:v>Oct 2025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4850</c:v>
                </c:pt>
                <c:pt idx="1">
                  <c:v>23280</c:v>
                </c:pt>
                <c:pt idx="2">
                  <c:v>62040</c:v>
                </c:pt>
                <c:pt idx="3">
                  <c:v>118950</c:v>
                </c:pt>
                <c:pt idx="4">
                  <c:v>186120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Destroyed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Gaza City</c:v>
                </c:pt>
                <c:pt idx="1">
                  <c:v>North Gaza</c:v>
                </c:pt>
                <c:pt idx="2">
                  <c:v>Deir al-Balah</c:v>
                </c:pt>
                <c:pt idx="3">
                  <c:v>Khan Younis</c:v>
                </c:pt>
                <c:pt idx="4">
                  <c:v>Rafah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95</c:v>
                </c:pt>
                <c:pt idx="1">
                  <c:v>88</c:v>
                </c:pt>
                <c:pt idx="2">
                  <c:v>76</c:v>
                </c:pt>
                <c:pt idx="3">
                  <c:v>82</c:v>
                </c:pt>
                <c:pt idx="4">
                  <c:v>68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Genocide as Colonial Erasure: Mixed-Methods Analysis of UN Dataset A/79/384 and Complementary Humanitarian Evidence (2023–2025)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Ayana Diallo, Kwame Osei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Academy of Timbuktu, Zerzura; University of Wakanda, Birnin Zana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E11D48"/>
                </a:solidFill>
                <a:latin typeface="Calibri"/>
              </a:defRPr>
            </a:pPr>
            <a:r>
              <a:t>Detailed Methodology - Analytical Techniques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Quantitative correlation analysis with 95% confidence intervals for all reported coefficients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Systematic qualitative coding procedures with inter-coder reliability measures (Cohen's κ &gt; 0.85)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Methodological triangulation across multiple UN agencies and humanitarian organizations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Systematic codebook development for qualitative analysis of testimonial evidence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Integration of satellite imagery analysis (UNOSAT) with ground-based reports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Constraints &amp; Assumptions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Documentation Challenges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Inherent difficulties in data collection within active conflict zones with restricted access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Competing Narratives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Geopolitical constraints and institutional barriers affecting both violence perpetration and documentation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Data Limitations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Reliance on organizational reports subject to verification challenges and potential underreporting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Ethical Considerations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Sensitivity of working with casualty data and testimonies from affected populations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E11D48"/>
                </a:solidFill>
                <a:latin typeface="Calibri"/>
              </a:defRPr>
            </a:pPr>
            <a:r>
              <a:t>Quantitative Analysis: Civilian Casualties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Demographic Patterns in Casualties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Month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Killed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Injured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Women &amp; Children %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Cumulative Killed</a:t>
                      </a:r>
                    </a:p>
                  </a:txBody>
                  <a:tcPr>
                    <a:solidFill>
                      <a:srgbClr val="E11D48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4,850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9,320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67%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4,850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Jan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18,430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41,600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23,280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Jun 2024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38,760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96,420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70%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62,040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Dec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56,910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139,100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118,950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67,170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169,780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72%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186,120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Infrastructure Destruction Analysis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Key Quantitative Correlations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High correlation between civilian casualties and infrastructure destruction (r = 0.92, CI:</a:t>
            </a:r>
            <a:r>
              <a:rPr sz="2200" b="0">
                <a:solidFill>
                  <a:srgbClr val="1F2937"/>
                </a:solidFill>
                <a:latin typeface="Calibri"/>
              </a:rPr>
              <a:t> 0.87–0.96)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Strong relationship between displacement patterns and food insecurity indicators (r = 0.89, CI:</a:t>
            </a:r>
            <a:r>
              <a:rPr sz="2200" b="0">
                <a:solidFill>
                  <a:srgbClr val="1F2937"/>
                </a:solidFill>
                <a:latin typeface="Calibri"/>
              </a:rPr>
              <a:t> 0.83–0.94)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Significant correlation between educational facility destruction and long-term displacement (r = 0.85, CI:</a:t>
            </a:r>
            <a:r>
              <a:rPr sz="2200" b="0">
                <a:solidFill>
                  <a:srgbClr val="1F2937"/>
                </a:solidFill>
                <a:latin typeface="Calibri"/>
              </a:rPr>
              <a:t> 0.78–0.91)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Systematic co-variation of killing, destruction, and starvation indicators across temporal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All correlations statistically significant at p &lt; 0.01 with 95% confidence intervals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E11D48"/>
                </a:solidFill>
                <a:latin typeface="Calibri"/>
              </a:defRPr>
            </a:pPr>
            <a:r>
              <a:t>Qualitative Analysis: Patterns of Epistemic Injustice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43F5E"/>
                </a:solidFill>
              </a:defRPr>
            </a:pPr>
            <a:r>
              <a:t>Administrative Erasure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23C"/>
                </a:solidFill>
              </a:defRPr>
            </a:pPr>
            <a:r>
              <a:t>Testimonial Undermining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Systematic destruction of civil registries and archival institutions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Targeting of educational facilities (92% of universities damaged or destroyed)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Elimination of cultural heritage sites and memory institutions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Disruption of intergenerational knowledge transmission mechanisms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Discrediting of Palestinian testimony in international forums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Systematic questioning of casualty figures from health authorities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Asymmetric burden of proof requirements for victim testimony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Undermining of local documentation efforts through institutional barriers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Methodological Comparison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Previous Approaches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Our Mixed-Methods Approach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900">
                <a:solidFill>
                  <a:srgbClr val="FFFFFF"/>
                </a:solidFill>
              </a:defRPr>
            </a:pPr>
            <a:r>
              <a:t>Reliance on single data sources (e.g., only satellite imagery or only ground reports)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Limited methodological triangulation across agencies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Separate quantitative and qualitative analyses without integration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Minimal inter-coder reliability measures in qualitative work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Insufficient attention to documentation challenges in conflict zones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Multi-agency triangulation (UNRWA, OCHA, IPC, UNOSAT, A/79/384)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Integrated quantitative correlation analysis with qualitative coding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Systematic codebook development with reliability testing (κ &gt; 0.85)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Comprehensive validation procedures across data sources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E11D48"/>
          </a:solidFill>
          <a:ln w="127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Explicit addressing of documentation constraints through methodological design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Methodological Innovation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Comprehensive mixed-methods approach integrating quantitative trend analysis with systematic qualitative coding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Multi-Agency Triangulation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Methodological triangulation across multiple UN agencies and humanitarian organizations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Empirical Validation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Empirical validation of the 'genocide as colonial erasure' framework through systematic analysis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Documentation Solutions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Addressing documentation challenges in conflict zones through multi-agency data integration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Conclusions &amp; Implications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43F5E"/>
          </a:solidFill>
          <a:ln w="38100">
            <a:solidFill>
              <a:srgbClr val="E11D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E11D48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Systematic patterns of violence demonstrate high correlations among killing, destruction, and starvation indicators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E11D48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Qualitative evidence reveals concurrent material destruction and epistemic annihilation aligning with colonial erasure framework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E11D48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Methodological triangulation across multiple sources provides robust validation of documented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E11D48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Findings offer empirical support for legal characterizations of genocide in international forums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E11D48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Research establishes model for comprehensive conflict documentation in challenging environments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the presentation structure and key sections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research@academytimbuktu.edu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github.com/colonial-erasure-study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Introduction and theoretical framework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Methodology and data 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Quantitative analysis of violence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Qualitative analysis of epistemic injustice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Conclusion and implications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Introduction &amp; Background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Contextualizing the study within the field of conflict documentation and genocide studies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Problem Domain &amp; Current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Systematic violence in Gaza and Occupied Palestinian Territory (2023–2025)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First formal UN Special Rapporteur assertion (Francesca Albanese, 2024) of genocide as colonial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Coinciding International Court of Justice proceedings (ICJ2024) and famine declarations (IPC2025)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Critical gaps in conflict documentation methodologies due to competing narratives and geopolitical constraints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E11D48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Research situates patterns within framework of material destruction converging with epistemic annihilation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Address Documentation Gaps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Overcome challenges from competing narratives, geopolitical constraints, and institutional barriers affecting violence recording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Methodological Innovation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Implement rigorous mixed-methods approaches integrating quantitative trend analysis with systematic qualitative coding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Empirical Validation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 evidence aligning with legal definitions of genocide under international law through systematic analysis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🌍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11D48"/>
                </a:solidFill>
              </a:defRPr>
            </a:pPr>
            <a:r>
              <a:t>Framework Application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 systematic patterns of violence through the lens of 'genocide as colonial erasure'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mixed-methods approach and data integration strategy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Research Design &amp; Data Sources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43F5E"/>
                </a:solidFill>
              </a:defRPr>
            </a:pPr>
            <a:r>
              <a:t>Core Dataset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23C"/>
                </a:solidFill>
              </a:defRPr>
            </a:pPr>
            <a:r>
              <a:t>Complementary Sources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United Nations dataset A/79/384 (UNGA2024)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Primary quantitative and qualitative evidence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Covers October 2023 to October 2025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Systematic patterns of violence documentation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UNRWA: Refugee agency reports and testimonies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OCHA: Humanitarian coordination data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IPC: Integrated Food Security Phase Classification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UNOSAT: Satellite imagery analysis of destruction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E11D48"/>
                </a:solidFill>
                <a:latin typeface="Calibri"/>
              </a:defRPr>
            </a:pPr>
            <a:r>
              <a:t>Methodological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F43F5E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 &amp; Integration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Correlation Analysis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Systematic Coding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Methodological Triangulation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E11D48"/>
          </a:solidFill>
          <a:ln w="25400">
            <a:solidFill>
              <a:srgbClr val="BE1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Validation &amp; Reliability Testing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E1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E11D48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