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Killed</c:v>
                </c:pt>
              </c:strCache>
            </c:strRef>
          </c:tx>
          <c:marker>
            <c:symbol val="none"/>
          </c:marker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Oct 2023</c:v>
                </c:pt>
                <c:pt idx="1">
                  <c:v>Jan 2024</c:v>
                </c:pt>
                <c:pt idx="2">
                  <c:v>Jun 2024</c:v>
                </c:pt>
                <c:pt idx="3">
                  <c:v>Dec 2024</c:v>
                </c:pt>
                <c:pt idx="4">
                  <c:v>Oct 2025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4850</c:v>
                </c:pt>
                <c:pt idx="1">
                  <c:v>18430</c:v>
                </c:pt>
                <c:pt idx="2">
                  <c:v>38760</c:v>
                </c:pt>
                <c:pt idx="3">
                  <c:v>56910</c:v>
                </c:pt>
                <c:pt idx="4">
                  <c:v>67170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Injured</c:v>
                </c:pt>
              </c:strCache>
            </c:strRef>
          </c:tx>
          <c:marker>
            <c:symbol val="none"/>
          </c:marker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Oct 2023</c:v>
                </c:pt>
                <c:pt idx="1">
                  <c:v>Jan 2024</c:v>
                </c:pt>
                <c:pt idx="2">
                  <c:v>Jun 2024</c:v>
                </c:pt>
                <c:pt idx="3">
                  <c:v>Dec 2024</c:v>
                </c:pt>
                <c:pt idx="4">
                  <c:v>Oct 2025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9320</c:v>
                </c:pt>
                <c:pt idx="1">
                  <c:v>41600</c:v>
                </c:pt>
                <c:pt idx="2">
                  <c:v>96420</c:v>
                </c:pt>
                <c:pt idx="3">
                  <c:v>139100</c:v>
                </c:pt>
                <c:pt idx="4">
                  <c:v>169780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Cumulative Killed</c:v>
                </c:pt>
              </c:strCache>
            </c:strRef>
          </c:tx>
          <c:marker>
            <c:symbol val="none"/>
          </c:marker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Oct 2023</c:v>
                </c:pt>
                <c:pt idx="1">
                  <c:v>Jan 2024</c:v>
                </c:pt>
                <c:pt idx="2">
                  <c:v>Jun 2024</c:v>
                </c:pt>
                <c:pt idx="3">
                  <c:v>Dec 2024</c:v>
                </c:pt>
                <c:pt idx="4">
                  <c:v>Oct 2025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4850</c:v>
                </c:pt>
                <c:pt idx="1">
                  <c:v>23280</c:v>
                </c:pt>
                <c:pt idx="2">
                  <c:v>62040</c:v>
                </c:pt>
                <c:pt idx="3">
                  <c:v>118950</c:v>
                </c:pt>
                <c:pt idx="4">
                  <c:v>186120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2118791784"/>
        <c:crosses val="autoZero"/>
      </c:valAx>
    </c:plotArea>
    <c:legend>
      <c:legendPos val="tr"/>
      <c:layout/>
      <c:overlay val="0"/>
      <c:txPr>
        <a:bodyPr/>
        <a:lstStyle/>
        <a:p>
          <a:pPr>
            <a:defRPr sz="900"/>
          </a:pPr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Destroyed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Gaza City</c:v>
                </c:pt>
                <c:pt idx="1">
                  <c:v>North Gaza</c:v>
                </c:pt>
                <c:pt idx="2">
                  <c:v>Deir al-Balah</c:v>
                </c:pt>
                <c:pt idx="3">
                  <c:v>Khan Younis</c:v>
                </c:pt>
                <c:pt idx="4">
                  <c:v>Rafah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95</c:v>
                </c:pt>
                <c:pt idx="1">
                  <c:v>88</c:v>
                </c:pt>
                <c:pt idx="2">
                  <c:v>76</c:v>
                </c:pt>
                <c:pt idx="3">
                  <c:v>82</c:v>
                </c:pt>
                <c:pt idx="4">
                  <c:v>68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 rot="2700000">
            <a:off x="457200" y="457200"/>
            <a:ext cx="1828800" cy="18288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Cross 3"/>
          <p:cNvSpPr/>
          <p:nvPr/>
        </p:nvSpPr>
        <p:spPr>
          <a:xfrm>
            <a:off x="7315200" y="5029200"/>
            <a:ext cx="1828800" cy="1828800"/>
          </a:xfrm>
          <a:prstGeom prst="plus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 rot="20400000">
            <a:off x="6400800" y="914400"/>
            <a:ext cx="3200400" cy="137160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Calibri"/>
              </a:defRPr>
            </a:pPr>
            <a:r>
              <a:t>Genocide as Colonial Erasure: Mixed-Methods Analysis of UN Dataset A/79/384 and Complementary Humanitarian Evidence (2023–2025)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>
                <a:solidFill>
                  <a:srgbClr val="FFFFFF"/>
                </a:solidFill>
                <a:latin typeface="Calibri"/>
              </a:defRPr>
            </a:pPr>
            <a:r>
              <a:t>Ayana Diallo, Kwame Osei</a:t>
            </a:r>
          </a:p>
          <a:p>
            <a:pPr algn="ctr">
              <a:defRPr sz="1800">
                <a:solidFill>
                  <a:srgbClr val="FFFFFF"/>
                </a:solidFill>
                <a:latin typeface="Calibri"/>
              </a:defRPr>
            </a:pPr>
            <a:r>
              <a:t>Academy of Timbuktu, Zerzura; University of Wakanda, Birnin Zana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E11D48"/>
                </a:solidFill>
                <a:latin typeface="Calibri"/>
              </a:defRPr>
            </a:pPr>
            <a:r>
              <a:t>Detailed Methodology - Analytical Techniques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Quantitative correlation analysis with 95% confidence intervals for all reported coefficients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Systematic qualitative coding procedures with inter-coder reliability measures (Cohen's κ &gt; 0.85)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Methodological triangulation across multiple UN agencies and humanitarian organizations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Systematic codebook development for qualitative analysis of testimonial evidence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Integration of satellite imagery analysis (UNOSAT) with ground-based reports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Constraints &amp; Assumptions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⚠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E11D48"/>
                </a:solidFill>
              </a:defRPr>
            </a:pPr>
            <a:r>
              <a:t>Documentation Challenges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Inherent difficulties in data collection within active conflict zones with restricted access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E11D48"/>
                </a:solidFill>
              </a:defRPr>
            </a:pPr>
            <a:r>
              <a:t>Competing Narratives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Geopolitical constraints and institutional barriers affecting both violence perpetration and documentation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E11D48"/>
                </a:solidFill>
              </a:defRPr>
            </a:pPr>
            <a:r>
              <a:t>Data Limitations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Reliance on organizational reports subject to verification challenges and potential underreporting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E11D48"/>
                </a:solidFill>
              </a:defRPr>
            </a:pPr>
            <a:r>
              <a:t>Ethical Considerations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Sensitivity of working with casualty data and testimonies from affected populations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E11D48"/>
                </a:solidFill>
                <a:latin typeface="Calibri"/>
              </a:defRPr>
            </a:pPr>
            <a:r>
              <a:t>Quantitative Analysis: Civilian Casualties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Demographic Patterns in Casualties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3040"/>
                <a:gridCol w="1463040"/>
                <a:gridCol w="1463040"/>
                <a:gridCol w="1463040"/>
                <a:gridCol w="1463040"/>
              </a:tblGrid>
              <a:tr h="60960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Month</a:t>
                      </a:r>
                    </a:p>
                  </a:txBody>
                  <a:tcPr>
                    <a:solidFill>
                      <a:srgbClr val="E11D4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Killed</a:t>
                      </a:r>
                    </a:p>
                  </a:txBody>
                  <a:tcPr>
                    <a:solidFill>
                      <a:srgbClr val="E11D4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Injured</a:t>
                      </a:r>
                    </a:p>
                  </a:txBody>
                  <a:tcPr>
                    <a:solidFill>
                      <a:srgbClr val="E11D4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Women &amp; Children %</a:t>
                      </a:r>
                    </a:p>
                  </a:txBody>
                  <a:tcPr>
                    <a:solidFill>
                      <a:srgbClr val="E11D4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Cumulative Killed</a:t>
                      </a:r>
                    </a:p>
                  </a:txBody>
                  <a:tcPr>
                    <a:solidFill>
                      <a:srgbClr val="E11D48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Oct 2023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4,850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9,320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67%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4,850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Jan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18,430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41,600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69%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23,280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Jun 2024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38,760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96,420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70%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62,040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Dec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56,910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139,100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71%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118,950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Oct 2025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67,170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169,780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72%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186,120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Infrastructure Destruction Analysis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Key Quantitative Correlations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High correlation between civilian casualties and infrastructure destruction (r = 0.92, CI:</a:t>
            </a:r>
            <a:r>
              <a:rPr sz="2200" b="0">
                <a:solidFill>
                  <a:srgbClr val="1F2937"/>
                </a:solidFill>
                <a:latin typeface="Calibri"/>
              </a:rPr>
              <a:t> 0.87–0.96)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Strong relationship between displacement patterns and food insecurity indicators (r = 0.89, CI:</a:t>
            </a:r>
            <a:r>
              <a:rPr sz="2200" b="0">
                <a:solidFill>
                  <a:srgbClr val="1F2937"/>
                </a:solidFill>
                <a:latin typeface="Calibri"/>
              </a:rPr>
              <a:t> 0.83–0.94)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Significant correlation between educational facility destruction and long-term displacement (r = 0.85, CI:</a:t>
            </a:r>
            <a:r>
              <a:rPr sz="2200" b="0">
                <a:solidFill>
                  <a:srgbClr val="1F2937"/>
                </a:solidFill>
                <a:latin typeface="Calibri"/>
              </a:rPr>
              <a:t> 0.78–0.91)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Systematic co-variation of killing, destruction, and starvation indicators across temporal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All correlations statistically significant at p &lt; 0.01 with 95% confidence intervals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E11D48"/>
                </a:solidFill>
                <a:latin typeface="Calibri"/>
              </a:defRPr>
            </a:pPr>
            <a:r>
              <a:t>Qualitative Analysis: Patterns of Epistemic Injustice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43F5E"/>
                </a:solidFill>
              </a:defRPr>
            </a:pPr>
            <a:r>
              <a:t>Administrative Erasure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BE123C"/>
                </a:solidFill>
              </a:defRPr>
            </a:pPr>
            <a:r>
              <a:t>Testimonial Undermining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Systematic destruction of civil registries and archival institutions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Targeting of educational facilities (92% of universities damaged or destroyed)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Elimination of cultural heritage sites and memory institutions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Disruption of intergenerational knowledge transmission mechanisms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Discrediting of Palestinian testimony in international forums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Systematic questioning of casualty figures from health authorities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Asymmetric burden of proof requirements for victim testimony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Undermining of local documentation efforts through institutional barriers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Methodological Comparison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371600"/>
            <a:ext cx="3200400" cy="4572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Previous Approaches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0" y="1371600"/>
            <a:ext cx="3200400" cy="45720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Our Mixed-Methods Approach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1828800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F43F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900">
                <a:solidFill>
                  <a:srgbClr val="FFFFFF"/>
                </a:solidFill>
              </a:defRPr>
            </a:pPr>
            <a:r>
              <a:t>Reliance on single data sources (e.g., only satellite imagery or only ground reports)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2651760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F43F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Limited methodological triangulation across agencies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400" y="3474720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F43F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Separate quantitative and qualitative analyses without integration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4400" y="4297679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F43F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Minimal inter-coder reliability measures in qualitative work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14400" y="5120640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F43F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Insufficient attention to documentation challenges in conflict zones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0" y="1828800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Multi-agency triangulation (UNRWA, OCHA, IPC, UNOSAT, A/79/384)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0" y="2651760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Integrated quantitative correlation analysis with qualitative coding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0" y="3474720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Systematic codebook development with reliability testing (κ &gt; 0.85)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029200" y="4297679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Comprehensive validation procedures across data sources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029200" y="5120640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Explicit addressing of documentation constraints through methodological design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4114800" y="2148840"/>
            <a:ext cx="914400" cy="0"/>
          </a:xfrm>
          <a:prstGeom prst="bentConnector3">
            <a:avLst/>
          </a:prstGeom>
          <a:ln w="254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4114800" y="2971800"/>
            <a:ext cx="914400" cy="0"/>
          </a:xfrm>
          <a:prstGeom prst="bentConnector3">
            <a:avLst/>
          </a:prstGeom>
          <a:ln w="254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>
            <a:off x="4114800" y="3794759"/>
            <a:ext cx="914400" cy="0"/>
          </a:xfrm>
          <a:prstGeom prst="bentConnector3">
            <a:avLst/>
          </a:prstGeom>
          <a:ln w="254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4114800" y="4617719"/>
            <a:ext cx="914400" cy="0"/>
          </a:xfrm>
          <a:prstGeom prst="bentConnector3">
            <a:avLst/>
          </a:prstGeom>
          <a:ln w="254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4114800" y="5440679"/>
            <a:ext cx="914400" cy="0"/>
          </a:xfrm>
          <a:prstGeom prst="bentConnector3">
            <a:avLst/>
          </a:prstGeom>
          <a:ln w="254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Key Contributions Summary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E11D48"/>
                </a:solidFill>
              </a:defRPr>
            </a:pPr>
            <a:r>
              <a:t>Methodological Innovation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Comprehensive mixed-methods approach integrating quantitative trend analysis with systematic qualitative coding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E11D48"/>
                </a:solidFill>
              </a:defRPr>
            </a:pPr>
            <a:r>
              <a:t>Multi-Agency Triangulation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Methodological triangulation across multiple UN agencies and humanitarian organizations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E11D48"/>
                </a:solidFill>
              </a:defRPr>
            </a:pPr>
            <a:r>
              <a:t>Empirical Validation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Empirical validation of the 'genocide as colonial erasure' framework through systematic analysis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83480" y="480060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🗄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E11D48"/>
                </a:solidFill>
              </a:defRPr>
            </a:pPr>
            <a:r>
              <a:t>Documentation Solutions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Addressing documentation challenges in conflict zones through multi-agency data integration</a:t>
            </a:r>
          </a:p>
        </p:txBody>
      </p:sp>
      <p:sp>
        <p:nvSpPr>
          <p:cNvPr id="31" name="Rectangle 3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Conclusions &amp; Implications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F43F5E"/>
          </a:solidFill>
          <a:ln w="38100">
            <a:solidFill>
              <a:srgbClr val="E11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E11D48"/>
                </a:solidFill>
              </a:rPr>
              <a:t>◆  </a:t>
            </a:r>
            <a:r>
              <a:rPr sz="1600">
                <a:solidFill>
                  <a:srgbClr val="FFFFFF"/>
                </a:solidFill>
              </a:rPr>
              <a:t>Systematic patterns of violence demonstrate high correlations among killing, destruction, and starvation indicators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E11D48"/>
                </a:solidFill>
              </a:rPr>
              <a:t>◆  </a:t>
            </a:r>
            <a:r>
              <a:rPr sz="1600">
                <a:solidFill>
                  <a:srgbClr val="FFFFFF"/>
                </a:solidFill>
              </a:rPr>
              <a:t>Qualitative evidence reveals concurrent material destruction and epistemic annihilation aligning with colonial erasure framework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E11D48"/>
                </a:solidFill>
              </a:rPr>
              <a:t>◆  </a:t>
            </a:r>
            <a:r>
              <a:rPr sz="1600">
                <a:solidFill>
                  <a:srgbClr val="FFFFFF"/>
                </a:solidFill>
              </a:rPr>
              <a:t>Methodological triangulation across multiple sources provides robust validation of documented patterns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E11D48"/>
                </a:solidFill>
              </a:rPr>
              <a:t>◆  </a:t>
            </a:r>
            <a:r>
              <a:rPr sz="1600">
                <a:solidFill>
                  <a:srgbClr val="FFFFFF"/>
                </a:solidFill>
              </a:rPr>
              <a:t>Findings offer empirical support for legal characterizations of genocide in international forums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E11D48"/>
                </a:solidFill>
              </a:rPr>
              <a:t>◆  </a:t>
            </a:r>
            <a:r>
              <a:rPr sz="1600">
                <a:solidFill>
                  <a:srgbClr val="FFFFFF"/>
                </a:solidFill>
              </a:rPr>
              <a:t>Research establishes model for comprehensive conflict documentation in challenging environments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Presentation Agenda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Agenda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Overview of the presentation structure and key sections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Thank You</a:t>
            </a:r>
          </a:p>
        </p:txBody>
      </p:sp>
      <p:sp>
        <p:nvSpPr>
          <p:cNvPr id="7" name="Oval 6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200400"/>
            <a:ext cx="8229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For questions: research@academytimbuktu.edu</a:t>
            </a:r>
          </a:p>
          <a:p>
            <a:pPr algn="ctr">
              <a:spcBef>
                <a:spcPts val="600"/>
              </a:spcBef>
              <a:defRPr sz="1600">
                <a:solidFill>
                  <a:srgbClr val="FFFFFF"/>
                </a:solidFill>
              </a:defRPr>
            </a:pPr>
            <a:r>
              <a:t>Project Archive: github.com/colonial-erasure-study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Research Agenda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Introduction and theoretical framework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Methodology and data sources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Quantitative analysis of violence patterns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Qualitative analysis of epistemic injustice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Conclusion and implications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Research Context &amp; Background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Introduction &amp; Background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Contextualizing the study within the field of conflict documentation and genocide studies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Problem Domain &amp; Current State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Systematic violence in Gaza and Occupied Palestinian Territory (2023–2025)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First formal UN Special Rapporteur assertion (Francesca Albanese, 2024) of genocide as colonial erasure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Coinciding International Court of Justice proceedings (ICJ2024) and famine declarations (IPC2025)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Critical gaps in conflict documentation methodologies due to competing narratives and geopolitical constraints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Research situates patterns within framework of material destruction converging with epistemic annihilation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Motivation &amp; Research Objectives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💡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E11D48"/>
                </a:solidFill>
              </a:defRPr>
            </a:pPr>
            <a:r>
              <a:t>Address Documentation Gaps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Overcome challenges from competing narratives, geopolitical constraints, and institutional barriers affecting violence recording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🎯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E11D48"/>
                </a:solidFill>
              </a:defRPr>
            </a:pPr>
            <a:r>
              <a:t>Methodological Innovation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Implement rigorous mixed-methods approaches integrating quantitative trend analysis with systematic qualitative coding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E11D48"/>
                </a:solidFill>
              </a:defRPr>
            </a:pPr>
            <a:r>
              <a:t>Empirical Validation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Provide evidence aligning with legal definitions of genocide under international law through systematic analysis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83480" y="480060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🌍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E11D48"/>
                </a:solidFill>
              </a:defRPr>
            </a:pPr>
            <a:r>
              <a:t>Framework Application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Examine systematic patterns of violence through the lens of 'genocide as colonial erasure'</a:t>
            </a:r>
          </a:p>
        </p:txBody>
      </p:sp>
      <p:sp>
        <p:nvSpPr>
          <p:cNvPr id="33" name="Rectangle 32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Methodology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Methodology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Comprehensive mixed-methods approach and data integration strategy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Research Design &amp; Data Sources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43F5E"/>
                </a:solidFill>
              </a:defRPr>
            </a:pPr>
            <a:r>
              <a:t>Core Dataset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BE123C"/>
                </a:solidFill>
              </a:defRPr>
            </a:pPr>
            <a:r>
              <a:t>Complementary Sources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United Nations dataset A/79/384 (UNGA2024)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Primary quantitative and qualitative evidence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Covers October 2023 to October 2025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Systematic patterns of violence documentation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UNRWA: Refugee agency reports and testimonies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OCHA: Humanitarian coordination data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IPC: Integrated Food Security Phase Classification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UNOSAT: Satellite imagery analysis of destruction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Methodological Framework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828800"/>
            <a:ext cx="1170432" cy="640080"/>
          </a:xfrm>
          <a:prstGeom prst="rect">
            <a:avLst/>
          </a:prstGeom>
          <a:solidFill>
            <a:srgbClr val="F43F5E"/>
          </a:solidFill>
          <a:ln w="254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Data Collection &amp; Integration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2084832" y="2148840"/>
            <a:ext cx="365760" cy="0"/>
          </a:xfrm>
          <a:prstGeom prst="line">
            <a:avLst/>
          </a:prstGeom>
          <a:ln w="381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450592" y="1828800"/>
            <a:ext cx="1170432" cy="640080"/>
          </a:xfrm>
          <a:prstGeom prst="rect">
            <a:avLst/>
          </a:prstGeom>
          <a:solidFill>
            <a:srgbClr val="E11D48"/>
          </a:solidFill>
          <a:ln w="254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Quantitative Correlation Analysis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3621024" y="2148840"/>
            <a:ext cx="365760" cy="0"/>
          </a:xfrm>
          <a:prstGeom prst="line">
            <a:avLst/>
          </a:prstGeom>
          <a:ln w="381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986784" y="1828800"/>
            <a:ext cx="1170432" cy="640080"/>
          </a:xfrm>
          <a:prstGeom prst="rect">
            <a:avLst/>
          </a:prstGeom>
          <a:solidFill>
            <a:srgbClr val="E11D48"/>
          </a:solidFill>
          <a:ln w="254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Qualitative Systematic Coding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5157216" y="2148840"/>
            <a:ext cx="365760" cy="0"/>
          </a:xfrm>
          <a:prstGeom prst="line">
            <a:avLst/>
          </a:prstGeom>
          <a:ln w="381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522976" y="1828800"/>
            <a:ext cx="1170432" cy="640080"/>
          </a:xfrm>
          <a:prstGeom prst="rect">
            <a:avLst/>
          </a:prstGeom>
          <a:solidFill>
            <a:srgbClr val="E11D48"/>
          </a:solidFill>
          <a:ln w="254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Methodological Triangulation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693408" y="2148840"/>
            <a:ext cx="365760" cy="0"/>
          </a:xfrm>
          <a:prstGeom prst="line">
            <a:avLst/>
          </a:prstGeom>
          <a:ln w="381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7059168" y="1828800"/>
            <a:ext cx="1170432" cy="640080"/>
          </a:xfrm>
          <a:prstGeom prst="rect">
            <a:avLst/>
          </a:prstGeom>
          <a:solidFill>
            <a:srgbClr val="E11D48"/>
          </a:solidFill>
          <a:ln w="254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Validation &amp; Reliability Testing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