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Direct Damage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Housing</c:v>
                </c:pt>
                <c:pt idx="1">
                  <c:v>Health</c:v>
                </c:pt>
                <c:pt idx="2">
                  <c:v>Education</c:v>
                </c:pt>
                <c:pt idx="3">
                  <c:v>Agriculture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19.4</c:v>
                </c:pt>
                <c:pt idx="1">
                  <c:v>3.2</c:v>
                </c:pt>
                <c:pt idx="2">
                  <c:v>2.7</c:v>
                </c:pt>
                <c:pt idx="3">
                  <c:v>1.8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Indirect Loss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Housing</c:v>
                </c:pt>
                <c:pt idx="1">
                  <c:v>Health</c:v>
                </c:pt>
                <c:pt idx="2">
                  <c:v>Education</c:v>
                </c:pt>
                <c:pt idx="3">
                  <c:v>Agriculture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11.2</c:v>
                </c:pt>
                <c:pt idx="1">
                  <c:v>1.6</c:v>
                </c:pt>
                <c:pt idx="2">
                  <c:v>1.3</c:v>
                </c:pt>
                <c:pt idx="3">
                  <c:v>0.9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Recovery Need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Housing</c:v>
                </c:pt>
                <c:pt idx="1">
                  <c:v>Health</c:v>
                </c:pt>
                <c:pt idx="2">
                  <c:v>Education</c:v>
                </c:pt>
                <c:pt idx="3">
                  <c:v>Agriculture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23.7</c:v>
                </c:pt>
                <c:pt idx="1">
                  <c:v>5.0</c:v>
                </c:pt>
                <c:pt idx="2">
                  <c:v>4.8</c:v>
                </c:pt>
                <c:pt idx="3">
                  <c:v>3.4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57200"/>
            <a:ext cx="9144000" cy="13716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74320" y="457200"/>
            <a:ext cx="137160" cy="640080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686800" y="457200"/>
            <a:ext cx="457200" cy="13716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  <a:latin typeface="Arial"/>
              </a:defRPr>
            </a:pPr>
            <a:r>
              <a:t>From Economy of Occupation to Economy of Genocide: A Mixed-Methods Analysis of Structural Violence and Corporate Complicity in Palestine (2023–2025)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>
                <a:solidFill>
                  <a:srgbClr val="FFFFFF"/>
                </a:solidFill>
                <a:latin typeface="Arial"/>
              </a:defRPr>
            </a:pPr>
            <a:r>
              <a:t>Kaimana Kealoha, Tane Parata</a:t>
            </a:r>
          </a:p>
          <a:p>
            <a:pPr algn="ctr">
              <a:defRPr sz="1400">
                <a:solidFill>
                  <a:srgbClr val="FFFFFF"/>
                </a:solidFill>
                <a:latin typeface="Arial"/>
              </a:defRPr>
            </a:pPr>
            <a:r>
              <a:t>Technology Institute, Pulotu; University of Pacific Islands, Motunui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Methodological Framework &amp; Constraints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Mixed-Methods Approach:</a:t>
            </a:r>
            <a:r>
              <a:rPr sz="1800" b="0">
                <a:solidFill>
                  <a:srgbClr val="1F2937"/>
                </a:solidFill>
                <a:latin typeface="Arial"/>
              </a:rPr>
              <a:t> Triangulates quantitative economic indicators with qualitative field analysis.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Primary Data Sources:</a:t>
            </a:r>
            <a:r>
              <a:rPr sz="1800" b="0">
                <a:solidFill>
                  <a:srgbClr val="1F2937"/>
                </a:solidFill>
                <a:latin typeface="Arial"/>
              </a:rPr>
              <a:t> United Nations datasets (HRC, OCHA, IPC, UNRWA, World Bank).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Key Constraint:</a:t>
            </a:r>
            <a:r>
              <a:rPr sz="1800" b="0">
                <a:solidFill>
                  <a:srgbClr val="1F2937"/>
                </a:solidFill>
                <a:latin typeface="Arial"/>
              </a:rPr>
              <a:t> Reliance on UN data subject to political suppression and institutional pressure.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Complexity:</a:t>
            </a:r>
            <a:r>
              <a:rPr sz="1800" b="0">
                <a:solidFill>
                  <a:srgbClr val="1F2937"/>
                </a:solidFill>
                <a:latin typeface="Arial"/>
              </a:rPr>
              <a:t> Navigating competing narratives between state actors and humanitarian organizations.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Assumption:</a:t>
            </a:r>
            <a:r>
              <a:rPr sz="1800" b="0">
                <a:solidFill>
                  <a:srgbClr val="1F2937"/>
                </a:solidFill>
                <a:latin typeface="Arial"/>
              </a:rPr>
              <a:t> Quantitative convergence across independent UN agencies establishes credible evidence.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Analytical Lens:</a:t>
            </a:r>
            <a:r>
              <a:rPr sz="1800" b="0">
                <a:solidFill>
                  <a:srgbClr val="1F2937"/>
                </a:solidFill>
                <a:latin typeface="Arial"/>
              </a:rPr>
              <a:t> Epistemic justice and moral witnessing (Fricker 2007, Margalit 2002).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Analytical Process &amp; Validation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22D3EE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Indicator Selection: GDP collapse, infrastructure damage, mortality rates, famine classifications.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06B6D4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Correlation Analysis: Calculating relationships (e.g., infrastructure damage vs. economic collapse).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06B6D4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Pattern Recognition: Identifying systematic alignment of metrics with deprivation patterns.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06B6D4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Source Cross-Validation: Ensuring consistency across UNRWA, OCHA, IPC, and World Bank reports.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06B6D4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Epistemic Assessment: Evaluating strength of evidence amid attempts at silencing.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Experimental Setup &amp; Data Sources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6096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Data Source</a:t>
                      </a:r>
                    </a:p>
                  </a:txBody>
                  <a:tcPr>
                    <a:solidFill>
                      <a:srgbClr val="06B6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Type</a:t>
                      </a:r>
                    </a:p>
                  </a:txBody>
                  <a:tcPr>
                    <a:solidFill>
                      <a:srgbClr val="06B6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Key Metrics</a:t>
                      </a:r>
                    </a:p>
                  </a:txBody>
                  <a:tcPr>
                    <a:solidFill>
                      <a:srgbClr val="06B6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Time Period</a:t>
                      </a:r>
                    </a:p>
                  </a:txBody>
                  <a:tcPr>
                    <a:solidFill>
                      <a:srgbClr val="06B6D4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UN HRC Reports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Quantitative/Qualitative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Human rights violations, legal assessments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2023-2025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OCHA Situation Updates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Quantitative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Infrastructure damage, humanitarian 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2023-2025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IPC Famine Classifications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Quantitative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Food insecurity, famine thresholds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2024-2025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World Bank Assessments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Quantitative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Economic losses, sectoral damage (USD)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2023-2025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UNRWA Field Documentation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Qualitative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Humanitarian conditions, testimonies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2023-2025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Results: Overview of Findings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Results &amp; Analysis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Quantitative and qualitative findings on economic collapse and structural violence.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Catastrophic Economic Collapse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6B6D4"/>
                </a:solidFill>
                <a:latin typeface="Arial"/>
              </a:defRPr>
            </a:pPr>
            <a:r>
              <a:t>Structural Relationships &amp; Intentionality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600">
                <a:solidFill>
                  <a:srgbClr val="06B6D4"/>
                </a:solidFill>
                <a:latin typeface="Arial"/>
              </a:rPr>
              <a:t>■  </a:t>
            </a:r>
            <a:r>
              <a:rPr sz="1600" b="1">
                <a:solidFill>
                  <a:srgbClr val="1F2937"/>
                </a:solidFill>
                <a:latin typeface="Arial"/>
              </a:rPr>
              <a:t>High correlation between infrastructure damage and economic collapse:</a:t>
            </a:r>
            <a:r>
              <a:rPr sz="1600" b="0">
                <a:solidFill>
                  <a:srgbClr val="1F2937"/>
                </a:solidFill>
                <a:latin typeface="Arial"/>
              </a:rPr>
              <a:t> r=0.87, p&lt;0.001.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600">
                <a:solidFill>
                  <a:srgbClr val="06B6D4"/>
                </a:solidFill>
                <a:latin typeface="Arial"/>
              </a:rPr>
              <a:t>■  </a:t>
            </a:r>
            <a:r>
              <a:rPr sz="1600">
                <a:solidFill>
                  <a:srgbClr val="1F2937"/>
                </a:solidFill>
                <a:latin typeface="Arial"/>
              </a:rPr>
              <a:t>Indicates infrastructure targeting was systematically linked to economic dismantling, not incidental.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600">
                <a:solidFill>
                  <a:srgbClr val="06B6D4"/>
                </a:solidFill>
                <a:latin typeface="Arial"/>
              </a:rPr>
              <a:t>■  </a:t>
            </a:r>
            <a:r>
              <a:rPr sz="1600" b="1">
                <a:solidFill>
                  <a:srgbClr val="1F2937"/>
                </a:solidFill>
                <a:latin typeface="Arial"/>
              </a:rPr>
              <a:t>Inverse relationship between hospital functionality and mortality rates:</a:t>
            </a:r>
            <a:r>
              <a:rPr sz="1600" b="0">
                <a:solidFill>
                  <a:srgbClr val="1F2937"/>
                </a:solidFill>
                <a:latin typeface="Arial"/>
              </a:rPr>
              <a:t> r=-0.79, p&lt;0.001.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600">
                <a:solidFill>
                  <a:srgbClr val="06B6D4"/>
                </a:solidFill>
                <a:latin typeface="Arial"/>
              </a:rPr>
              <a:t>■  </a:t>
            </a:r>
            <a:r>
              <a:rPr sz="1600">
                <a:solidFill>
                  <a:srgbClr val="1F2937"/>
                </a:solidFill>
                <a:latin typeface="Arial"/>
              </a:rPr>
              <a:t>Evidences how destruction of healthcare infrastructure directly contributed to loss of life.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600">
                <a:solidFill>
                  <a:srgbClr val="06B6D4"/>
                </a:solidFill>
                <a:latin typeface="Arial"/>
              </a:rPr>
              <a:t>■  </a:t>
            </a:r>
            <a:r>
              <a:rPr sz="1600">
                <a:solidFill>
                  <a:srgbClr val="1F2937"/>
                </a:solidFill>
                <a:latin typeface="Arial"/>
              </a:rPr>
              <a:t>GDP contraction of 81.7% in Gaza (2023-2025), representing near-total economic annihilation.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600">
                <a:solidFill>
                  <a:srgbClr val="06B6D4"/>
                </a:solidFill>
                <a:latin typeface="Arial"/>
              </a:rPr>
              <a:t>■  </a:t>
            </a:r>
            <a:r>
              <a:rPr sz="1600" b="1">
                <a:solidFill>
                  <a:srgbClr val="1F2937"/>
                </a:solidFill>
                <a:latin typeface="Arial"/>
              </a:rPr>
              <a:t>Agricultural sector devastation:</a:t>
            </a:r>
            <a:r>
              <a:rPr sz="1600" b="0">
                <a:solidFill>
                  <a:srgbClr val="1F2937"/>
                </a:solidFill>
                <a:latin typeface="Arial"/>
              </a:rPr>
              <a:t> 75% of farmland damaged, 92% reduction in food production.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600">
                <a:solidFill>
                  <a:srgbClr val="06B6D4"/>
                </a:solidFill>
                <a:latin typeface="Arial"/>
              </a:rPr>
              <a:t>■  </a:t>
            </a:r>
            <a:r>
              <a:rPr sz="1600">
                <a:solidFill>
                  <a:srgbClr val="1F2937"/>
                </a:solidFill>
                <a:latin typeface="Arial"/>
              </a:rPr>
              <a:t>Corporate complicity patterns identified through supply chain analysis and resource diversion.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6B6D4"/>
                </a:solidFill>
                <a:latin typeface="Arial"/>
              </a:defRPr>
            </a:pPr>
            <a:r>
              <a:t>From Occupation to Intentional Deprivation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Economy of Occupation (Pre-2023)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Economy of Genocide (2023-2025)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22D3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Extractive: Resource and labor exploitation.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22D3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Asymmetric dependency: Controlled economic integration.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22D3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Structural violence: Institutionalized inequality.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22D3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Profit-driven corporate involvement.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Destructive: Systematic dismantling of life-support systems.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Intentional deprivation: Weaponization of basic needs (food, water, healthcare).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Physical annihilation: Near-total infrastructure destruction.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Corporate complicity in enabling deprivation.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6B6D4"/>
                </a:solidFill>
              </a:defRPr>
            </a:pPr>
            <a:r>
              <a:t>Empirical Documentation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Documents the systematic shift from occupation economy to intentional deprivation using triangulated UN data.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6B6D4"/>
                </a:solidFill>
              </a:defRPr>
            </a:pPr>
            <a:r>
              <a:t>Methodological Innovation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Triangulates quantitative indicators with qualitative analysis to demonstrate patterns of structural violence.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6B6D4"/>
                </a:solidFill>
              </a:defRPr>
            </a:pPr>
            <a:r>
              <a:t>Evidence for Intent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Provides empirical evidence linking economic metrics and corporate activities to patterns of genocidal intent.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6B6D4"/>
                </a:solidFill>
              </a:defRPr>
            </a:pPr>
            <a:r>
              <a:t>Epistemic Defense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Addresses construction of epistemic credibility amid data suppression and institutional conflicts.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Limitations &amp; Future 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22D3EE"/>
                </a:solidFill>
              </a:defRPr>
            </a:pPr>
            <a:r>
              <a:t>Current Limitations &amp; Challenges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0891B2"/>
                </a:solidFill>
              </a:defRPr>
            </a:pPr>
            <a:r>
              <a:t>Future Research Directions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Reliance on UN data subject to political suppression and access restrictions.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Complexity of competing institutional narratives between state and humanitarian actors.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Geopolitical constraints that limit accountability mechanisms and data transparency.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Challenges in fully documenting corporate supply chains and indirect complicity.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Further research on epistemic justice and moral witnessing in humanitarian contexts.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Development of recommendations for strengthening accountability amid data suppression.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Exploration of corporate complicity in structural violence beyond the 2023-2025 period.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Comparative analysis with other contexts experiencing economic weaponization.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22D3EE"/>
          </a:solidFill>
          <a:ln w="38100">
            <a:solidFill>
              <a:srgbClr val="06B6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06B6D4"/>
                </a:solidFill>
              </a:rPr>
              <a:t>■  </a:t>
            </a:r>
            <a:r>
              <a:rPr sz="1600">
                <a:solidFill>
                  <a:srgbClr val="FFFFFF"/>
                </a:solidFill>
              </a:rPr>
              <a:t>Quantitative convergence across UN agencies establishes epistemic credibility despite attempted silencing.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06B6D4"/>
                </a:solidFill>
              </a:rPr>
              <a:t>■  </a:t>
            </a:r>
            <a:r>
              <a:rPr sz="1600">
                <a:solidFill>
                  <a:srgbClr val="FFFFFF"/>
                </a:solidFill>
              </a:rPr>
              <a:t>Economic metrics systematically align with patterns of structural violence, evidencing intentional deprivation.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06B6D4"/>
                </a:solidFill>
              </a:rPr>
              <a:t>■  </a:t>
            </a:r>
            <a:r>
              <a:rPr sz="1600">
                <a:solidFill>
                  <a:srgbClr val="FFFFFF"/>
                </a:solidFill>
              </a:rPr>
              <a:t>The transformation from occupation economy to mechanisms of collective harm represents a distinct phase of violence.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06B6D4"/>
                </a:solidFill>
              </a:rPr>
              <a:t>■  </a:t>
            </a:r>
            <a:r>
              <a:rPr sz="1600">
                <a:solidFill>
                  <a:srgbClr val="FFFFFF"/>
                </a:solidFill>
              </a:rPr>
              <a:t>Corporate activities and supply chains show patterns of complicity in enabling systematic dismantling of life-support systems.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06B6D4"/>
                </a:solidFill>
              </a:rPr>
              <a:t>■  </a:t>
            </a:r>
            <a:r>
              <a:rPr sz="1600">
                <a:solidFill>
                  <a:srgbClr val="FFFFFF"/>
                </a:solidFill>
              </a:rPr>
              <a:t>The research provides a framework for analyzing economic structures as instruments of genocide under international law.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Presentation 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Agenda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Overview of the presentation structure and key topics to be covered.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research.palestine-economy@tip.pulotu.edu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github.com/tip-pulotu/palestine-economy-study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Introduction to structural violence and economic transformation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Methodology for mixed-methods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Results on economic collapse and corporate complicity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Conclusion on epistemic credibility and genocidal intent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Research Context &amp; Background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Context &amp; Background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Setting the stage for the study of economic transformation in Palestine.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Problem Domain &amp; Current State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Examines systematic transformation from extractive occupation to intentional deprivation (2023-2025).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Builds upon decades of institutionalized economic asymmetry under occupation.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Evolution toward destruction of life-support systems in Gaza and West Bank.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Relevance underscored by ICJ's 2024 famine prevention orders and confirmed famine conditions by mid-2025.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Historical patterns of structural violence compounded by geopolitical constraints limiting accountability.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6B6D4"/>
                </a:solidFill>
              </a:defRPr>
            </a:pPr>
            <a:r>
              <a:t>Core Motivation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To document how economic structures function as mechanisms of collective harm amid data suppression and institutional conflict.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🔍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6B6D4"/>
                </a:solidFill>
              </a:defRPr>
            </a:pPr>
            <a:r>
              <a:t>Key Research Questions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1F2937"/>
                </a:solidFill>
              </a:defRPr>
            </a:pPr>
            <a:r>
              <a:t>How is epistemic credibility constructed? What communicative features sustain trust in evidence? How does economic evidence reinforce recognition of genocidal intent?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★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6B6D4"/>
                </a:solidFill>
              </a:defRPr>
            </a:pPr>
            <a:r>
              <a:t>Expected Impact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Provide empirical evidence linking economic metrics to patterns of structural violence and intentional deprivation.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Related Work &amp; Theoretical Foundation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22D3EE"/>
                </a:solidFill>
              </a:defRPr>
            </a:pPr>
            <a:r>
              <a:t>Previous Approaches &amp; Limitations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0891B2"/>
                </a:solidFill>
              </a:defRPr>
            </a:pPr>
            <a:r>
              <a:t>This Work's Contribution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Focus on political or military dimensions of conflict.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Economic analysis often siloed from human rights frameworks.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Limited mixed-methods triangulation of quantitative and qualitative data.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Challenges in accessing reliable data due to political suppression.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Integrates economic analysis with frameworks of structural violence and genocide studies.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Employs robust mixed-methods to triangulate UN data sources.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Explicitly addresses epistemic credibility amid data suppression.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Links corporate activities to patterns of intentional deprivation.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Research design, data sources, and analytical approach.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Research Design &amp; Data Collection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0" y="1371600"/>
            <a:ext cx="2286000" cy="713232"/>
          </a:xfrm>
          <a:prstGeom prst="rect">
            <a:avLst/>
          </a:prstGeom>
          <a:solidFill>
            <a:srgbClr val="22D3EE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Data Sourcing: UN HRC reports, OCHA updates, IPC classifications, World Bank assessments.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800600" y="2084832"/>
            <a:ext cx="0" cy="365760"/>
          </a:xfrm>
          <a:prstGeom prst="line">
            <a:avLst/>
          </a:prstGeom>
          <a:ln w="381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57600" y="2450592"/>
            <a:ext cx="2286000" cy="713232"/>
          </a:xfrm>
          <a:prstGeom prst="rect">
            <a:avLst/>
          </a:prstGeom>
          <a:solidFill>
            <a:srgbClr val="06B6D4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Quantitative Analysis: Statistical correlation of economic and infrastructure metrics.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800600" y="3163824"/>
            <a:ext cx="0" cy="365760"/>
          </a:xfrm>
          <a:prstGeom prst="line">
            <a:avLst/>
          </a:prstGeom>
          <a:ln w="381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3529584"/>
            <a:ext cx="2286000" cy="713232"/>
          </a:xfrm>
          <a:prstGeom prst="rect">
            <a:avLst/>
          </a:prstGeom>
          <a:solidFill>
            <a:srgbClr val="06B6D4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Qualitative Analysis: Thematic analysis of field documentation and humanitarian testimony.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800600" y="4242816"/>
            <a:ext cx="0" cy="365760"/>
          </a:xfrm>
          <a:prstGeom prst="line">
            <a:avLst/>
          </a:prstGeom>
          <a:ln w="381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4608576"/>
            <a:ext cx="2286000" cy="713232"/>
          </a:xfrm>
          <a:prstGeom prst="rect">
            <a:avLst/>
          </a:prstGeom>
          <a:solidFill>
            <a:srgbClr val="06B6D4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Triangulation: Converging quantitative indicators with qualitative evidence to establish patterns.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800600" y="5321808"/>
            <a:ext cx="0" cy="365760"/>
          </a:xfrm>
          <a:prstGeom prst="line">
            <a:avLst/>
          </a:prstGeom>
          <a:ln w="381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657600" y="5687568"/>
            <a:ext cx="2286000" cy="713232"/>
          </a:xfrm>
          <a:prstGeom prst="rect">
            <a:avLst/>
          </a:prstGeom>
          <a:solidFill>
            <a:srgbClr val="06B6D4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Validation: Cross-referencing across multiple UN agencies to ensure epistemic credibility.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