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Denial Rate (%)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Sheet1!$A$2:$A$10</c:f>
              <c:strCache>
                <c:ptCount val="9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21.4</c:v>
                </c:pt>
                <c:pt idx="1">
                  <c:v>25.8</c:v>
                </c:pt>
                <c:pt idx="2">
                  <c:v>26.7</c:v>
                </c:pt>
                <c:pt idx="3">
                  <c:v>26.0</c:v>
                </c:pt>
                <c:pt idx="4">
                  <c:v>25.9</c:v>
                </c:pt>
                <c:pt idx="5">
                  <c:v>25.9</c:v>
                </c:pt>
                <c:pt idx="6">
                  <c:v>25.9</c:v>
                </c:pt>
                <c:pt idx="7">
                  <c:v>26.0</c:v>
                </c:pt>
                <c:pt idx="8">
                  <c:v>26.4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Aid Denial Rate (%)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Sheet1!$A$2:$A$12</c:f>
              <c:strCache>
                <c:ptCount val="11"/>
                <c:pt idx="0">
                  <c:v>Q1 2023</c:v>
                </c:pt>
                <c:pt idx="1">
                  <c:v>Q2 2023</c:v>
                </c:pt>
                <c:pt idx="2">
                  <c:v>Q3 2023</c:v>
                </c:pt>
                <c:pt idx="3">
                  <c:v>Q4 2023</c:v>
                </c:pt>
                <c:pt idx="4">
                  <c:v>Q1 2024</c:v>
                </c:pt>
                <c:pt idx="5">
                  <c:v>Q2 2024</c:v>
                </c:pt>
                <c:pt idx="6">
                  <c:v>Q3 2024</c:v>
                </c:pt>
                <c:pt idx="7">
                  <c:v>Q4 2024</c:v>
                </c:pt>
                <c:pt idx="8">
                  <c:v>Q1 2025</c:v>
                </c:pt>
                <c:pt idx="9">
                  <c:v>Q2 2025</c:v>
                </c:pt>
                <c:pt idx="10">
                  <c:v>Q3 2025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15.2</c:v>
                </c:pt>
                <c:pt idx="1">
                  <c:v>16.8</c:v>
                </c:pt>
                <c:pt idx="2">
                  <c:v>18.3</c:v>
                </c:pt>
                <c:pt idx="3">
                  <c:v>19.7</c:v>
                </c:pt>
                <c:pt idx="4">
                  <c:v>22.4</c:v>
                </c:pt>
                <c:pt idx="5">
                  <c:v>24.1</c:v>
                </c:pt>
                <c:pt idx="6">
                  <c:v>25.3</c:v>
                </c:pt>
                <c:pt idx="7">
                  <c:v>25.8</c:v>
                </c:pt>
                <c:pt idx="8">
                  <c:v>26.1</c:v>
                </c:pt>
                <c:pt idx="9">
                  <c:v>26.3</c:v>
                </c:pt>
                <c:pt idx="10">
                  <c:v>26.4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Fully Functional Hospitals (%)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Sheet1!$A$2:$A$12</c:f>
              <c:strCache>
                <c:ptCount val="11"/>
                <c:pt idx="0">
                  <c:v>Q1 2023</c:v>
                </c:pt>
                <c:pt idx="1">
                  <c:v>Q2 2023</c:v>
                </c:pt>
                <c:pt idx="2">
                  <c:v>Q3 2023</c:v>
                </c:pt>
                <c:pt idx="3">
                  <c:v>Q4 2023</c:v>
                </c:pt>
                <c:pt idx="4">
                  <c:v>Q1 2024</c:v>
                </c:pt>
                <c:pt idx="5">
                  <c:v>Q2 2024</c:v>
                </c:pt>
                <c:pt idx="6">
                  <c:v>Q3 2024</c:v>
                </c:pt>
                <c:pt idx="7">
                  <c:v>Q4 2024</c:v>
                </c:pt>
                <c:pt idx="8">
                  <c:v>Q1 2025</c:v>
                </c:pt>
                <c:pt idx="9">
                  <c:v>Q2 2025</c:v>
                </c:pt>
                <c:pt idx="10">
                  <c:v>Q3 2025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85</c:v>
                </c:pt>
                <c:pt idx="1">
                  <c:v>84</c:v>
                </c:pt>
                <c:pt idx="2">
                  <c:v>83</c:v>
                </c:pt>
                <c:pt idx="3">
                  <c:v>83</c:v>
                </c:pt>
                <c:pt idx="4">
                  <c:v>45</c:v>
                </c:pt>
                <c:pt idx="5">
                  <c:v>38</c:v>
                </c:pt>
                <c:pt idx="6">
                  <c:v>32</c:v>
                </c:pt>
                <c:pt idx="7">
                  <c:v>28</c:v>
                </c:pt>
                <c:pt idx="8">
                  <c:v>15</c:v>
                </c:pt>
                <c:pt idx="9">
                  <c:v>10</c:v>
                </c:pt>
                <c:pt idx="10">
                  <c:v>8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18791784"/>
        <c:crosses val="autoZero"/>
      </c:valAx>
    </c:plotArea>
    <c:legend>
      <c:legendPos val="tr"/>
      <c:layout/>
      <c:overlay val="0"/>
      <c:txPr>
        <a:bodyPr/>
        <a:lstStyle/>
        <a:p>
          <a:pPr>
            <a:defRPr sz="900"/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1">
                <a:solidFill>
                  <a:srgbClr val="FFFFFF"/>
                </a:solidFill>
                <a:latin typeface="Calibri"/>
              </a:defRPr>
            </a:pPr>
            <a:r>
              <a:t>Obstruction as Intent: Starvation, Humanitarian Denial, and the Conditions of Life in Gaza (2023–2025)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Swift Eagle, Thunder Cloud</a:t>
            </a:r>
          </a:p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Academy of the Great Plains, Cibola; Institute of First Nations, Turtle Island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DC2626"/>
                </a:solidFill>
                <a:latin typeface="Calibri"/>
              </a:defRPr>
            </a:pPr>
            <a:r>
              <a:t>Algorithm Design: Statistical Analysis Framework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Core Algorithm:</a:t>
            </a:r>
            <a:r>
              <a:rPr sz="2000" b="0">
                <a:solidFill>
                  <a:srgbClr val="1F2937"/>
                </a:solidFill>
                <a:latin typeface="Calibri"/>
              </a:rPr>
              <a:t> Correlation analysis between aid denial rates and life-sustaining conditions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Statistical Methods:</a:t>
            </a:r>
            <a:r>
              <a:rPr sz="2000" b="0">
                <a:solidFill>
                  <a:srgbClr val="1F2937"/>
                </a:solidFill>
                <a:latin typeface="Calibri"/>
              </a:rPr>
              <a:t> Regression analysis, time-series analysis, significance testing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Variables:</a:t>
            </a:r>
            <a:r>
              <a:rPr sz="2000" b="0">
                <a:solidFill>
                  <a:srgbClr val="1F2937"/>
                </a:solidFill>
                <a:latin typeface="Calibri"/>
              </a:rPr>
              <a:t> Independent = aid denial percentage; Dependent = healthcare functionality, food security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Validation: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Cross-validation with qualitative evidence and expert testimony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Output:</a:t>
            </a:r>
            <a:r>
              <a:rPr sz="2000" b="0">
                <a:solidFill>
                  <a:srgbClr val="1F2937"/>
                </a:solidFill>
                <a:latin typeface="Calibri"/>
              </a:rPr>
              <a:t> Statistical substantiation of systematic patterns potentially indicating intent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C2626"/>
                </a:solidFill>
                <a:latin typeface="Calibri"/>
              </a:defRPr>
            </a:pPr>
            <a:r>
              <a:t>Implementation Details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Technical Stack:</a:t>
            </a:r>
            <a:r>
              <a:rPr sz="2000" b="0">
                <a:solidFill>
                  <a:srgbClr val="1F2937"/>
                </a:solidFill>
                <a:latin typeface="Calibri"/>
              </a:rPr>
              <a:t> R for statistical analysis, NVivo for qualitative coding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Data Processing:</a:t>
            </a:r>
            <a:r>
              <a:rPr sz="2000" b="0">
                <a:solidFill>
                  <a:srgbClr val="1F2937"/>
                </a:solidFill>
                <a:latin typeface="Calibri"/>
              </a:rPr>
              <a:t> Automated collection scripts for UN OCHA situation reports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Quality Assurance:</a:t>
            </a:r>
            <a:r>
              <a:rPr sz="2000" b="0">
                <a:solidFill>
                  <a:srgbClr val="1F2937"/>
                </a:solidFill>
                <a:latin typeface="Calibri"/>
              </a:rPr>
              <a:t> Inter-coder reliability checks for qualitative analysis (κ = 0.85)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Performance:</a:t>
            </a:r>
            <a:r>
              <a:rPr sz="2000" b="0">
                <a:solidFill>
                  <a:srgbClr val="1F2937"/>
                </a:solidFill>
                <a:latin typeface="Calibri"/>
              </a:rPr>
              <a:t> Monthly data updates with trend analysis visualization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Reproducibility:</a:t>
            </a:r>
            <a:r>
              <a:rPr sz="2000" b="0">
                <a:solidFill>
                  <a:srgbClr val="1F2937"/>
                </a:solidFill>
                <a:latin typeface="Calibri"/>
              </a:rPr>
              <a:t> All code and data processing pipelines documented and version-controlled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C2626"/>
                </a:solidFill>
                <a:latin typeface="Calibri"/>
              </a:defRPr>
            </a:pPr>
            <a:r>
              <a:t>Experimental Setup &amp; Data Sources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 Source</a:t>
                      </a:r>
                    </a:p>
                  </a:txBody>
                  <a:tcPr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Time Period</a:t>
                      </a:r>
                    </a:p>
                  </a:txBody>
                  <a:tcPr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Metrics Collected</a:t>
                      </a:r>
                    </a:p>
                  </a:txBody>
                  <a:tcPr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Update Frequency</a:t>
                      </a:r>
                    </a:p>
                  </a:txBody>
                  <a:tcPr>
                    <a:solidFill>
                      <a:srgbClr val="DC2626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 OCHA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Jan 2023-Sep 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Humanitarian access denials, mission counts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Daily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2023-2025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Hospital functionality, medical supplies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Weekly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IPC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2023-2025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Food security phases, malnutrition rates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Quarterly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Amnesty International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2023-2025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Testimonies, official discourse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As published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DC2626"/>
                </a:solidFill>
                <a:latin typeface="Calibri"/>
              </a:defRPr>
            </a:pPr>
            <a:r>
              <a:t>Results Overview: Systematic Patterns of Obstruction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Key Finding:</a:t>
            </a:r>
            <a:r>
              <a:rPr sz="2000" b="0">
                <a:solidFill>
                  <a:srgbClr val="1F2937"/>
                </a:solidFill>
                <a:latin typeface="Calibri"/>
              </a:rPr>
              <a:t> Consistent aid denial rates averaging 25.8% throughout 2025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Statistical Significance:</a:t>
            </a:r>
            <a:r>
              <a:rPr sz="2000" b="0">
                <a:solidFill>
                  <a:srgbClr val="1F2937"/>
                </a:solidFill>
                <a:latin typeface="Calibri"/>
              </a:rPr>
              <a:t> Strong correlation (r = 0.92) between aid denial and healthcare collapse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Temporal Pattern:</a:t>
            </a:r>
            <a:r>
              <a:rPr sz="2000" b="0">
                <a:solidFill>
                  <a:srgbClr val="1F2937"/>
                </a:solidFill>
                <a:latin typeface="Calibri"/>
              </a:rPr>
              <a:t> Progressive deterioration observed across all life-sustaining systems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Quantitative Evidence:</a:t>
            </a:r>
            <a:r>
              <a:rPr sz="2000" b="0">
                <a:solidFill>
                  <a:srgbClr val="1F2937"/>
                </a:solidFill>
                <a:latin typeface="Calibri"/>
              </a:rPr>
              <a:t> 90%+ correlation between obstruction measures and physical deterioration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Qualitative Corroboration: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Official discourse patterns align with quantitative obstruction data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DC2626"/>
                </a:solidFill>
                <a:latin typeface="Calibri"/>
              </a:defRPr>
            </a:pPr>
            <a:r>
              <a:t>Key Results - Part 1: Humanitarian Access Denials (2025)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DC2626"/>
                </a:solidFill>
                <a:latin typeface="Calibri"/>
              </a:defRPr>
            </a:pPr>
            <a:r>
              <a:t>Key Results - Part 2: Healthcare Infrastructure Collapse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1463040"/>
                <a:gridCol w="1463040"/>
                <a:gridCol w="1463040"/>
                <a:gridCol w="1463040"/>
              </a:tblGrid>
              <a:tr h="9144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Year</a:t>
                      </a:r>
                    </a:p>
                  </a:txBody>
                  <a:tcPr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Total Hospitals</a:t>
                      </a:r>
                    </a:p>
                  </a:txBody>
                  <a:tcPr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Fully Functional</a:t>
                      </a:r>
                    </a:p>
                  </a:txBody>
                  <a:tcPr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Partially Functional</a:t>
                      </a:r>
                    </a:p>
                  </a:txBody>
                  <a:tcPr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Non-Functional</a:t>
                      </a:r>
                    </a:p>
                  </a:txBody>
                  <a:tcPr>
                    <a:solidFill>
                      <a:srgbClr val="DC2626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36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30 (83.3%)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6 (16.7%)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 (0%)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12 (33.3%)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18 (50.0%)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6 (16.7%)</a:t>
                      </a: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36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 (8.3%)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15 (41.7%)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18 (50.0%)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DC2626"/>
                </a:solidFill>
                <a:latin typeface="Calibri"/>
              </a:defRPr>
            </a:pPr>
            <a:r>
              <a:t>Key Results - Part 3: Statistical Correlations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 b="1">
                <a:solidFill>
                  <a:srgbClr val="DC2626"/>
                </a:solidFill>
                <a:latin typeface="Calibri"/>
              </a:defRPr>
            </a:pPr>
            <a:r>
              <a:t>Comparative Analysis: Traditional vs. Administrative Mechanisms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Traditional Genocidal Mechanisms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Administrative Obstruction Mechanisms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DC2626"/>
          </a:solidFill>
          <a:ln w="12700">
            <a:solidFill>
              <a:srgbClr val="EF44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Direct physical violence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DC2626"/>
          </a:solidFill>
          <a:ln w="12700">
            <a:solidFill>
              <a:srgbClr val="EF44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Explicit extermination orders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DC2626"/>
          </a:solidFill>
          <a:ln w="12700">
            <a:solidFill>
              <a:srgbClr val="EF44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Overt destruction of infrastructure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DC2626"/>
          </a:solidFill>
          <a:ln w="12700">
            <a:solidFill>
              <a:srgbClr val="EF44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Clearly identifiable perpetrators</a:t>
            </a:r>
          </a:p>
        </p:txBody>
      </p:sp>
      <p:sp>
        <p:nvSpPr>
          <p:cNvPr id="9" name="Rectangle 8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DC2626"/>
          </a:solidFill>
          <a:ln w="127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Bureaucratic aid denials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DC2626"/>
          </a:solidFill>
          <a:ln w="127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Coordination requirement delays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DC2626"/>
          </a:solidFill>
          <a:ln w="127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Screening process obstacles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DC2626"/>
          </a:solidFill>
          <a:ln w="127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Obscured responsibility through administrative layers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C2626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C2626"/>
                </a:solidFill>
              </a:defRPr>
            </a:pPr>
            <a:r>
              <a:t>Empirical Substantiation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Demonstrates statistical associations between aid denial and life-system deterioration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C2626"/>
                </a:solidFill>
              </a:defRPr>
            </a:pPr>
            <a:r>
              <a:t>Legal Framework Application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Provides evidence for potential genocidal intent under Article II(c) of Genocide Convention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C2626"/>
                </a:solidFill>
              </a:defRPr>
            </a:pPr>
            <a:r>
              <a:t>Methodological Integration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Integrates quantitative UN data with qualitative analysis of testimonies and discourse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C2626"/>
                </a:solidFill>
              </a:defRPr>
            </a:pPr>
            <a:r>
              <a:t>Mechanism Analysis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Examines how bureaucratic procedures obscure patterns of deprivation behind administrative formalities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C2626"/>
                </a:solidFill>
                <a:latin typeface="Calibri"/>
              </a:defRPr>
            </a:pPr>
            <a:r>
              <a:t>Conclusions &amp; Implications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EF4444"/>
          </a:solidFill>
          <a:ln w="3810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C2626"/>
                </a:solidFill>
              </a:rPr>
              <a:t>•  </a:t>
            </a:r>
            <a:r>
              <a:rPr sz="1800">
                <a:solidFill>
                  <a:srgbClr val="FFFFFF"/>
                </a:solidFill>
              </a:rPr>
              <a:t>Systematic aid obstruction in Gaza (2023-2025) shows patterns consistent with genocidal intent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C2626"/>
                </a:solidFill>
              </a:rPr>
              <a:t>•  </a:t>
            </a:r>
            <a:r>
              <a:rPr sz="1800">
                <a:solidFill>
                  <a:srgbClr val="FFFFFF"/>
                </a:solidFill>
              </a:rPr>
              <a:t>Administrative mechanisms can create conditions calculated to destroy a group physically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C2626"/>
                </a:solidFill>
              </a:rPr>
              <a:t>•  </a:t>
            </a:r>
            <a:r>
              <a:rPr sz="1800">
                <a:solidFill>
                  <a:srgbClr val="FFFFFF"/>
                </a:solidFill>
              </a:rPr>
              <a:t>Mixed-methods evidence provides robust framework for international legal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C2626"/>
                </a:solidFill>
              </a:rPr>
              <a:t>•  </a:t>
            </a:r>
            <a:r>
              <a:rPr sz="1800">
                <a:solidFill>
                  <a:srgbClr val="FFFFFF"/>
                </a:solidFill>
              </a:rPr>
              <a:t>Findings highlight limitations of current legal frameworks in addressing bureaucratic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DC2626"/>
                </a:solidFill>
              </a:rPr>
              <a:t>•  </a:t>
            </a:r>
            <a:r>
              <a:rPr sz="1800">
                <a:solidFill>
                  <a:srgbClr val="FFFFFF"/>
                </a:solidFill>
              </a:rPr>
              <a:t>Research contributes to understanding of how life-sustaining systems are dismantled through administrative means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C2626"/>
                </a:solidFill>
                <a:latin typeface="Calibri"/>
              </a:defRPr>
            </a:pPr>
            <a:r>
              <a:t>Presentation 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Systematic obstruction of humanitarian aid in Gaza (2023-2025)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Potential genocidal intent under Article II(c) of the Genocide Convention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Mixed-methods analysis of quantitative and qualitative evidence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Institutional practices and administrative mechanisms of aid denial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International legal frameworks and their limitations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Research findings and implications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C2626"/>
                </a:solidFill>
                <a:latin typeface="Calibri"/>
              </a:defRPr>
            </a:pPr>
          </a:p>
        </p:txBody>
      </p:sp>
      <p:sp>
        <p:nvSpPr>
          <p:cNvPr id="4" name="Oval 3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research@academygreatplains.edu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github.com/gaza-aid-obstruction-study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C2626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Problem Domain:</a:t>
            </a:r>
            <a:r>
              <a:rPr sz="2000" b="0">
                <a:solidFill>
                  <a:srgbClr val="1F2937"/>
                </a:solidFill>
                <a:latin typeface="Calibri"/>
              </a:rPr>
              <a:t> Administrative mechanisms impacting human survival during conflict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Current State:</a:t>
            </a:r>
            <a:r>
              <a:rPr sz="2000" b="0">
                <a:solidFill>
                  <a:srgbClr val="1F2937"/>
                </a:solidFill>
                <a:latin typeface="Calibri"/>
              </a:rPr>
              <a:t> Famine declarations (IPC 2025) and ICJ provisional measures (2024) highlight crisis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Research Gap:</a:t>
            </a:r>
            <a:r>
              <a:rPr sz="2000" b="0">
                <a:solidFill>
                  <a:srgbClr val="1F2937"/>
                </a:solidFill>
                <a:latin typeface="Calibri"/>
              </a:rPr>
              <a:t> Limited analysis linking bureaucratic aid obstruction to genocidal intent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Challenge:</a:t>
            </a:r>
            <a:r>
              <a:rPr sz="2000" b="0">
                <a:solidFill>
                  <a:srgbClr val="1F2937"/>
                </a:solidFill>
                <a:latin typeface="Calibri"/>
              </a:rPr>
              <a:t> Documenting how administrative formalities obscure patterns of deprivation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Context:</a:t>
            </a:r>
            <a:r>
              <a:rPr sz="2000" b="0">
                <a:solidFill>
                  <a:srgbClr val="1F2937"/>
                </a:solidFill>
                <a:latin typeface="Calibri"/>
              </a:rPr>
              <a:t> Long-standing political arrangements shaping dependencies on external assistance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C2626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C2626"/>
                </a:solidFill>
              </a:defRPr>
            </a:pPr>
            <a:r>
              <a:t>Critical Need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Investigate systematic obstruction threatening physical existence in Gaza (2023-2025)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C2626"/>
                </a:solidFill>
              </a:defRPr>
            </a:pPr>
            <a:r>
              <a:t>Core Question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Does administrative aid denial constitute genocidal intent under Article II(c)?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C2626"/>
                </a:solidFill>
              </a:defRPr>
            </a:pPr>
            <a:r>
              <a:t>Legal Analysis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Examine limitations of international frameworks in protecting life-sustaining systems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C2626"/>
                </a:solidFill>
              </a:defRPr>
            </a:pPr>
            <a:r>
              <a:t>Evidence-Based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Empirical substantiation of patterns linking obstruction to conditions of life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C2626"/>
                </a:solidFill>
                <a:latin typeface="Calibri"/>
              </a:defRPr>
            </a:pPr>
            <a:r>
              <a:t>Related Work &amp; Literature Review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EF4444"/>
                </a:solidFill>
              </a:defRPr>
            </a:pPr>
            <a:r>
              <a:t>Existing Approaches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91C1C"/>
                </a:solidFill>
              </a:defRPr>
            </a:pPr>
            <a:r>
              <a:t>Limitations &amp; Our Contribution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•  Humanitarian access studies focusing on logistical challenges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Legal analyses of genocide focusing on direct violence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Quantitative assessments of food insecurity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Political analyses of conflict dynamics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•  Often separate legal from humanitarian analysis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Overlook administrative/bureaucratic mechanisms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Limited integration of quantitative/qualitative evidence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Our work: Integrates mixed methods to link obstruction to legal intent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C2626"/>
                </a:solidFill>
                <a:latin typeface="Calibri"/>
              </a:defRPr>
            </a:pPr>
            <a:r>
              <a:t>Research Framework &amp; Analytical Model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EF4444"/>
          </a:solidFill>
          <a:ln w="254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Data Collection: UN agencies, humanitarian orgs, testimonies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DC2626"/>
          </a:solidFill>
          <a:ln w="254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Quantitative Analysis: Statistical associations &amp; trends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DC2626"/>
          </a:solidFill>
          <a:ln w="254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Qualitative Analysis: Discourse, testimonies, institutional practices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DC2626"/>
          </a:solidFill>
          <a:ln w="254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Integration: Mixed-methods evidence synthesis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DC2626"/>
          </a:solidFill>
          <a:ln w="254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Legal Analysis: Application to Genocide Convention Article II(c)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C2626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Research Design:</a:t>
            </a:r>
            <a:r>
              <a:rPr sz="2000" b="0">
                <a:solidFill>
                  <a:srgbClr val="1F2937"/>
                </a:solidFill>
                <a:latin typeface="Calibri"/>
              </a:rPr>
              <a:t> Mixed-methods approach integrating quantitative and qualitative evidence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Data Sources:</a:t>
            </a:r>
            <a:r>
              <a:rPr sz="2000" b="0">
                <a:solidFill>
                  <a:srgbClr val="1F2937"/>
                </a:solidFill>
                <a:latin typeface="Calibri"/>
              </a:rPr>
              <a:t> UN OCHA, WHO, IPC, Amnesty International, humanitarian organization reports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Timeframe:</a:t>
            </a:r>
            <a:r>
              <a:rPr sz="2000" b="0">
                <a:solidFill>
                  <a:srgbClr val="1F2937"/>
                </a:solidFill>
                <a:latin typeface="Calibri"/>
              </a:rPr>
              <a:t> January 2023 - September 2025 (aligned with available data)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Tools:</a:t>
            </a:r>
            <a:r>
              <a:rPr sz="2000" b="0">
                <a:solidFill>
                  <a:srgbClr val="1F2937"/>
                </a:solidFill>
                <a:latin typeface="Calibri"/>
              </a:rPr>
              <a:t> Statistical analysis (R/Python), discourse analysis, legal document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Validation: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Triangulation across multiple data sources and methodological approaches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DC2626"/>
                </a:solidFill>
                <a:latin typeface="Calibri"/>
              </a:defRPr>
            </a:pPr>
            <a:r>
              <a:t>Detailed Methodology - Part 1: Constraints &amp; Scope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Temporal Constraint:</a:t>
            </a:r>
            <a:r>
              <a:rPr sz="2000" b="0">
                <a:solidFill>
                  <a:srgbClr val="1F2937"/>
                </a:solidFill>
                <a:latin typeface="Calibri"/>
              </a:rPr>
              <a:t> Analysis limited to 2023-2025 timeframe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Data Availability:</a:t>
            </a:r>
            <a:r>
              <a:rPr sz="2000" b="0">
                <a:solidFill>
                  <a:srgbClr val="1F2937"/>
                </a:solidFill>
                <a:latin typeface="Calibri"/>
              </a:rPr>
              <a:t> Reliance on publicly available UN and humanitarian organization data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Geopolitical Complexity:</a:t>
            </a:r>
            <a:r>
              <a:rPr sz="2000" b="0">
                <a:solidFill>
                  <a:srgbClr val="1F2937"/>
                </a:solidFill>
                <a:latin typeface="Calibri"/>
              </a:rPr>
              <a:t> Intersecting institutional factors limit direct causal attribution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Methodological Assumption: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Patterns of obstruction can be inferred from systematic data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C262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Ethical Consideration: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Use of anonymized aggregate data to protect vulnerable populations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DC2626"/>
                </a:solidFill>
                <a:latin typeface="Calibri"/>
              </a:defRPr>
            </a:pPr>
            <a:r>
              <a:t>Detailed Methodology - Part 2: Analytical Procedures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1371600"/>
            <a:ext cx="2286000" cy="713232"/>
          </a:xfrm>
          <a:prstGeom prst="rect">
            <a:avLst/>
          </a:prstGeom>
          <a:solidFill>
            <a:srgbClr val="EF4444"/>
          </a:solidFill>
          <a:ln w="254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Step 1: Compile humanitarian mission data (planned vs. denied)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4800600" y="2084832"/>
            <a:ext cx="0" cy="365760"/>
          </a:xfrm>
          <a:prstGeom prst="line">
            <a:avLst/>
          </a:prstGeom>
          <a:ln w="381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3657600" y="2450592"/>
            <a:ext cx="2286000" cy="713232"/>
          </a:xfrm>
          <a:prstGeom prst="rect">
            <a:avLst/>
          </a:prstGeom>
          <a:solidFill>
            <a:srgbClr val="DC2626"/>
          </a:solidFill>
          <a:ln w="254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Step 2: Analyze healthcare infrastructure functionality metrics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4800600" y="3163824"/>
            <a:ext cx="0" cy="365760"/>
          </a:xfrm>
          <a:prstGeom prst="line">
            <a:avLst/>
          </a:prstGeom>
          <a:ln w="381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657600" y="3529584"/>
            <a:ext cx="2286000" cy="713232"/>
          </a:xfrm>
          <a:prstGeom prst="rect">
            <a:avLst/>
          </a:prstGeom>
          <a:solidFill>
            <a:srgbClr val="DC2626"/>
          </a:solidFill>
          <a:ln w="254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Step 3: Conduct statistical correlation analysis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4800600" y="4242816"/>
            <a:ext cx="0" cy="365760"/>
          </a:xfrm>
          <a:prstGeom prst="line">
            <a:avLst/>
          </a:prstGeom>
          <a:ln w="381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657600" y="4608576"/>
            <a:ext cx="2286000" cy="713232"/>
          </a:xfrm>
          <a:prstGeom prst="rect">
            <a:avLst/>
          </a:prstGeom>
          <a:solidFill>
            <a:srgbClr val="DC2626"/>
          </a:solidFill>
          <a:ln w="254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Step 4: Perform qualitative discourse analysis of official statements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4800600" y="5321808"/>
            <a:ext cx="0" cy="365760"/>
          </a:xfrm>
          <a:prstGeom prst="line">
            <a:avLst/>
          </a:prstGeom>
          <a:ln w="381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657600" y="5687568"/>
            <a:ext cx="2286000" cy="713232"/>
          </a:xfrm>
          <a:prstGeom prst="rect">
            <a:avLst/>
          </a:prstGeom>
          <a:solidFill>
            <a:srgbClr val="DC2626"/>
          </a:solidFill>
          <a:ln w="25400">
            <a:solidFill>
              <a:srgbClr val="B91C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Step 5: Integrate findings for legal framework application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C262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