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/Relationships>
</file>

<file path=ppt/charts/_rels/chart1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_rels/chart2.xml.rels><?xml version='1.0' encoding='UTF-8' standalone='yes'?>
<Relationships xmlns="http://schemas.openxmlformats.org/package/2006/relationships"><Relationship Id="rId1" Type="http://schemas.openxmlformats.org/officeDocument/2006/relationships/package" Target="../embeddings/Microsoft_Excel_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chart>
    <c:autoTitleDeleted val="0"/>
    <c:plotArea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Companies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Cloud &amp; AI Services</c:v>
                </c:pt>
                <c:pt idx="1">
                  <c:v>Cybersecurity</c:v>
                </c:pt>
                <c:pt idx="2">
                  <c:v>Surveillance &amp; Biometrics</c:v>
                </c:pt>
                <c:pt idx="3">
                  <c:v>Hardware / Chipsets</c:v>
                </c:pt>
                <c:pt idx="4">
                  <c:v>FinTech / Payment</c:v>
                </c:pt>
                <c:pt idx="5">
                  <c:v>Telecom / SatCom</c:v>
                </c:pt>
                <c:pt idx="6">
                  <c:v>Other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41</c:v>
                </c:pt>
                <c:pt idx="1">
                  <c:v>33</c:v>
                </c:pt>
                <c:pt idx="2">
                  <c:v>24</c:v>
                </c:pt>
                <c:pt idx="3">
                  <c:v>19</c:v>
                </c:pt>
                <c:pt idx="4">
                  <c:v>18</c:v>
                </c:pt>
                <c:pt idx="5">
                  <c:v>14</c:v>
                </c:pt>
                <c:pt idx="6">
                  <c:v>48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Percentage</c:v>
                </c:pt>
              </c:strCache>
            </c:strRef>
          </c:tx>
          <c:dLbls>
            <c:txPr>
              <a:bodyPr/>
              <a:lstStyle/>
              <a:p>
                <a:pPr>
                  <a:defRPr sz="800"/>
                </a:pPr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showLeaderLines val="1"/>
          </c:dLbls>
          <c:cat>
            <c:strRef>
              <c:f>Sheet1!$A$2:$A$8</c:f>
              <c:strCache>
                <c:ptCount val="7"/>
                <c:pt idx="0">
                  <c:v>Cloud &amp; AI Services</c:v>
                </c:pt>
                <c:pt idx="1">
                  <c:v>Cybersecurity</c:v>
                </c:pt>
                <c:pt idx="2">
                  <c:v>Surveillance &amp; Biometrics</c:v>
                </c:pt>
                <c:pt idx="3">
                  <c:v>Hardware / Chipsets</c:v>
                </c:pt>
                <c:pt idx="4">
                  <c:v>FinTech / Payment</c:v>
                </c:pt>
                <c:pt idx="5">
                  <c:v>Telecom / SatCom</c:v>
                </c:pt>
                <c:pt idx="6">
                  <c:v>Other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20.8</c:v>
                </c:pt>
                <c:pt idx="1">
                  <c:v>16.8</c:v>
                </c:pt>
                <c:pt idx="2">
                  <c:v>12.2</c:v>
                </c:pt>
                <c:pt idx="3">
                  <c:v>9.6</c:v>
                </c:pt>
                <c:pt idx="4">
                  <c:v>9.1</c:v>
                </c:pt>
                <c:pt idx="5">
                  <c:v>7.1</c:v>
                </c:pt>
                <c:pt idx="6">
                  <c:v>24.4</c:v>
                </c:pt>
              </c:numCache>
            </c:numRef>
          </c:val>
        </c:ser>
        <c:axId val="-2068027336"/>
        <c:axId val="-2113994440"/>
      </c:barChart>
      <c:catAx>
        <c:axId val="-2068027336"/>
        <c:scaling>
          <c:orientation val="minMax"/>
        </c:scaling>
        <c:delete val="0"/>
        <c:axPos val="b"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113994440"/>
        <c:crosses val="autoZero"/>
        <c:auto val="1"/>
        <c:lblAlgn val="ctr"/>
        <c:lblOffset val="100"/>
        <c:noMultiLvlLbl val="0"/>
      </c:catAx>
      <c:valAx>
        <c:axId val="-2113994440"/>
        <c:scaling/>
        <c:delete val="0"/>
        <c:axPos val="l"/>
        <c:majorGridlines/>
        <c:majorTickMark val="out"/>
        <c:minorTickMark val="none"/>
        <c:tickLblPos val="nextTo"/>
        <c:txPr>
          <a:bodyPr/>
          <a:lstStyle/>
          <a:p>
            <a:pPr>
              <a:defRPr sz="900"/>
            </a:pPr>
          </a:p>
        </c:txPr>
        <c:crossAx val="-2068027336"/>
        <c:crosses val="autoZero"/>
      </c:valAx>
    </c:plotArea>
    <c:legend>
      <c:legendPos val="tr"/>
      <c:overlay val="0"/>
      <c:txPr>
        <a:bodyPr/>
        <a:lstStyle/>
        <a:p>
          <a:pPr>
            <a:defRPr sz="900"/>
          </a:pPr>
        </a:p>
      </c:txPr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chart>
    <c:autoTitleDeleted val="0"/>
    <c:plotArea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Percentage Distribution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Israel</c:v>
                </c:pt>
                <c:pt idx="1">
                  <c:v>United States</c:v>
                </c:pt>
                <c:pt idx="2">
                  <c:v>Europe (EU/UK)</c:v>
                </c:pt>
                <c:pt idx="3">
                  <c:v>Asia-Pacific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59.4</c:v>
                </c:pt>
                <c:pt idx="1">
                  <c:v>20.8</c:v>
                </c:pt>
                <c:pt idx="2">
                  <c:v>11.7</c:v>
                </c:pt>
                <c:pt idx="3">
                  <c:v>5.1</c:v>
                </c:pt>
                <c:pt idx="4">
                  <c:v>3.0</c:v>
                </c:pt>
              </c:numCache>
            </c:numRef>
          </c:val>
        </c:ser>
      </c:pieChart>
    </c:plotArea>
    <c:legend>
      <c:legendPos val="tr"/>
      <c:overlay val="0"/>
    </c:legend>
    <c:dispBlanksAs val="gap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1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chart" Target="../charts/chart2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57200"/>
            <a:ext cx="91440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274320" y="457200"/>
            <a:ext cx="137160" cy="64008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8686800" y="457200"/>
            <a:ext cx="457200" cy="13716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371600" y="1828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  <a:latin typeface="Arial"/>
              </a:defRPr>
            </a:pPr>
            <a:r>
              <a:t>Corporate Complicity and Digital Accountability in the Infrastructure of Occupation: A Mixed-Methods Analysis of the Tech for Palestine Boycott Dataset (2023 – 2025)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4114800"/>
            <a:ext cx="64008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Boris Petrov, Natasha Sokolov</a:t>
            </a:r>
          </a:p>
          <a:p>
            <a:pPr algn="ctr">
              <a:defRPr sz="1400">
                <a:solidFill>
                  <a:srgbClr val="FFFFFF"/>
                </a:solidFill>
                <a:latin typeface="Arial"/>
              </a:defRPr>
            </a:pPr>
            <a:r>
              <a:t>Institute of Sciences, Belovodye; Imperial University, Kitezh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Detailed Methodology - Part 2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Validation through cross-referencing with Amnesty International (2023) and Human Rights Watch (2024) reports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Quality assurance through inter-coder reliability checks on qualitative data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Methodological contribution:</a:t>
            </a:r>
            <a:r>
              <a:rPr sz="1800" b="0">
                <a:solidFill>
                  <a:srgbClr val="1F2937"/>
                </a:solidFill>
                <a:latin typeface="Arial"/>
              </a:rPr>
              <a:t> Systematic application to emergent human rights documentation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Addresses competing narratives of technological neutrality versus foreseeable misuse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Examines how digital platforms enable new forms of moral witnessing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Algorithm Design &amp; Quantitative Analysis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Descriptive statistics including frequency distributions and cross-tabulations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Correlation analysis using Spearman's rho to assess monotonic relationships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Variables analyzed:</a:t>
            </a:r>
            <a:r>
              <a:rPr sz="1800" b="0">
                <a:solidFill>
                  <a:srgbClr val="1F2937"/>
                </a:solidFill>
                <a:latin typeface="Arial"/>
              </a:rPr>
              <a:t> Risk scores, NGO mentions, settlement database flags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Statistical software used for accuracy and reproducibility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All analyses performed on the documented 197 companies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Experimental Setup &amp; Constraints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38400"/>
                <a:gridCol w="2438400"/>
                <a:gridCol w="24384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Aspect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Specification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Limitations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Dataset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Tech for Palestine boycott dataset (197 companies)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Limited to publicly documented cases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Timeframe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2023-2025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Evolving landscape may change findings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Data Sources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Open-source documentation, civil society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Information asymmetries from corporate opacity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Analysis Scope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Sectoral, geographic, discursive patterns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Cannot assess all potential complicity cases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Validation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Cross-referenced with NGO reports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Relies on accuracy of source documentation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Results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03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Findings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Quantitative and qualitative results from mixed-methods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Results - Sectoral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Results - Geographic Distribution</a:t>
            </a:r>
          </a:p>
        </p:txBody>
      </p:sp>
      <p:graphicFrame>
        <p:nvGraphicFramePr>
          <p:cNvPr id="6" name="Chart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chart">
            <c:chart xmlns:c="http://schemas.openxmlformats.org/drawingml/2006/chart" r:id="rId2"/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Results - Risk Analysis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2011680"/>
          <a:ext cx="73152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1828800"/>
                <a:gridCol w="1828800"/>
                <a:gridCol w="1828800"/>
              </a:tblGrid>
              <a:tr h="609600"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Region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Count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Percentage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b="1" sz="1400">
                          <a:solidFill>
                            <a:srgbClr val="FFFFFF"/>
                          </a:solidFill>
                        </a:rPr>
                        <a:t>Mean Risk Score (1-5)</a:t>
                      </a:r>
                    </a:p>
                  </a:txBody>
                  <a:tcPr>
                    <a:solidFill>
                      <a:srgbClr val="047857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Israel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117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59.4%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4.7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United States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20.8%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4.0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Europe (EU/UK)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23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11.7%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Asia-Pacific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5.1%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3.5</a:t>
                      </a: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Other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6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3.0%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sz="1200">
                          <a:solidFill>
                            <a:srgbClr val="1F2937"/>
                          </a:solidFill>
                        </a:rPr>
                        <a:t>3.2</a:t>
                      </a:r>
                    </a:p>
                  </a:txBody>
                  <a:tcPr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Case Studies: Corporate Involvement Patterns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☁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Cloud &amp; AI Services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41 companies (20.8%) provide infrastructure supporting military operations and AI-assisted targeting systems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Cybersecurity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33 companies (16.8%) develop systems for surveillance and population management in occupied territories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Oval 20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Surveillance &amp; Biometrics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24 companies (12.2%) create technologies for biometric identification and movement restriction</a:t>
            </a:r>
          </a:p>
        </p:txBody>
      </p:sp>
      <p:sp>
        <p:nvSpPr>
          <p:cNvPr id="25" name="Rectangle 2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47857"/>
                </a:solidFill>
                <a:latin typeface="Arial"/>
              </a:defRPr>
            </a:pPr>
            <a:r>
              <a:t>Qualitative Analysis: Discursive Patterns</a:t>
            </a:r>
          </a:p>
        </p:txBody>
      </p:sp>
      <p:sp>
        <p:nvSpPr>
          <p:cNvPr id="6" name="Rectangle 5"/>
          <p:cNvSpPr/>
          <p:nvPr/>
        </p:nvSpPr>
        <p:spPr>
          <a:xfrm>
            <a:off x="914400" y="1371600"/>
            <a:ext cx="3200400" cy="4572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Corporate Neutrality Narratives</a:t>
            </a:r>
          </a:p>
        </p:txBody>
      </p:sp>
      <p:sp>
        <p:nvSpPr>
          <p:cNvPr id="7" name="Rectangle 6"/>
          <p:cNvSpPr/>
          <p:nvPr/>
        </p:nvSpPr>
        <p:spPr>
          <a:xfrm>
            <a:off x="5029200" y="1371600"/>
            <a:ext cx="3200400" cy="45720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600" b="1">
                <a:solidFill>
                  <a:srgbClr val="FFFFFF"/>
                </a:solidFill>
              </a:defRPr>
            </a:pPr>
            <a:r>
              <a:t>Activist Accountability Demands</a:t>
            </a:r>
          </a:p>
        </p:txBody>
      </p:sp>
      <p:sp>
        <p:nvSpPr>
          <p:cNvPr id="8" name="Rectangle 7"/>
          <p:cNvSpPr/>
          <p:nvPr/>
        </p:nvSpPr>
        <p:spPr>
          <a:xfrm>
            <a:off x="9144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Technology as neutral tool</a:t>
            </a:r>
          </a:p>
        </p:txBody>
      </p:sp>
      <p:sp>
        <p:nvSpPr>
          <p:cNvPr id="9" name="Rectangle 8"/>
          <p:cNvSpPr/>
          <p:nvPr/>
        </p:nvSpPr>
        <p:spPr>
          <a:xfrm>
            <a:off x="9144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Compliance with local laws</a:t>
            </a:r>
          </a:p>
        </p:txBody>
      </p:sp>
      <p:sp>
        <p:nvSpPr>
          <p:cNvPr id="10" name="Rectangle 9"/>
          <p:cNvSpPr/>
          <p:nvPr/>
        </p:nvSpPr>
        <p:spPr>
          <a:xfrm>
            <a:off x="9144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Separation of commercial and political spheres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9144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10B98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Innovation as inherently beneficial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029200" y="182880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Foreseeable misuse of technology</a:t>
            </a:r>
          </a:p>
        </p:txBody>
      </p:sp>
      <p:sp>
        <p:nvSpPr>
          <p:cNvPr id="13" name="Rectangle 12"/>
          <p:cNvSpPr/>
          <p:nvPr/>
        </p:nvSpPr>
        <p:spPr>
          <a:xfrm>
            <a:off x="5029200" y="265176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Due diligence obligations under international law</a:t>
            </a:r>
          </a:p>
        </p:txBody>
      </p:sp>
      <p:sp>
        <p:nvSpPr>
          <p:cNvPr id="14" name="Rectangle 13"/>
          <p:cNvSpPr/>
          <p:nvPr/>
        </p:nvSpPr>
        <p:spPr>
          <a:xfrm>
            <a:off x="5029200" y="3474720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Corporate responsibility in conflict zones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029200" y="4297679"/>
            <a:ext cx="3200400" cy="640080"/>
          </a:xfrm>
          <a:prstGeom prst="rect">
            <a:avLst/>
          </a:prstGeom>
          <a:solidFill>
            <a:srgbClr val="047857"/>
          </a:solidFill>
          <a:ln w="127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>
              <a:defRPr sz="1200">
                <a:solidFill>
                  <a:srgbClr val="FFFFFF"/>
                </a:solidFill>
              </a:defRPr>
            </a:pPr>
            <a:r>
              <a:t>Digital platforms as accountability mechanisms</a:t>
            </a:r>
          </a:p>
        </p:txBody>
      </p:sp>
      <p:cxnSp>
        <p:nvCxnSpPr>
          <p:cNvPr id="16" name="Connector 15"/>
          <p:cNvCxnSpPr/>
          <p:nvPr/>
        </p:nvCxnSpPr>
        <p:spPr>
          <a:xfrm>
            <a:off x="4114800" y="214884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or 16"/>
          <p:cNvCxnSpPr/>
          <p:nvPr/>
        </p:nvCxnSpPr>
        <p:spPr>
          <a:xfrm>
            <a:off x="4114800" y="2971800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Connector 17"/>
          <p:cNvCxnSpPr/>
          <p:nvPr/>
        </p:nvCxnSpPr>
        <p:spPr>
          <a:xfrm>
            <a:off x="4114800" y="379475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Connector 18"/>
          <p:cNvCxnSpPr/>
          <p:nvPr/>
        </p:nvCxnSpPr>
        <p:spPr>
          <a:xfrm>
            <a:off x="4114800" y="4617719"/>
            <a:ext cx="914400" cy="0"/>
          </a:xfrm>
          <a:prstGeom prst="bentConnector3">
            <a:avLst/>
          </a:prstGeom>
          <a:ln w="254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Rectangle 1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Results Discussion &amp; Interpretation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Cloud and AI services represent largest sector (20.8%), indicating central role of digital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Israeli-headquartered companies show highest mean risk scores (4.7), suggesting proximity correlates with involvement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Corporate communications frequently deploy neutrality narratives contrasting with activist demands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Digital platforms enable new forms of moral witnessing in contexts of institutional blockage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Patterns reveal systematic integration of technology companies into occupation infrastructure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Presentation Outline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Overview of research structure and key areas of investigation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19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Key Contributions Summary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Replicable Framework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Develops systematic framework for analyzing civil society documentation of corporate involvement in conflict zones</a:t>
            </a:r>
          </a:p>
        </p:txBody>
      </p:sp>
      <p:sp>
        <p:nvSpPr>
          <p:cNvPr id="12" name="Rectangle 11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Oval 13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Empirical Evidence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Provides empirical evidence of sectoral and geographic patterns in technology company involvement</a:t>
            </a:r>
          </a:p>
        </p:txBody>
      </p:sp>
      <p:sp>
        <p:nvSpPr>
          <p:cNvPr id="18" name="Rectangle 17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Oval 19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Digital Accountability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Demonstrates how digital platforms enable new forms of moral witnessing and accountability practices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48006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4800600" y="393192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Oval 25"/>
          <p:cNvSpPr/>
          <p:nvPr/>
        </p:nvSpPr>
        <p:spPr>
          <a:xfrm>
            <a:off x="6400800" y="420624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64008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9834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Methodological Innovation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834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Systematically applies mixed-methods analysis to an emergent form of human rights documentation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20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Limitations &amp; Challenges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Analysis limited to Tech for Palestine dataset (197 companies) - not exhaustive of all potential complicity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Relies on open-source documentation subject to information asymmetries from corporate opacity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Proprietary systems and corporate secrecy limit full assessment of technology applications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Evolving technological landscape may change patterns beyond study timeframe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Methodological challenges in quantifying qualitative aspects of corporate complicity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21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Future Work &amp; Research Directions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Expand analysis to include supply chain relationships and subcontractor networks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Develop automated monitoring systems for tracking corporate involvement in real-time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Comparative analysis with other conflict zones and occupation contexts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Investigate legal frameworks for holding technology companies accountable under international law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Study effectiveness of different accountability mechanisms (boycotts, divestment, shareholder activism)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Conclusions</a:t>
            </a:r>
          </a:p>
        </p:txBody>
      </p:sp>
      <p:sp>
        <p:nvSpPr>
          <p:cNvPr id="6" name="Rectangle 5"/>
          <p:cNvSpPr/>
          <p:nvPr/>
        </p:nvSpPr>
        <p:spPr>
          <a:xfrm>
            <a:off x="274320" y="1554480"/>
            <a:ext cx="8595360" cy="4389120"/>
          </a:xfrm>
          <a:prstGeom prst="rect">
            <a:avLst/>
          </a:prstGeom>
          <a:solidFill>
            <a:srgbClr val="10B981"/>
          </a:solidFill>
          <a:ln w="38100">
            <a:solidFill>
              <a:srgbClr val="047857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685800" y="1828800"/>
            <a:ext cx="777240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Digital technologies are systematically integrated into occupation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Corporate complicity follows identifiable sectoral and geographic patterns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Neutrality narratives contrast with foreseeable misuse of technology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Civil society documentation enables new forms of digital accountability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</a:rPr>
              <a:t>■  </a:t>
            </a:r>
            <a:r>
              <a:rPr sz="1800">
                <a:solidFill>
                  <a:srgbClr val="FFFFFF"/>
                </a:solidFill>
              </a:rPr>
              <a:t>Mixed-methods analysis provides robust framework for human rights research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References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Amnesty International. (2023). Digital Occupation:</a:t>
            </a:r>
            <a:r>
              <a:rPr sz="1200" b="0">
                <a:solidFill>
                  <a:srgbClr val="1F2937"/>
                </a:solidFill>
                <a:latin typeface="Arial"/>
              </a:rPr>
              <a:t> Israel's Use of Technology in the Occupied Palestinian Territories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 b="1">
                <a:solidFill>
                  <a:srgbClr val="1F2937"/>
                </a:solidFill>
                <a:latin typeface="Arial"/>
              </a:rPr>
              <a:t>Human Rights Watch. (2024). Automated Apartheid:</a:t>
            </a:r>
            <a:r>
              <a:rPr sz="1200" b="0">
                <a:solidFill>
                  <a:srgbClr val="1F2937"/>
                </a:solidFill>
                <a:latin typeface="Arial"/>
              </a:rPr>
              <a:t> AI and Surveillance in Palestine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OHCHR. (2025). Business and Human Rights in Conflict-Affected Areas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Ruggie, J. (2011). Guiding Principles on Business and Human Rights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Tech for Palestine. (2025). Boycott Dataset Documentation</a:t>
            </a:r>
          </a:p>
          <a:p>
            <a:pPr>
              <a:lnSpc>
                <a:spcPct val="90000"/>
              </a:lnSpc>
              <a:spcBef>
                <a:spcPts val="400"/>
              </a:spcBef>
              <a:spcAft>
                <a:spcPts val="400"/>
              </a:spcAft>
            </a:pPr>
            <a:r>
              <a:rPr sz="1200">
                <a:solidFill>
                  <a:srgbClr val="047857"/>
                </a:solidFill>
                <a:latin typeface="Arial"/>
              </a:rPr>
              <a:t>■  </a:t>
            </a:r>
            <a:r>
              <a:rPr sz="1200">
                <a:solidFill>
                  <a:srgbClr val="1F2937"/>
                </a:solidFill>
                <a:latin typeface="Arial"/>
              </a:rPr>
              <a:t>Additional references available in full research paper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Thank You</a:t>
            </a:r>
          </a:p>
        </p:txBody>
      </p:sp>
      <p:sp>
        <p:nvSpPr>
          <p:cNvPr id="7" name="Oval 6"/>
          <p:cNvSpPr/>
          <p:nvPr/>
        </p:nvSpPr>
        <p:spPr>
          <a:xfrm>
            <a:off x="6858000" y="-914400"/>
            <a:ext cx="2743200" cy="2743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-914400" y="3657600"/>
            <a:ext cx="2286000" cy="22860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457200" y="1828800"/>
            <a:ext cx="8229600" cy="109728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800" b="1">
                <a:solidFill>
                  <a:srgbClr val="FFFFFF"/>
                </a:solidFill>
              </a:defRPr>
            </a:pPr>
            <a:r>
              <a:t>Thank You!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3200400"/>
            <a:ext cx="822960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>
                <a:solidFill>
                  <a:srgbClr val="FFFFFF"/>
                </a:solidFill>
              </a:defRPr>
            </a:pPr>
            <a:r>
              <a:t>For questions: b.petrov@institute.bv n.sokolov@imperial.kz</a:t>
            </a:r>
          </a:p>
          <a:p>
            <a:pPr algn="ctr">
              <a:spcBef>
                <a:spcPts val="600"/>
              </a:spcBef>
              <a:defRPr sz="1600">
                <a:solidFill>
                  <a:srgbClr val="FFFFFF"/>
                </a:solidFill>
              </a:defRPr>
            </a:pPr>
            <a:r>
              <a:t>Project Archive: sciences.bv/digital-accountability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2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Agenda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Corporate complicity in Israeli occupation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Digital technologies enabling structural violence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Mixed-methods analysis of boycott dataset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Corporate accountability frameworks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Civil society documentation practices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3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Context &amp; Background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Digital technologies have transformed mechanisms of military control and civilian resistance in Palestine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Israeli military operations increasingly utilize AI for targeting, biometric surveillance, and cloud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These systems contribute to structural violence affecting Palestinian daily life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The Tech for Palestine boycott dataset documents 197 technology companies involved in this infrastructure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Research addresses gaps in traditional corporate accountability through mixed-methods analysis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4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Motivation &amp; Research Objectives</a:t>
            </a:r>
          </a:p>
        </p:txBody>
      </p:sp>
      <p:sp>
        <p:nvSpPr>
          <p:cNvPr id="6" name="Rectangle 5"/>
          <p:cNvSpPr/>
          <p:nvPr/>
        </p:nvSpPr>
        <p:spPr>
          <a:xfrm>
            <a:off x="6858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685800" y="137160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Oval 7"/>
          <p:cNvSpPr/>
          <p:nvPr/>
        </p:nvSpPr>
        <p:spPr>
          <a:xfrm>
            <a:off x="2286000" y="164592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22860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8686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💡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686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Urgent Imperative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686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Corporate accountability is a moral and legal imperative given documented human rights violations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800600" y="137160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800600" y="1371600"/>
            <a:ext cx="3657600" cy="13716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Oval 14"/>
          <p:cNvSpPr/>
          <p:nvPr/>
        </p:nvSpPr>
        <p:spPr>
          <a:xfrm>
            <a:off x="6400800" y="1645920"/>
            <a:ext cx="457200" cy="457200"/>
          </a:xfrm>
          <a:prstGeom prst="ellipse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64592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983480" y="22402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/>
            </a:pPr>
            <a:r>
              <a:t>🎯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983480" y="219456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Research Questions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983480" y="269748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100">
                <a:solidFill>
                  <a:srgbClr val="1F2937"/>
                </a:solidFill>
              </a:defRPr>
            </a:pPr>
            <a:r>
              <a:t>How is corporate complicity identified? What patterns exist in accountability discourse? How do institutional frameworks influence civil society?</a:t>
            </a:r>
          </a:p>
        </p:txBody>
      </p:sp>
      <p:sp>
        <p:nvSpPr>
          <p:cNvPr id="20" name="Rectangle 19"/>
          <p:cNvSpPr/>
          <p:nvPr/>
        </p:nvSpPr>
        <p:spPr>
          <a:xfrm>
            <a:off x="685800" y="3931920"/>
            <a:ext cx="3657600" cy="2286000"/>
          </a:xfrm>
          <a:prstGeom prst="rect">
            <a:avLst/>
          </a:prstGeom>
          <a:solidFill>
            <a:srgbClr val="FFFFFF"/>
          </a:solidFill>
          <a:ln w="12700">
            <a:solidFill>
              <a:srgbClr val="F2F2F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85800" y="3931920"/>
            <a:ext cx="3657600" cy="13716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Oval 21"/>
          <p:cNvSpPr/>
          <p:nvPr/>
        </p:nvSpPr>
        <p:spPr>
          <a:xfrm>
            <a:off x="2286000" y="4206240"/>
            <a:ext cx="457200" cy="45720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286000" y="4206240"/>
            <a:ext cx="457200" cy="45720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20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868680" y="4754880"/>
            <a:ext cx="329184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600" b="1">
                <a:solidFill>
                  <a:srgbClr val="047857"/>
                </a:solidFill>
              </a:defRPr>
            </a:pPr>
            <a:r>
              <a:t>Expected Impact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68680" y="5257800"/>
            <a:ext cx="3291840" cy="868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 sz="1300">
                <a:solidFill>
                  <a:srgbClr val="1F2937"/>
                </a:solidFill>
              </a:defRPr>
            </a:pPr>
            <a:r>
              <a:t>Develop replicable framework for analyzing corporate involvement in conflict zones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5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Related Work &amp; Literature Review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10B981"/>
                </a:solidFill>
              </a:defRPr>
            </a:pPr>
            <a:r>
              <a:t>Previous Approaches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54880" y="1828800"/>
            <a:ext cx="36576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000" b="1">
                <a:solidFill>
                  <a:srgbClr val="065F46"/>
                </a:solidFill>
              </a:defRPr>
            </a:pPr>
            <a:r>
              <a:t>Limitations &amp; Our Contribution</a:t>
            </a:r>
          </a:p>
        </p:txBody>
      </p:sp>
      <p:sp>
        <p:nvSpPr>
          <p:cNvPr id="8" name="Rectangle 7"/>
          <p:cNvSpPr/>
          <p:nvPr/>
        </p:nvSpPr>
        <p:spPr>
          <a:xfrm>
            <a:off x="4526280" y="2377440"/>
            <a:ext cx="45720" cy="3474720"/>
          </a:xfrm>
          <a:prstGeom prst="rect">
            <a:avLst/>
          </a:prstGeom>
          <a:solidFill>
            <a:srgbClr val="F2F2F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73152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Traditional human rights documentation focuses on state actors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Corporate accountability research often examines direct violations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International law frameworks (Ruggie Principles, OHCHR guidelines)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Technology ethics literature discusses neutrality vs. misuse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754880" y="2377440"/>
            <a:ext cx="3657600" cy="33832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500">
                <a:solidFill>
                  <a:srgbClr val="1F2937"/>
                </a:solidFill>
              </a:defRPr>
            </a:pPr>
            <a:r>
              <a:t>■  Limited systematic analysis of digital infrastructure complicity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Gap in mixed-methods analysis of civil society datasets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Our work integrates quantitative patterns with qualitative discourse analysis</a:t>
            </a:r>
          </a:p>
          <a:p>
            <a:pPr>
              <a:defRPr sz="1500">
                <a:solidFill>
                  <a:srgbClr val="1F2937"/>
                </a:solidFill>
              </a:defRPr>
            </a:pPr>
            <a:r>
              <a:t>■  Focus on emergent forms of human rights documentation in digital age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" name="Rectangle 5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4785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6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Methodology Overview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828800"/>
            <a:ext cx="18288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2000" b="1">
                <a:solidFill>
                  <a:srgbClr val="FFFFFF"/>
                </a:solidFill>
              </a:defRPr>
            </a:pPr>
            <a:r>
              <a:t>02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743200" y="2011680"/>
            <a:ext cx="594360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4000" b="1">
                <a:solidFill>
                  <a:srgbClr val="FFFFFF"/>
                </a:solidFill>
              </a:defRPr>
            </a:pPr>
            <a:r>
              <a:t>Research Methodology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743200" y="3291840"/>
            <a:ext cx="5943600" cy="5486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000" i="1">
                <a:solidFill>
                  <a:srgbClr val="FFFFFF"/>
                </a:solidFill>
              </a:defRPr>
            </a:pPr>
            <a:r>
              <a:t>Mixed-methods design integrating quantitative and qualitative analysis</a:t>
            </a:r>
          </a:p>
        </p:txBody>
      </p:sp>
      <p:sp>
        <p:nvSpPr>
          <p:cNvPr id="10" name="Rectangle 9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TextBox 10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7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Research Design &amp; Approach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1234440"/>
            <a:ext cx="7772400" cy="5029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Mixed-methods design combining quantitative and qualitative analysis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 b="1">
                <a:solidFill>
                  <a:srgbClr val="1F2937"/>
                </a:solidFill>
                <a:latin typeface="Arial"/>
              </a:rPr>
              <a:t>Primary data source:</a:t>
            </a:r>
            <a:r>
              <a:rPr sz="1800" b="0">
                <a:solidFill>
                  <a:srgbClr val="1F2937"/>
                </a:solidFill>
                <a:latin typeface="Arial"/>
              </a:rPr>
              <a:t> Tech for Palestine boycott dataset (197 companies, 2023-2025)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Systematic documentation of companies involved in or enabling infrastructures of control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Integration of open-source documentation and civil society reporting</a:t>
            </a:r>
          </a:p>
          <a:p>
            <a:pPr>
              <a:spcBef>
                <a:spcPts val="800"/>
              </a:spcBef>
              <a:spcAft>
                <a:spcPts val="800"/>
              </a:spcAft>
            </a:pPr>
            <a:r>
              <a:rPr sz="1800">
                <a:solidFill>
                  <a:srgbClr val="047857"/>
                </a:solidFill>
                <a:latin typeface="Arial"/>
              </a:rPr>
              <a:t>■  </a:t>
            </a:r>
            <a:r>
              <a:rPr sz="1800">
                <a:solidFill>
                  <a:srgbClr val="1F2937"/>
                </a:solidFill>
                <a:latin typeface="Arial"/>
              </a:rPr>
              <a:t>Addresses information asymmetries from proprietary systems and corporate opacity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Oval 1"/>
          <p:cNvSpPr/>
          <p:nvPr/>
        </p:nvSpPr>
        <p:spPr>
          <a:xfrm>
            <a:off x="8503920" y="6309360"/>
            <a:ext cx="365760" cy="365760"/>
          </a:xfrm>
          <a:prstGeom prst="ellipse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8503920" y="6309360"/>
            <a:ext cx="365760" cy="365760"/>
          </a:xfrm>
          <a:prstGeom prst="rect">
            <a:avLst/>
          </a:prstGeom>
          <a:noFill/>
        </p:spPr>
        <p:txBody>
          <a:bodyPr wrap="none" anchor="t">
            <a:spAutoFit/>
          </a:bodyPr>
          <a:lstStyle/>
          <a:p>
            <a:pPr algn="ctr">
              <a:defRPr sz="1200" b="1">
                <a:solidFill>
                  <a:srgbClr val="FFFFFF"/>
                </a:solidFill>
                <a:latin typeface="Arial"/>
              </a:defRPr>
            </a:pPr>
            <a:r>
              <a:t>8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365760"/>
            <a:ext cx="137160" cy="914400"/>
          </a:xfrm>
          <a:prstGeom prst="rect">
            <a:avLst/>
          </a:prstGeom>
          <a:solidFill>
            <a:srgbClr val="10B98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274320" y="365760"/>
            <a:ext cx="7955279" cy="6400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800" b="1">
                <a:solidFill>
                  <a:srgbClr val="047857"/>
                </a:solidFill>
                <a:latin typeface="Arial"/>
              </a:defRPr>
            </a:pPr>
            <a:r>
              <a:t>Detailed Methodology - Part 1</a:t>
            </a:r>
          </a:p>
        </p:txBody>
      </p:sp>
      <p:sp>
        <p:nvSpPr>
          <p:cNvPr id="6" name="Rectangle 5"/>
          <p:cNvSpPr/>
          <p:nvPr/>
        </p:nvSpPr>
        <p:spPr>
          <a:xfrm>
            <a:off x="3657600" y="1371600"/>
            <a:ext cx="2286000" cy="713232"/>
          </a:xfrm>
          <a:prstGeom prst="rect">
            <a:avLst/>
          </a:prstGeom>
          <a:solidFill>
            <a:srgbClr val="10B981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Data Collection: Tech for Palestine dataset</a:t>
            </a:r>
          </a:p>
        </p:txBody>
      </p:sp>
      <p:cxnSp>
        <p:nvCxnSpPr>
          <p:cNvPr id="7" name="Connector 6"/>
          <p:cNvCxnSpPr/>
          <p:nvPr/>
        </p:nvCxnSpPr>
        <p:spPr>
          <a:xfrm>
            <a:off x="4800600" y="2084832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Rectangle 7"/>
          <p:cNvSpPr/>
          <p:nvPr/>
        </p:nvSpPr>
        <p:spPr>
          <a:xfrm>
            <a:off x="3657600" y="2450592"/>
            <a:ext cx="2286000" cy="713232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Quantitative Coding: Sector, region, risk scores</a:t>
            </a:r>
          </a:p>
        </p:txBody>
      </p:sp>
      <p:cxnSp>
        <p:nvCxnSpPr>
          <p:cNvPr id="9" name="Connector 8"/>
          <p:cNvCxnSpPr/>
          <p:nvPr/>
        </p:nvCxnSpPr>
        <p:spPr>
          <a:xfrm>
            <a:off x="4800600" y="3163824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3657600" y="3529584"/>
            <a:ext cx="2286000" cy="713232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Qualitative Analysis: Corporate communications, activist discourse</a:t>
            </a:r>
          </a:p>
        </p:txBody>
      </p:sp>
      <p:cxnSp>
        <p:nvCxnSpPr>
          <p:cNvPr id="11" name="Connector 10"/>
          <p:cNvCxnSpPr/>
          <p:nvPr/>
        </p:nvCxnSpPr>
        <p:spPr>
          <a:xfrm>
            <a:off x="4800600" y="4242816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3657600" y="4608576"/>
            <a:ext cx="2286000" cy="713232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1000" b="1">
                <a:solidFill>
                  <a:srgbClr val="FFFFFF"/>
                </a:solidFill>
              </a:defRPr>
            </a:pPr>
            <a:r>
              <a:t>Integration: Mixed-methods triangulation</a:t>
            </a:r>
          </a:p>
        </p:txBody>
      </p:sp>
      <p:cxnSp>
        <p:nvCxnSpPr>
          <p:cNvPr id="13" name="Connector 12"/>
          <p:cNvCxnSpPr/>
          <p:nvPr/>
        </p:nvCxnSpPr>
        <p:spPr>
          <a:xfrm>
            <a:off x="4800600" y="5321808"/>
            <a:ext cx="0" cy="365760"/>
          </a:xfrm>
          <a:prstGeom prst="line">
            <a:avLst/>
          </a:prstGeom>
          <a:ln w="38100">
            <a:solidFill>
              <a:srgbClr val="10B98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3657600" y="5687568"/>
            <a:ext cx="2286000" cy="713232"/>
          </a:xfrm>
          <a:prstGeom prst="rect">
            <a:avLst/>
          </a:prstGeom>
          <a:solidFill>
            <a:srgbClr val="047857"/>
          </a:solidFill>
          <a:ln w="25400">
            <a:solidFill>
              <a:srgbClr val="065F46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t" wrap="square"/>
          <a:lstStyle/>
          <a:p>
            <a:pPr algn="ctr">
              <a:defRPr sz="900" b="1">
                <a:solidFill>
                  <a:srgbClr val="FFFFFF"/>
                </a:solidFill>
              </a:defRPr>
            </a:pPr>
            <a:r>
              <a:t>Validation: Cross-referencing with NGO reports, settlement databases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0" y="6583680"/>
            <a:ext cx="9144000" cy="274320"/>
          </a:xfrm>
          <a:prstGeom prst="rect">
            <a:avLst/>
          </a:prstGeom>
          <a:solidFill>
            <a:srgbClr val="065F46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5720" y="6309360"/>
            <a:ext cx="548640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>
              <a:defRPr sz="1200" b="1" i="1">
                <a:solidFill>
                  <a:srgbClr val="047857"/>
                </a:solidFill>
              </a:defRPr>
            </a:pPr>
            <a:r>
              <a:t>Generated by AI Scholar Frontier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