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Families Reached (Flour)</c:v>
                </c:pt>
              </c:strCache>
            </c:strRef>
          </c:tx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Sheet1!$A$2:$A$4</c:f>
              <c:strCache>
                <c:ptCount val="3"/>
                <c:pt idx="0">
                  <c:v>Oct 2023-Jan 2025 (Conflict)</c:v>
                </c:pt>
                <c:pt idx="1">
                  <c:v>Mar-Apr 2025 (Ceasefire Window)</c:v>
                </c:pt>
                <c:pt idx="2">
                  <c:v>Pre-Conflict Baseline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388000</c:v>
                </c:pt>
                <c:pt idx="1">
                  <c:v>88000</c:v>
                </c:pt>
                <c:pt idx="2">
                  <c:v>950000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Individuals Served (Food Parcels)</c:v>
                </c:pt>
              </c:strCache>
            </c:strRef>
          </c:tx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Sheet1!$A$2:$A$4</c:f>
              <c:strCache>
                <c:ptCount val="3"/>
                <c:pt idx="0">
                  <c:v>Oct 2023-Jan 2025 (Conflict)</c:v>
                </c:pt>
                <c:pt idx="1">
                  <c:v>Mar-Apr 2025 (Ceasefire Window)</c:v>
                </c:pt>
                <c:pt idx="2">
                  <c:v>Pre-Conflict Baseline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1700000</c:v>
                </c:pt>
                <c:pt idx="1">
                  <c:v>420000</c:v>
                </c:pt>
                <c:pt idx="2">
                  <c:v>2200000</c:v>
                </c:pt>
              </c:numCache>
            </c:numRef>
          </c:val>
        </c:ser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 val="0"/>
        <c:axPos val="l"/>
        <c:majorGridlines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068027336"/>
        <c:crosses val="autoZero"/>
      </c:valAx>
    </c:plotArea>
    <c:legend>
      <c:legendPos val="tr"/>
      <c:overlay val="0"/>
      <c:txPr>
        <a:bodyPr/>
        <a:lstStyle/>
        <a:p>
          <a:pPr>
            <a:defRPr sz="900"/>
          </a:pPr>
        </a:p>
      </c:txPr>
    </c:legend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4785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457200"/>
            <a:ext cx="9144000" cy="13716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274320" y="457200"/>
            <a:ext cx="137160" cy="6400800"/>
          </a:xfrm>
          <a:prstGeom prst="rect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8686800" y="457200"/>
            <a:ext cx="457200" cy="13716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371600" y="1828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  <a:latin typeface="Arial"/>
              </a:defRPr>
            </a:pPr>
            <a:r>
              <a:t>Food Security Under Siege: Mixed-Methods Evidence from UNRWA Situation Report and Corroborating UN Sources (Oct 2023–Aug 2025)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4114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>
                <a:solidFill>
                  <a:srgbClr val="FFFFFF"/>
                </a:solidFill>
                <a:latin typeface="Arial"/>
              </a:defRPr>
            </a:pPr>
            <a:r>
              <a:t>Karim Aziz, Omar Khalil, Noor Ibrahim, Amir Al-Rashid</a:t>
            </a:r>
          </a:p>
          <a:p>
            <a:pPr algn="ctr">
              <a:defRPr sz="1400">
                <a:solidFill>
                  <a:srgbClr val="FFFFFF"/>
                </a:solidFill>
                <a:latin typeface="Arial"/>
              </a:defRPr>
            </a:pPr>
            <a:r>
              <a:t>Research Center, Alamut; Academy of Studies, Qaf Mountains; Institute of Sciences, Ubar; Innovation Hub, Shaddad's Palace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4785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47857"/>
                </a:solidFill>
                <a:latin typeface="Arial"/>
              </a:defRPr>
            </a:pPr>
            <a:r>
              <a:t>Analytical Framework &amp; Algorithm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Employed concurrent triangulation to integrate quantitative and qualitative evidence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Algorithm focuses on pattern identification in food access erosion across temporal phases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Includes robustness checks through temporal consistency analysis across reporting periods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Validation through institutional concordance among multiple UN sources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Legal framework alignment analysis with ICJ provisional measures and international law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4785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10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47857"/>
                </a:solidFill>
                <a:latin typeface="Arial"/>
              </a:defRPr>
            </a:pPr>
            <a:r>
              <a:t>Experimental Setup &amp; Evaluation Metrics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8400"/>
                <a:gridCol w="2438400"/>
                <a:gridCol w="2438400"/>
              </a:tblGrid>
              <a:tr h="731520"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Metric Category</a:t>
                      </a:r>
                    </a:p>
                  </a:txBody>
                  <a:tcPr>
                    <a:solidFill>
                      <a:srgbClr val="04785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Specific Metrics</a:t>
                      </a:r>
                    </a:p>
                  </a:txBody>
                  <a:tcPr>
                    <a:solidFill>
                      <a:srgbClr val="04785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Data Source</a:t>
                      </a:r>
                    </a:p>
                  </a:txBody>
                  <a:tcPr>
                    <a:solidFill>
                      <a:srgbClr val="047857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Food Assistance Coverage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Families reached, Individuals served, Distribution rounds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UNRWA Operational Reports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Temporal Patterns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Monthly/quarterly trends, Ceasefire vs. conflict periods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Time-series analysis</a:t>
                      </a:r>
                    </a:p>
                  </a:txBody>
                  <a:tcPr/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Institutional Concordance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Agreement levels across UN agencies, Narrative consistency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Qualitative document analysis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Legal Compliance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Alignment with ICJ measures, International law frameworks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ICJ documents &amp; legal analysis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4785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4785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47857"/>
                </a:solidFill>
                <a:latin typeface="Arial"/>
              </a:defRPr>
            </a:pPr>
            <a:r>
              <a:t>Results: Overview of Findings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Key Findings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Systematic evidence of food access erosion and institutional credibility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4785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400" b="1">
                <a:solidFill>
                  <a:srgbClr val="047857"/>
                </a:solidFill>
                <a:latin typeface="Arial"/>
              </a:defRPr>
            </a:pPr>
            <a:r>
              <a:t>Quantitative Patterns of Food Distribution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4785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47857"/>
                </a:solidFill>
                <a:latin typeface="Arial"/>
              </a:defRPr>
            </a:pPr>
            <a:r>
              <a:t>Systematic Food Access Erosion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Documented progressive narrowing of operational windows for aid delivery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Sequential depletion of food stocks across the Gaza Strip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Food parcel distributions served ~1.7M people with two-week rations (designed for families of five)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  <a:latin typeface="Arial"/>
              </a:rPr>
              <a:t>■  </a:t>
            </a:r>
            <a:r>
              <a:rPr sz="1800" b="1">
                <a:solidFill>
                  <a:srgbClr val="1F2937"/>
                </a:solidFill>
                <a:latin typeface="Arial"/>
              </a:rPr>
              <a:t>Ceasefire window (Mar-Apr 2025) saw only partial recovery:</a:t>
            </a:r>
            <a:r>
              <a:rPr sz="1800" b="0">
                <a:solidFill>
                  <a:srgbClr val="1F2937"/>
                </a:solidFill>
                <a:latin typeface="Arial"/>
              </a:rPr>
              <a:t> 88,000 families received flour bags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Represents only a fraction of pre-conflict coverage levels, confirming systematic deprivation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4785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400" b="1">
                <a:solidFill>
                  <a:srgbClr val="047857"/>
                </a:solidFill>
                <a:latin typeface="Arial"/>
              </a:defRPr>
            </a:pPr>
            <a:r>
              <a:t>Credibility Construction in Humanitarian Reporting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10B981"/>
                </a:solidFill>
              </a:defRPr>
            </a:pPr>
            <a:r>
              <a:t>How Credibility is Established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065F46"/>
                </a:solidFill>
              </a:defRPr>
            </a:pPr>
            <a:r>
              <a:t>Challenges to Credibility</a:t>
            </a:r>
          </a:p>
        </p:txBody>
      </p:sp>
      <p:sp>
        <p:nvSpPr>
          <p:cNvPr id="8" name="Rectangle 7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■  Measurement continuity across distribution rounds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Institutional concordance among multiple UN agencies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Temporal consistency in reporting patterns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Alignment with technical famine determination frameworks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■  Competing institutional narratives from different stakeholders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Politicization of humanitarian access and reporting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Operational constraints limiting data collection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Security challenges affecting verification processes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4785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47857"/>
                </a:solidFill>
                <a:latin typeface="Arial"/>
              </a:defRPr>
            </a:pPr>
            <a:r>
              <a:t>Legal Framework Analysis &amp; ICJ Measures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Findings align with International Court of Justice provisional measures addressing humanitarian access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Documented conditions-of-life risks correspond to ICJ's concerns about genocide prevention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Evidence shows persistent non-compliance with ICJ orders (ICJ2024a, ICJ2024b, ICJ2024c)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Systematic deprivation patterns meet thresholds for violations of international humanitarian law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Connects food security evidence to legal accountability frameworks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4785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16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47857"/>
                </a:solidFill>
                <a:latin typeface="Arial"/>
              </a:defRPr>
            </a:pPr>
            <a:r>
              <a:t>Key Contributions Summary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047857"/>
                </a:solidFill>
              </a:defRPr>
            </a:pPr>
            <a:r>
              <a:t>Methodological Innovation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Integrates quantitative UNRWA operational data with qualitative evidence using concurrent triangulation mixed-methods design.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047857"/>
                </a:solidFill>
              </a:defRPr>
            </a:pPr>
            <a:r>
              <a:t>Empirical Documentation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Documents systematic patterns of food access erosion and connects them to technical famine determinations and international legal frameworks.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047857"/>
                </a:solidFill>
              </a:defRPr>
            </a:pPr>
            <a:r>
              <a:t>Credibility Analysis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>
                <a:solidFill>
                  <a:srgbClr val="1F2937"/>
                </a:solidFill>
              </a:defRPr>
            </a:pPr>
            <a:r>
              <a:t>Examines how UN agencies establish credibility in food-security reporting under siege conditions through measurement continuity and institutional concordance.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8006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4800600" y="3931920"/>
            <a:ext cx="3657600" cy="137160"/>
          </a:xfrm>
          <a:prstGeom prst="rect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6400800" y="4206240"/>
            <a:ext cx="457200" cy="45720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4008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9834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047857"/>
                </a:solidFill>
              </a:defRPr>
            </a:pPr>
            <a:r>
              <a:t>Legal Implications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9834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Analyzes the impact of communicative and contextual factors on trust in humanitarian measurements within international law contexts.</a:t>
            </a:r>
          </a:p>
        </p:txBody>
      </p:sp>
      <p:sp>
        <p:nvSpPr>
          <p:cNvPr id="30" name="Rectangle 2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4785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17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47857"/>
                </a:solidFill>
                <a:latin typeface="Arial"/>
              </a:defRPr>
            </a:pPr>
            <a:r>
              <a:t>Limitations &amp; Future Research Directions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1371600"/>
            <a:ext cx="3200400" cy="4572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t>Current Limitations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0" y="1371600"/>
            <a:ext cx="3200400" cy="457200"/>
          </a:xfrm>
          <a:prstGeom prst="rect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t>Future Work &amp; Extensions</a:t>
            </a:r>
          </a:p>
        </p:txBody>
      </p:sp>
      <p:sp>
        <p:nvSpPr>
          <p:cNvPr id="8" name="Rectangle 7"/>
          <p:cNvSpPr/>
          <p:nvPr/>
        </p:nvSpPr>
        <p:spPr>
          <a:xfrm>
            <a:off x="914400" y="1828800"/>
            <a:ext cx="3200400" cy="640080"/>
          </a:xfrm>
          <a:prstGeom prst="rect">
            <a:avLst/>
          </a:prstGeom>
          <a:solidFill>
            <a:srgbClr val="047857"/>
          </a:solidFill>
          <a:ln w="12700">
            <a:solidFill>
              <a:srgbClr val="10B98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Reliance on institutional data subject to potential biases</a:t>
            </a:r>
          </a:p>
        </p:txBody>
      </p:sp>
      <p:sp>
        <p:nvSpPr>
          <p:cNvPr id="9" name="Rectangle 8"/>
          <p:cNvSpPr/>
          <p:nvPr/>
        </p:nvSpPr>
        <p:spPr>
          <a:xfrm>
            <a:off x="914400" y="2651760"/>
            <a:ext cx="3200400" cy="640080"/>
          </a:xfrm>
          <a:prstGeom prst="rect">
            <a:avLst/>
          </a:prstGeom>
          <a:solidFill>
            <a:srgbClr val="047857"/>
          </a:solidFill>
          <a:ln w="12700">
            <a:solidFill>
              <a:srgbClr val="10B98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Operational constraints during conflict affected data granularity</a:t>
            </a:r>
          </a:p>
        </p:txBody>
      </p:sp>
      <p:sp>
        <p:nvSpPr>
          <p:cNvPr id="10" name="Rectangle 9"/>
          <p:cNvSpPr/>
          <p:nvPr/>
        </p:nvSpPr>
        <p:spPr>
          <a:xfrm>
            <a:off x="914400" y="3474720"/>
            <a:ext cx="3200400" cy="640080"/>
          </a:xfrm>
          <a:prstGeom prst="rect">
            <a:avLst/>
          </a:prstGeom>
          <a:solidFill>
            <a:srgbClr val="047857"/>
          </a:solidFill>
          <a:ln w="12700">
            <a:solidFill>
              <a:srgbClr val="10B98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Projected data for 2024-2025 introduces assumptions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914400" y="4297679"/>
            <a:ext cx="3200400" cy="640080"/>
          </a:xfrm>
          <a:prstGeom prst="rect">
            <a:avLst/>
          </a:prstGeom>
          <a:solidFill>
            <a:srgbClr val="047857"/>
          </a:solidFill>
          <a:ln w="12700">
            <a:solidFill>
              <a:srgbClr val="10B98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Security challenges limited ground verification opportunities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029200" y="1828800"/>
            <a:ext cx="3200400" cy="640080"/>
          </a:xfrm>
          <a:prstGeom prst="rect">
            <a:avLst/>
          </a:prstGeom>
          <a:solidFill>
            <a:srgbClr val="047857"/>
          </a:solidFill>
          <a:ln w="12700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Further exploration of epistemic justice and humanitarian law connections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029200" y="2651760"/>
            <a:ext cx="3200400" cy="640080"/>
          </a:xfrm>
          <a:prstGeom prst="rect">
            <a:avLst/>
          </a:prstGeom>
          <a:solidFill>
            <a:srgbClr val="047857"/>
          </a:solidFill>
          <a:ln w="12700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Recommendations for improving measurement continuity in conflict environments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029200" y="3474720"/>
            <a:ext cx="3200400" cy="640080"/>
          </a:xfrm>
          <a:prstGeom prst="rect">
            <a:avLst/>
          </a:prstGeom>
          <a:solidFill>
            <a:srgbClr val="047857"/>
          </a:solidFill>
          <a:ln w="12700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Investigation into enhancing compliance with international legal frameworks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0" y="4297679"/>
            <a:ext cx="3200400" cy="640080"/>
          </a:xfrm>
          <a:prstGeom prst="rect">
            <a:avLst/>
          </a:prstGeom>
          <a:solidFill>
            <a:srgbClr val="047857"/>
          </a:solidFill>
          <a:ln w="12700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Development of standardized credibility metrics for humanitarian reporting</a:t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4114800" y="2148840"/>
            <a:ext cx="914400" cy="0"/>
          </a:xfrm>
          <a:prstGeom prst="bentConnector3">
            <a:avLst/>
          </a:prstGeom>
          <a:ln w="25400">
            <a:solidFill>
              <a:srgbClr val="10B98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or 16"/>
          <p:cNvCxnSpPr/>
          <p:nvPr/>
        </p:nvCxnSpPr>
        <p:spPr>
          <a:xfrm>
            <a:off x="4114800" y="2971800"/>
            <a:ext cx="914400" cy="0"/>
          </a:xfrm>
          <a:prstGeom prst="bentConnector3">
            <a:avLst/>
          </a:prstGeom>
          <a:ln w="25400">
            <a:solidFill>
              <a:srgbClr val="10B98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17"/>
          <p:cNvCxnSpPr/>
          <p:nvPr/>
        </p:nvCxnSpPr>
        <p:spPr>
          <a:xfrm>
            <a:off x="4114800" y="3794759"/>
            <a:ext cx="914400" cy="0"/>
          </a:xfrm>
          <a:prstGeom prst="bentConnector3">
            <a:avLst/>
          </a:prstGeom>
          <a:ln w="25400">
            <a:solidFill>
              <a:srgbClr val="10B98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>
            <a:off x="4114800" y="4617719"/>
            <a:ext cx="914400" cy="0"/>
          </a:xfrm>
          <a:prstGeom prst="bentConnector3">
            <a:avLst/>
          </a:prstGeom>
          <a:ln w="25400">
            <a:solidFill>
              <a:srgbClr val="10B98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4785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18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47857"/>
                </a:solidFill>
                <a:latin typeface="Arial"/>
              </a:defRPr>
            </a:pPr>
            <a:r>
              <a:t>Conclusions &amp; Implications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274320" y="1554480"/>
            <a:ext cx="8595360" cy="4389120"/>
          </a:xfrm>
          <a:prstGeom prst="rect">
            <a:avLst/>
          </a:prstGeom>
          <a:solidFill>
            <a:srgbClr val="10B981"/>
          </a:solidFill>
          <a:ln w="38100">
            <a:solidFill>
              <a:srgbClr val="04785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1828800"/>
            <a:ext cx="777240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047857"/>
                </a:solidFill>
              </a:rPr>
              <a:t>■  </a:t>
            </a:r>
            <a:r>
              <a:rPr sz="2000">
                <a:solidFill>
                  <a:srgbClr val="FFFFFF"/>
                </a:solidFill>
              </a:rPr>
              <a:t>Systematic food access erosion in Gaza aligns with technical famine thresholds and violates international law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047857"/>
                </a:solidFill>
              </a:rPr>
              <a:t>■  </a:t>
            </a:r>
            <a:r>
              <a:rPr sz="2000">
                <a:solidFill>
                  <a:srgbClr val="FFFFFF"/>
                </a:solidFill>
              </a:rPr>
              <a:t>Credibility in humanitarian reporting develops through measurement continuity and institutional concordance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047857"/>
                </a:solidFill>
              </a:rPr>
              <a:t>■  </a:t>
            </a:r>
            <a:r>
              <a:rPr sz="2000">
                <a:solidFill>
                  <a:srgbClr val="FFFFFF"/>
                </a:solidFill>
              </a:rPr>
              <a:t>Mixed-methods triangulation provides robust evidence amid competing narratives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047857"/>
                </a:solidFill>
              </a:rPr>
              <a:t>■  </a:t>
            </a:r>
            <a:r>
              <a:rPr sz="2000">
                <a:solidFill>
                  <a:srgbClr val="FFFFFF"/>
                </a:solidFill>
              </a:rPr>
              <a:t>Findings have direct implications for legal accountability and humanitarian policy reform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4785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4785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47857"/>
                </a:solidFill>
                <a:latin typeface="Arial"/>
              </a:defRPr>
            </a:pPr>
            <a:r>
              <a:t>Agenda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Presentation Roadmap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Overview of the research structure and key discussion points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4785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4785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19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47857"/>
                </a:solidFill>
                <a:latin typeface="Arial"/>
              </a:defRPr>
            </a:pPr>
          </a:p>
        </p:txBody>
      </p:sp>
      <p:sp>
        <p:nvSpPr>
          <p:cNvPr id="7" name="Oval 6"/>
          <p:cNvSpPr/>
          <p:nvPr/>
        </p:nvSpPr>
        <p:spPr>
          <a:xfrm>
            <a:off x="6858000" y="-914400"/>
            <a:ext cx="2743200" cy="274320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-914400" y="3657600"/>
            <a:ext cx="2286000" cy="228600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0" y="1828800"/>
            <a:ext cx="822960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Thank You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3200400"/>
            <a:ext cx="822960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>
                <a:solidFill>
                  <a:srgbClr val="FFFFFF"/>
                </a:solidFill>
              </a:defRPr>
            </a:pPr>
            <a:r>
              <a:t>For questions: research@alamutcenter.edu</a:t>
            </a:r>
          </a:p>
          <a:p>
            <a:pPr algn="ctr">
              <a:spcBef>
                <a:spcPts val="600"/>
              </a:spcBef>
              <a:defRPr sz="1600">
                <a:solidFill>
                  <a:srgbClr val="FFFFFF"/>
                </a:solidFill>
              </a:defRPr>
            </a:pPr>
            <a:r>
              <a:t>Project Archive: github.com/foodsecurity-gaza-study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4785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47857"/>
                </a:solidFill>
                <a:latin typeface="Arial"/>
              </a:defRPr>
            </a:pPr>
            <a:r>
              <a:t>Research Agenda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Introduction to the food security crisis in Gaza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Methodology of mixed-methods analysis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Results on food access erosion patterns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Conclusion on credibility and legal implications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Discussion of contributions and future directions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4785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4785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47857"/>
                </a:solidFill>
                <a:latin typeface="Arial"/>
              </a:defRPr>
            </a:pPr>
            <a:r>
              <a:t>Research Context &amp; Background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Crisis Context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Understanding the humanitarian emergency in Gaza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4785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400" b="1">
                <a:solidFill>
                  <a:srgbClr val="047857"/>
                </a:solidFill>
                <a:latin typeface="Arial"/>
              </a:defRPr>
            </a:pPr>
            <a:r>
              <a:t>The Gaza Food Security Crisis (Oct 2023–Aug 2025)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Critical humanitarian emergency with direct implications for civilian survival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Period characterized by sustained hostilities and severe restrictions on humanitarian access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Systematic deprivation of essential food supplies for millions of Palestinians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UNRWA documentation reveals sequential depletion of food stocks and narrowing operational windows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047857"/>
                </a:solidFill>
                <a:latin typeface="Arial"/>
              </a:rPr>
              <a:t>■  </a:t>
            </a:r>
            <a:r>
              <a:rPr sz="1800">
                <a:solidFill>
                  <a:srgbClr val="1F2937"/>
                </a:solidFill>
                <a:latin typeface="Arial"/>
              </a:rPr>
              <a:t>Engages fundamental questions of human rights, international law, and operational limitations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4785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47857"/>
                </a:solidFill>
                <a:latin typeface="Arial"/>
              </a:defRPr>
            </a:pPr>
            <a:r>
              <a:t>Motivation &amp; Research Objectives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🎯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047857"/>
                </a:solidFill>
              </a:defRPr>
            </a:pPr>
            <a:r>
              <a:t>Primary Motivation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Address the critical gap in credible evidence amid competing institutional narratives and geopolitical constraints on aid delivery in Gaza.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🔍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047857"/>
                </a:solidFill>
              </a:defRPr>
            </a:pPr>
            <a:r>
              <a:t>Key Objective 1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Document systematic patterns of food access erosion and connect them to technical famine determinations.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047857"/>
                </a:solidFill>
              </a:defRPr>
            </a:pPr>
            <a:r>
              <a:t>Key Objective 2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Examine how UN agencies establish credibility in food-security reporting under siege conditions.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8006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4800600" y="3931920"/>
            <a:ext cx="3657600" cy="137160"/>
          </a:xfrm>
          <a:prstGeom prst="rect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6400800" y="4206240"/>
            <a:ext cx="457200" cy="45720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4008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9834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047857"/>
                </a:solidFill>
              </a:defRPr>
            </a:pPr>
            <a:r>
              <a:t>Key Objective 3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9834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Analyze findings within international legal frameworks, including ICJ provisional measures on humanitarian access.</a:t>
            </a:r>
          </a:p>
        </p:txBody>
      </p:sp>
      <p:sp>
        <p:nvSpPr>
          <p:cNvPr id="32" name="Rectangle 31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4785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4785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6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47857"/>
                </a:solidFill>
                <a:latin typeface="Arial"/>
              </a:defRPr>
            </a:pPr>
            <a:r>
              <a:t>Methodology Overview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Research Design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The mixed-methods approach to evidence triangulation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4785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7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400" b="1">
                <a:solidFill>
                  <a:srgbClr val="047857"/>
                </a:solidFill>
                <a:latin typeface="Arial"/>
              </a:defRPr>
            </a:pPr>
            <a:r>
              <a:t>Concurrent Triangulation Mixed-Methods Design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1828800"/>
            <a:ext cx="1170432" cy="640080"/>
          </a:xfrm>
          <a:prstGeom prst="rect">
            <a:avLst/>
          </a:prstGeom>
          <a:solidFill>
            <a:srgbClr val="10B981"/>
          </a:solidFill>
          <a:ln w="25400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Quantitative Data Collection (UNRWA Operational Reports)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2084832" y="2148840"/>
            <a:ext cx="365760" cy="0"/>
          </a:xfrm>
          <a:prstGeom prst="line">
            <a:avLst/>
          </a:prstGeom>
          <a:ln w="38100">
            <a:solidFill>
              <a:srgbClr val="10B98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2450592" y="1828800"/>
            <a:ext cx="1170432" cy="640080"/>
          </a:xfrm>
          <a:prstGeom prst="rect">
            <a:avLst/>
          </a:prstGeom>
          <a:solidFill>
            <a:srgbClr val="047857"/>
          </a:solidFill>
          <a:ln w="25400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Qualitative Evidence Gathering (Multiple UN Agency Documents)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3621024" y="2148840"/>
            <a:ext cx="365760" cy="0"/>
          </a:xfrm>
          <a:prstGeom prst="line">
            <a:avLst/>
          </a:prstGeom>
          <a:ln w="38100">
            <a:solidFill>
              <a:srgbClr val="10B98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3986784" y="1828800"/>
            <a:ext cx="1170432" cy="640080"/>
          </a:xfrm>
          <a:prstGeom prst="rect">
            <a:avLst/>
          </a:prstGeom>
          <a:solidFill>
            <a:srgbClr val="047857"/>
          </a:solidFill>
          <a:ln w="25400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Data Integration &amp; Triangulation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5157216" y="2148840"/>
            <a:ext cx="365760" cy="0"/>
          </a:xfrm>
          <a:prstGeom prst="line">
            <a:avLst/>
          </a:prstGeom>
          <a:ln w="38100">
            <a:solidFill>
              <a:srgbClr val="10B98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5522976" y="1828800"/>
            <a:ext cx="1170432" cy="640080"/>
          </a:xfrm>
          <a:prstGeom prst="rect">
            <a:avLst/>
          </a:prstGeom>
          <a:solidFill>
            <a:srgbClr val="047857"/>
          </a:solidFill>
          <a:ln w="25400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Robustness Checks &amp; Validation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6693408" y="2148840"/>
            <a:ext cx="365760" cy="0"/>
          </a:xfrm>
          <a:prstGeom prst="line">
            <a:avLst/>
          </a:prstGeom>
          <a:ln w="38100">
            <a:solidFill>
              <a:srgbClr val="10B98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7059168" y="1828800"/>
            <a:ext cx="1170432" cy="640080"/>
          </a:xfrm>
          <a:prstGeom prst="rect">
            <a:avLst/>
          </a:prstGeom>
          <a:solidFill>
            <a:srgbClr val="047857"/>
          </a:solidFill>
          <a:ln w="25400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Analysis Against Legal Frameworks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4785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200" b="1">
                <a:solidFill>
                  <a:srgbClr val="FFFFFF"/>
                </a:solidFill>
                <a:latin typeface="Arial"/>
              </a:defRPr>
            </a:pPr>
            <a:r>
              <a:t>8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047857"/>
                </a:solidFill>
                <a:latin typeface="Arial"/>
              </a:defRPr>
            </a:pPr>
            <a:r>
              <a:t>Data Sources &amp; Constraints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10B981"/>
                </a:solidFill>
              </a:defRPr>
            </a:pPr>
            <a:r>
              <a:t>Primary Data Sources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065F46"/>
                </a:solidFill>
              </a:defRPr>
            </a:pPr>
            <a:r>
              <a:t>Key Constraints &amp; Assumptions</a:t>
            </a:r>
          </a:p>
        </p:txBody>
      </p:sp>
      <p:sp>
        <p:nvSpPr>
          <p:cNvPr id="8" name="Rectangle 7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■  UNRWA situation reports (Oct 2023–Aug 2025)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Qualitative evidence from multiple UN agencies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International Court of Justice (ICJ) legal documents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Operational data on food distribution coverage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■  Data subject to institutional biases or access limitations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Operational constraints and security challenges affected data collection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Study period includes projected data (future assumptions)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■  Reliance on official communications during active conflict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4785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