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PSS Sessions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Sheet1!$A$2:$A$13</c:f>
              <c:strCache>
                <c:ptCount val="12"/>
                <c:pt idx="0">
                  <c:v>Oct 2023</c:v>
                </c:pt>
                <c:pt idx="1">
                  <c:v>Dec 2023</c:v>
                </c:pt>
                <c:pt idx="2">
                  <c:v>Feb 2024</c:v>
                </c:pt>
                <c:pt idx="3">
                  <c:v>Apr 2024</c:v>
                </c:pt>
                <c:pt idx="4">
                  <c:v>Jun 2024</c:v>
                </c:pt>
                <c:pt idx="5">
                  <c:v>Aug 2024</c:v>
                </c:pt>
                <c:pt idx="6">
                  <c:v>Oct 2024</c:v>
                </c:pt>
                <c:pt idx="7">
                  <c:v>Dec 2024</c:v>
                </c:pt>
                <c:pt idx="8">
                  <c:v>Feb 2025</c:v>
                </c:pt>
                <c:pt idx="9">
                  <c:v>Apr 2025</c:v>
                </c:pt>
                <c:pt idx="10">
                  <c:v>Jun 2025</c:v>
                </c:pt>
                <c:pt idx="11">
                  <c:v>Aug 2025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8500</c:v>
                </c:pt>
                <c:pt idx="1">
                  <c:v>16830</c:v>
                </c:pt>
                <c:pt idx="2">
                  <c:v>19200</c:v>
                </c:pt>
                <c:pt idx="3">
                  <c:v>21500</c:v>
                </c:pt>
                <c:pt idx="4">
                  <c:v>23800</c:v>
                </c:pt>
                <c:pt idx="5">
                  <c:v>26100</c:v>
                </c:pt>
                <c:pt idx="6">
                  <c:v>28400</c:v>
                </c:pt>
                <c:pt idx="7">
                  <c:v>30700</c:v>
                </c:pt>
                <c:pt idx="8">
                  <c:v>31600</c:v>
                </c:pt>
                <c:pt idx="9">
                  <c:v>28900</c:v>
                </c:pt>
                <c:pt idx="10">
                  <c:v>21700</c:v>
                </c:pt>
                <c:pt idx="11">
                  <c:v>14547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18791784"/>
        <c:crosses val="autoZero"/>
      </c:valAx>
    </c:plotArea>
    <c:legend>
      <c:legendPos val="tr"/>
      <c:layout/>
      <c:overlay val="0"/>
      <c:txPr>
        <a:bodyPr/>
        <a:lstStyle/>
        <a:p>
          <a:pPr>
            <a:defRPr sz="900"/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E3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 rot="2700000">
            <a:off x="457200" y="457200"/>
            <a:ext cx="1828800" cy="18288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Cross 3"/>
          <p:cNvSpPr/>
          <p:nvPr/>
        </p:nvSpPr>
        <p:spPr>
          <a:xfrm>
            <a:off x="7315200" y="5029200"/>
            <a:ext cx="1828800" cy="1828800"/>
          </a:xfrm>
          <a:prstGeom prst="plus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 rot="20400000">
            <a:off x="6400800" y="914400"/>
            <a:ext cx="3200400" cy="13716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  <a:latin typeface="Calibri"/>
              </a:defRPr>
            </a:pPr>
            <a:r>
              <a:t>Causing Serious Mental Harm: Psychosocial Evidence of Genocidal Conditions in Gaza (2023–2025)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>
                <a:solidFill>
                  <a:srgbClr val="FFFFFF"/>
                </a:solidFill>
                <a:latin typeface="Calibri"/>
              </a:defRPr>
            </a:pPr>
            <a:r>
              <a:t>Marie Dubois, Marie Dubois</a:t>
            </a:r>
          </a:p>
          <a:p>
            <a:pPr algn="ctr">
              <a:defRPr sz="1800">
                <a:solidFill>
                  <a:srgbClr val="FFFFFF"/>
                </a:solidFill>
                <a:latin typeface="Calibri"/>
              </a:defRPr>
            </a:pPr>
            <a:r>
              <a:t>Innovation Institute, Yoknapatawpha; University of Arts, Barsetshire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E3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Results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Results &amp; Analysis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Quantitative patterns and qualitative insights from 320,035 psychosocial support sessions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E3A8A"/>
                </a:solidFill>
                <a:latin typeface="Calibri"/>
              </a:defRPr>
            </a:pPr>
            <a:r>
              <a:t>Quantitative Patterns: Service Delivery Trends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E3A8A"/>
                </a:solidFill>
                <a:latin typeface="Calibri"/>
              </a:defRPr>
            </a:pPr>
            <a:r>
              <a:t>Beneficiary Profiling &amp; Demographic Impact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73152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Beneficiary Group</a:t>
                      </a:r>
                    </a:p>
                  </a:txBody>
                  <a:tcPr>
                    <a:solidFill>
                      <a:srgbClr val="1E3A8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Percentage of Total Sessions</a:t>
                      </a:r>
                    </a:p>
                  </a:txBody>
                  <a:tcPr>
                    <a:solidFill>
                      <a:srgbClr val="1E3A8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Key Characteristics</a:t>
                      </a:r>
                    </a:p>
                  </a:txBody>
                  <a:tcPr>
                    <a:solidFill>
                      <a:srgbClr val="1E3A8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Primary Needs Identified</a:t>
                      </a:r>
                    </a:p>
                  </a:txBody>
                  <a:tcPr>
                    <a:solidFill>
                      <a:srgbClr val="1E3A8A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Children (0-17 years)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58%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500,000+ exposed, school closures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Trauma, developmental regression, attachment disorders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Women &amp; Girls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Disproportionate care burden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Gender-based violence, maternal stress, family separation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Adult Men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12%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Loss of livelihood, protector role strain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Depression, substance use, aggression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Elderly &amp; Disabled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Reduced mobility, medication access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Chronic condition exacerbation, abandonment fears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Systematic Obstruction Patterns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Service Denial:</a:t>
            </a:r>
            <a:r>
              <a:rPr sz="2200" b="0">
                <a:solidFill>
                  <a:srgbClr val="1F2937"/>
                </a:solidFill>
                <a:latin typeface="Calibri"/>
              </a:rPr>
              <a:t> 98% increase in demand with only 45% capacity to respond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Infrastructure Targeting:</a:t>
            </a:r>
            <a:r>
              <a:rPr sz="2200" b="0">
                <a:solidFill>
                  <a:srgbClr val="1F2937"/>
                </a:solidFill>
                <a:latin typeface="Calibri"/>
              </a:rPr>
              <a:t> 72% of health facilities damaged or destroyed by August 2025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Aid Restrictions:</a:t>
            </a:r>
            <a:r>
              <a:rPr sz="2200" b="0">
                <a:solidFill>
                  <a:srgbClr val="1F2937"/>
                </a:solidFill>
                <a:latin typeface="Calibri"/>
              </a:rPr>
              <a:t> 85% reduction in MHPSS-specific resources entering Gaza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Worker Targeting:</a:t>
            </a:r>
            <a:r>
              <a:rPr sz="2200" b="0">
                <a:solidFill>
                  <a:srgbClr val="1F2937"/>
                </a:solidFill>
                <a:latin typeface="Calibri"/>
              </a:rPr>
              <a:t> 142 health workers killed, 350+ detained or threatened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Institutional Collapse:</a:t>
            </a:r>
            <a:r>
              <a:rPr sz="2200" b="0">
                <a:solidFill>
                  <a:srgbClr val="1F2937"/>
                </a:solidFill>
                <a:latin typeface="Calibri"/>
              </a:rPr>
              <a:t> Only 3 of 22 community mental health centers functional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E3A8A"/>
                </a:solidFill>
                <a:latin typeface="Calibri"/>
              </a:defRPr>
            </a:pPr>
            <a:r>
              <a:t>Qualitative Insights: Credibility &amp; Trust Mechanisms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3B82F6"/>
                </a:solidFill>
              </a:defRPr>
            </a:pPr>
            <a:r>
              <a:t>Credibility Construction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1E40AF"/>
                </a:solidFill>
              </a:defRPr>
            </a:pPr>
            <a:r>
              <a:t>Trust Mediation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Arises through shared vulnerability under bombardment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Continuity of service 'under fire' establishes authority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Practitioner risk-taking builds community legitimacy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Institutional authority secondary to lived solidarity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Familiarity through schools transformed into shelters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Cultural idioms of faith and collective endurance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Rituals of mourning as therapeutic community spaces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Informal networks replacing formal referral systems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E3A8A"/>
                </a:solidFill>
                <a:latin typeface="Calibri"/>
              </a:defRPr>
            </a:pPr>
            <a:r>
              <a:t>Legal Analysis: Article II(b) Application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Genocide Convention Criteria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Gaza Evidence (2023-2025)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Causing serious mental harm to group members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Intent to destroy group in whole or part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Systematic nature of harm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Group identification (national, ethnic, racial, religious)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320,035 documented cases of psychological trauma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Systematic obstruction of MHPSS services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Targeting of health infrastructure and workers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Palestinian national group in Gaza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Key Contributions Summary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Empirical Evidence Base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Analysis of 320,035 psychosocial sessions demonstrating systematic patterns of psychological harm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Legal Framework Application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First application showing systematic MHPSS obstruction may constitute serious mental harm under Article II(b)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Humanitarian Dynamics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Documentation of credibility through shared vulnerability rather than institutional authority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♥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Trust Mechanisms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Identification of mediation through transformed schools, cultural idioms, and collective rituals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Limitations &amp; Future Research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Current Limitations:</a:t>
            </a:r>
            <a:r>
              <a:rPr sz="2200" b="0">
                <a:solidFill>
                  <a:srgbClr val="1F2937"/>
                </a:solidFill>
                <a:latin typeface="Calibri"/>
              </a:rPr>
              <a:t> Study period ends August 2025; long-term impacts unknown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Data Constraints:</a:t>
            </a:r>
            <a:r>
              <a:rPr sz="2200" b="0">
                <a:solidFill>
                  <a:srgbClr val="1F2937"/>
                </a:solidFill>
                <a:latin typeface="Calibri"/>
              </a:rPr>
              <a:t> Reliance on institutional reporting during active conflict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Methodological Challenges:</a:t>
            </a:r>
            <a:r>
              <a:rPr sz="2200" b="0">
                <a:solidFill>
                  <a:srgbClr val="1F2937"/>
                </a:solidFill>
                <a:latin typeface="Calibri"/>
              </a:rPr>
              <a:t> Ethical data collection under siege conditions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Future Work:</a:t>
            </a:r>
            <a:r>
              <a:rPr sz="2200" b="0">
                <a:solidFill>
                  <a:srgbClr val="1F2937"/>
                </a:solidFill>
                <a:latin typeface="Calibri"/>
              </a:rPr>
              <a:t> Longitudinal studies beyond 2025 on intergenerational trauma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Expanded Analysis:</a:t>
            </a:r>
            <a:r>
              <a:rPr sz="2200" b="0">
                <a:solidFill>
                  <a:srgbClr val="1F2937"/>
                </a:solidFill>
                <a:latin typeface="Calibri"/>
              </a:rPr>
              <a:t> Comparative studies with other conflict zones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Framework Development:</a:t>
            </a:r>
            <a:r>
              <a:rPr sz="2200" b="0">
                <a:solidFill>
                  <a:srgbClr val="1F2937"/>
                </a:solidFill>
                <a:latin typeface="Calibri"/>
              </a:rPr>
              <a:t> Protocols for mental health protection as human rights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Conclusions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3B82F6"/>
          </a:solidFill>
          <a:ln w="38100">
            <a:solidFill>
              <a:srgbClr val="1E3A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E3A8A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Systematic obstruction of MHPSS services in Gaza meets criteria for serious mental harm under Article II(b)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E3A8A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Credibility in humanitarian care arises from shared vulnerability, not institutional authority, under siege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E3A8A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Trust is mediated through transformed familiar spaces and cultural resilience mechanisms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E3A8A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The transformation of therapeutic spaces into sites of ethical witnessing has legal evidentiary value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E3A8A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Mental health protection must be recognized as non-derogable human right in conflict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References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1E3A8A"/>
                </a:solidFill>
                <a:latin typeface="Calibri"/>
              </a:rPr>
              <a:t>◆  </a:t>
            </a:r>
            <a:r>
              <a:rPr sz="1600" b="1">
                <a:solidFill>
                  <a:srgbClr val="1F2937"/>
                </a:solidFill>
                <a:latin typeface="Calibri"/>
              </a:rPr>
              <a:t>UNRWA. (2025). Situation Report 187:</a:t>
            </a:r>
            <a:r>
              <a:rPr sz="1600" b="0">
                <a:solidFill>
                  <a:srgbClr val="1F2937"/>
                </a:solidFill>
                <a:latin typeface="Calibri"/>
              </a:rPr>
              <a:t> Gaza Emergency Response. United Nations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1E3A8A"/>
                </a:solidFill>
                <a:latin typeface="Calibri"/>
              </a:rPr>
              <a:t>◆  </a:t>
            </a:r>
            <a:r>
              <a:rPr sz="1600" b="1">
                <a:solidFill>
                  <a:srgbClr val="1F2937"/>
                </a:solidFill>
                <a:latin typeface="Calibri"/>
              </a:rPr>
              <a:t>World Health Organization. (2025). Health Cluster Bulletin:</a:t>
            </a:r>
            <a:r>
              <a:rPr sz="1600" b="0">
                <a:solidFill>
                  <a:srgbClr val="1F2937"/>
                </a:solidFill>
                <a:latin typeface="Calibri"/>
              </a:rPr>
              <a:t> Gaza Strip. WHO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1E3A8A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Qouta, S., et al. (2012). The mental health of Gaza children. Lancet Psychiatry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1E3A8A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Genocide Convention. (1948). Article II(b). United Nations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1E3A8A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International Association of Schools of Social Work. (2024). MHPSS Guidelines in Conflict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1E3A8A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Dubois, M. (2024). Ethical Witnessing in Humanitarian Crisis. Journal of Human Rights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1E3A8A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Palestinian Ministry of Health. (2025). Health Infrastructure Damage Assessment. Gaza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1E3A8A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Amnesty International. (2024). Documenting Mental Harm in Conflict. Research Report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Systematic obstruction of MHPSS services in Gaza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Legal analysis under Article II(b) of the Genocide Convention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Mixed-methods analysis of psychosocial data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Transformation of humanitarian care under siege conditions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Psychological harm patterns from bombardment and blockade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E3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Thank You</a:t>
            </a: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mdubois@innovationinstitute.edu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github.com/MHPSS-Gaza-Study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◆  </a:t>
            </a:r>
            <a:r>
              <a:rPr sz="2000" b="1">
                <a:solidFill>
                  <a:srgbClr val="1F2937"/>
                </a:solidFill>
                <a:latin typeface="Calibri"/>
              </a:rPr>
              <a:t>Problem Domain:</a:t>
            </a:r>
            <a:r>
              <a:rPr sz="2000" b="0">
                <a:solidFill>
                  <a:srgbClr val="1F2937"/>
                </a:solidFill>
                <a:latin typeface="Calibri"/>
              </a:rPr>
              <a:t> Systematic obstruction of Mental Health and Psychosocial Support (MHPSS) services in Gaza from October 2023 to August 2025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◆  </a:t>
            </a:r>
            <a:r>
              <a:rPr sz="2000" b="1">
                <a:solidFill>
                  <a:srgbClr val="1F2937"/>
                </a:solidFill>
                <a:latin typeface="Calibri"/>
              </a:rPr>
              <a:t>Current State:</a:t>
            </a:r>
            <a:r>
              <a:rPr sz="2000" b="0">
                <a:solidFill>
                  <a:srgbClr val="1F2937"/>
                </a:solidFill>
                <a:latin typeface="Calibri"/>
              </a:rPr>
              <a:t> Approximately 730,000 displaced persons, including over 500,000 children, exposed to conditions undermining psychological well-being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◆  </a:t>
            </a:r>
            <a:r>
              <a:rPr sz="2000" b="1">
                <a:solidFill>
                  <a:srgbClr val="1F2937"/>
                </a:solidFill>
                <a:latin typeface="Calibri"/>
              </a:rPr>
              <a:t>Historical Context:</a:t>
            </a:r>
            <a:r>
              <a:rPr sz="2000" b="0">
                <a:solidFill>
                  <a:srgbClr val="1F2937"/>
                </a:solidFill>
                <a:latin typeface="Calibri"/>
              </a:rPr>
              <a:t> Gaza's population of 2.2 million has endured 18 years of blockade, creating chronic trauma conditions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◆  </a:t>
            </a:r>
            <a:r>
              <a:rPr sz="2000" b="1">
                <a:solidFill>
                  <a:srgbClr val="1F2937"/>
                </a:solidFill>
                <a:latin typeface="Calibri"/>
              </a:rPr>
              <a:t>Research Gap:</a:t>
            </a:r>
            <a:r>
              <a:rPr sz="2000" b="0">
                <a:solidFill>
                  <a:srgbClr val="1F2937"/>
                </a:solidFill>
                <a:latin typeface="Calibri"/>
              </a:rPr>
              <a:t> Limited legal analysis of systematic MHPSS obstruction as evidence of serious mental harm under international law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1E3A8A"/>
                </a:solidFill>
                <a:latin typeface="Calibri"/>
              </a:rPr>
              <a:t>◆  </a:t>
            </a:r>
            <a:r>
              <a:rPr sz="2000" b="1">
                <a:solidFill>
                  <a:srgbClr val="1F2937"/>
                </a:solidFill>
                <a:latin typeface="Calibri"/>
              </a:rPr>
              <a:t>Challenge:</a:t>
            </a:r>
            <a:r>
              <a:rPr sz="2000" b="0">
                <a:solidFill>
                  <a:srgbClr val="1F2937"/>
                </a:solidFill>
                <a:latin typeface="Calibri"/>
              </a:rPr>
              <a:t> Documenting psychological harm under conditions of bombardment, blockade, and institutional collapse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Motivation &amp;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Humanitarian Significance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Approximately 730,000 displaced persons, including 500,000+ children, systematically exposed to psychological harm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Legal Framework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Examine systematic obstruction as potential evidence under Article II(b) of the Genocide Convention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Research Questions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How does credibility construction occur in humanitarian care under siege? How is trust mediated? What constitutes systematic obstruction?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Expected Impact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Establish legal precedent for mental health protection as human right in conflict zones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Related Work &amp; Literature Review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3B82F6"/>
                </a:solidFill>
              </a:defRPr>
            </a:pPr>
            <a:r>
              <a:t>Previous Approaches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1E40AF"/>
                </a:solidFill>
              </a:defRPr>
            </a:pPr>
            <a:r>
              <a:t>Limitations &amp; Our Contribution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Trauma studies in conflict zones (Qouta et al., 2012)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Humanitarian MHPSS frameworks (WHO, IASC guidelines)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Legal analyses of psychological harm in international law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Documentation of healthcare targeting in conflict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Limited longitudinal data on systematic obstruction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Insufficient legal application to MHPSS services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Lack of mixed-methods evidence triangulation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OUR WORK: Combines psychosocial data with legal analysis under Article II(b)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E3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Methodology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Mixed-methods concurrent triangulation design analyzing UNRWA data and corroborating sources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Research Design &amp; Data Collection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Mixed-Methods Design:</a:t>
            </a:r>
            <a:r>
              <a:rPr sz="2200" b="0">
                <a:solidFill>
                  <a:srgbClr val="1F2937"/>
                </a:solidFill>
                <a:latin typeface="Calibri"/>
              </a:rPr>
              <a:t> Concurrent triangulation of quantitative and qualitative data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Primary Data Source:</a:t>
            </a:r>
            <a:r>
              <a:rPr sz="2200" b="0">
                <a:solidFill>
                  <a:srgbClr val="1F2937"/>
                </a:solidFill>
                <a:latin typeface="Calibri"/>
              </a:rPr>
              <a:t> UNRWA Situation Reports (October 2023 - August 2025)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Dataset Scope:</a:t>
            </a:r>
            <a:r>
              <a:rPr sz="2200" b="0">
                <a:solidFill>
                  <a:srgbClr val="1F2937"/>
                </a:solidFill>
                <a:latin typeface="Calibri"/>
              </a:rPr>
              <a:t> 320,035 psychosocial support sessions and 334,148 social-work interventions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Corroborating Sources:</a:t>
            </a:r>
            <a:r>
              <a:rPr sz="2200" b="0">
                <a:solidFill>
                  <a:srgbClr val="1F2937"/>
                </a:solidFill>
                <a:latin typeface="Calibri"/>
              </a:rPr>
              <a:t> WHO reports, humanitarian agency data, practitioner testimonies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Tools:</a:t>
            </a:r>
            <a:r>
              <a:rPr sz="2200" b="0">
                <a:solidFill>
                  <a:srgbClr val="1F2937"/>
                </a:solidFill>
                <a:latin typeface="Calibri"/>
              </a:rPr>
              <a:t> Statistical analysis software (R, SPSS) and qualitative coding frameworks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Methodological Constraints &amp; Assumptions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Study Period:</a:t>
            </a:r>
            <a:r>
              <a:rPr sz="2200" b="0">
                <a:solidFill>
                  <a:srgbClr val="1F2937"/>
                </a:solidFill>
                <a:latin typeface="Calibri"/>
              </a:rPr>
              <a:t> Limited to October 2023 to August 2025 (23 months)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Data Reliance:</a:t>
            </a:r>
            <a:r>
              <a:rPr sz="2200" b="0">
                <a:solidFill>
                  <a:srgbClr val="1F2937"/>
                </a:solidFill>
                <a:latin typeface="Calibri"/>
              </a:rPr>
              <a:t> Primary dependence on UNRWA Situation Reports and corroborating datasets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Geographic Focus:</a:t>
            </a:r>
            <a:r>
              <a:rPr sz="2200" b="0">
                <a:solidFill>
                  <a:srgbClr val="1F2937"/>
                </a:solidFill>
                <a:latin typeface="Calibri"/>
              </a:rPr>
              <a:t> Specifically Gaza context with 18 years of pre-existing blockade conditions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Legal Framework:</a:t>
            </a:r>
            <a:r>
              <a:rPr sz="2200" b="0">
                <a:solidFill>
                  <a:srgbClr val="1F2937"/>
                </a:solidFill>
                <a:latin typeface="Calibri"/>
              </a:rPr>
              <a:t> Application of Article II(b) of Genocide Convention as analytical lens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Assumption:</a:t>
            </a:r>
            <a:r>
              <a:rPr sz="2200" b="0">
                <a:solidFill>
                  <a:srgbClr val="1F2937"/>
                </a:solidFill>
                <a:latin typeface="Calibri"/>
              </a:rPr>
              <a:t> Systematic obstruction can be evidenced through service delivery patterns and institutional targeting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Analytical Framework &amp; Validation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170432" cy="640080"/>
          </a:xfrm>
          <a:prstGeom prst="rect">
            <a:avLst/>
          </a:prstGeom>
          <a:solidFill>
            <a:srgbClr val="3B82F6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Data Collection: UNRWA reports, humanitarian data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084832" y="2148840"/>
            <a:ext cx="365760" cy="0"/>
          </a:xfrm>
          <a:prstGeom prst="line">
            <a:avLst/>
          </a:prstGeom>
          <a:ln w="381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450592" y="1828800"/>
            <a:ext cx="1170432" cy="640080"/>
          </a:xfrm>
          <a:prstGeom prst="rect">
            <a:avLst/>
          </a:prstGeom>
          <a:solidFill>
            <a:srgbClr val="1E3A8A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Quantitative Analysis: Session patterns, beneficiary profiling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621024" y="2148840"/>
            <a:ext cx="365760" cy="0"/>
          </a:xfrm>
          <a:prstGeom prst="line">
            <a:avLst/>
          </a:prstGeom>
          <a:ln w="381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986784" y="1828800"/>
            <a:ext cx="1170432" cy="640080"/>
          </a:xfrm>
          <a:prstGeom prst="rect">
            <a:avLst/>
          </a:prstGeom>
          <a:solidFill>
            <a:srgbClr val="1E3A8A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Qualitative Analysis: Practitioner testimonies, lived experiences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5157216" y="2148840"/>
            <a:ext cx="365760" cy="0"/>
          </a:xfrm>
          <a:prstGeom prst="line">
            <a:avLst/>
          </a:prstGeom>
          <a:ln w="381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522976" y="1828800"/>
            <a:ext cx="1170432" cy="640080"/>
          </a:xfrm>
          <a:prstGeom prst="rect">
            <a:avLst/>
          </a:prstGeom>
          <a:solidFill>
            <a:srgbClr val="1E3A8A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Legal Analysis: Application of Article II(b) criteria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6693408" y="2148840"/>
            <a:ext cx="365760" cy="0"/>
          </a:xfrm>
          <a:prstGeom prst="line">
            <a:avLst/>
          </a:prstGeom>
          <a:ln w="381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059168" y="1828800"/>
            <a:ext cx="1170432" cy="640080"/>
          </a:xfrm>
          <a:prstGeom prst="rect">
            <a:avLst/>
          </a:prstGeom>
          <a:solidFill>
            <a:srgbClr val="1E3A8A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Triangulation: Cross-validation across data sources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