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Count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Total Incidents</c:v>
                </c:pt>
                <c:pt idx="1">
                  <c:v>Sheltering Deaths</c:v>
                </c:pt>
                <c:pt idx="2">
                  <c:v>Injuries</c:v>
                </c:pt>
                <c:pt idx="3">
                  <c:v>Staff Killed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907</c:v>
                </c:pt>
                <c:pt idx="1">
                  <c:v>845</c:v>
                </c:pt>
                <c:pt idx="2">
                  <c:v>2554</c:v>
                </c:pt>
                <c:pt idx="3">
                  <c:v>196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Access Denial Incidents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Sheet1!$A$2:$A$10</c:f>
              <c:strCache>
                <c:ptCount val="9"/>
                <c:pt idx="0">
                  <c:v>Oct 23</c:v>
                </c:pt>
                <c:pt idx="1">
                  <c:v>Jan 24</c:v>
                </c:pt>
                <c:pt idx="2">
                  <c:v>Apr 24</c:v>
                </c:pt>
                <c:pt idx="3">
                  <c:v>Jul 24</c:v>
                </c:pt>
                <c:pt idx="4">
                  <c:v>Oct 24</c:v>
                </c:pt>
                <c:pt idx="5">
                  <c:v>Jan 25</c:v>
                </c:pt>
                <c:pt idx="6">
                  <c:v>Apr 25</c:v>
                </c:pt>
                <c:pt idx="7">
                  <c:v>Jul 25</c:v>
                </c:pt>
                <c:pt idx="8">
                  <c:v>Sep 25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12</c:v>
                </c:pt>
                <c:pt idx="1">
                  <c:v>28</c:v>
                </c:pt>
                <c:pt idx="2">
                  <c:v>35</c:v>
                </c:pt>
                <c:pt idx="3">
                  <c:v>42</c:v>
                </c:pt>
                <c:pt idx="4">
                  <c:v>38</c:v>
                </c:pt>
                <c:pt idx="5">
                  <c:v>31</c:v>
                </c:pt>
                <c:pt idx="6">
                  <c:v>27</c:v>
                </c:pt>
                <c:pt idx="7">
                  <c:v>24</c:v>
                </c:pt>
                <c:pt idx="8">
                  <c:v>19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Arial"/>
              </a:defRPr>
            </a:pPr>
            <a:r>
              <a:t>Protection under Fire: UNRWA, Humanitarian Access, and Civilian Safety in Gaza (2023–2025)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Nguyen Tran, Budi Santoso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Institute of Sciences, Majapahit; University of Angkor, Kemboja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Relies on UNRWA situation reports as primary data source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Geopolitical tensions complicate independent verification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Competing narratives regarding military necessity versus humanitarian imperatives present challenges for objective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Limited access to ground verification due to security constraints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Potential underreporting of incidents in high-intensity conflict zones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Systematic analysis of attacks and access restrictions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475569"/>
                </a:solidFill>
                <a:latin typeface="Arial"/>
              </a:defRPr>
            </a:pPr>
            <a:r>
              <a:t>Incident Documentation &amp; Casualty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Facility Impact Analysis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Facility Type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Total Facilities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Impacted Facilities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Impact Rate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Schools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156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144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92.3%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Health Centers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81.8%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Distribution Centers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38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84.4%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Warehouses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78.6%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Administrative Offices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80.0%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475569"/>
                </a:solidFill>
                <a:latin typeface="Arial"/>
              </a:defRPr>
            </a:pPr>
            <a:r>
              <a:t>Access Restrictions &amp; Humanitarian Impact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Key Statistical Findings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Strong Correlation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Facility damage level correlates with civilian casualties (r=0.78, p&lt;0.001)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Access Impediment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31% of planned humanitarian missions faced access denial or significant delays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School Impact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92.3% of UNRWA schools experienced damage or destruction during conflict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Staff Casualties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196 UNRWA personnel killed, representing 4% of total documented staff fatalities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Discussion &amp;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Interpretation of findings and implications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475569"/>
                </a:solidFill>
                <a:latin typeface="Arial"/>
              </a:defRPr>
            </a:pPr>
            <a:r>
              <a:t>Credibility Construction in Humanitarian Reporting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UNRWA employs systematic documentation practices to maintain institutional credibility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Quantitative precision in casualty reporting serves as credibility marker amid contested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Temporal consistency in reporting establishes patterns that challenge claims of isolated incidents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Cross-referencing with complementary datasets enhances verification despite access limitations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Institutional reporting adapts to increasing violence while maintaining humanitarian principles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Previous Understanding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This Study's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6474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Limited systematic documentation of attacks on UN facilities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6474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Insufficient analysis of access restriction patterns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6474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Minimal quantitative correlation evidence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6474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Limited examination of institutional credibility strategies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Documents 907 incidents impacting UNRWA facilities with 845 sheltering deaths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Identifies systematic patterns of attacks and access restrictions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Establishes correlation between facility damage and casualties (r=0.78)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Analyzes institutional strategies for maintaining credibility amid violence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Limitations &amp; Future Research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4748B"/>
                </a:solidFill>
              </a:defRPr>
            </a:pPr>
            <a:r>
              <a:t>Current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293B"/>
                </a:solidFill>
              </a:defRPr>
            </a:pPr>
            <a:r>
              <a:t>Future Research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Reliance on institutional reporting as primary data source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Geopolitical constraints on independent verification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Limited access to military perspectives and operational data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Challenges in attributing responsibility for specific incidents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Further investigation into contextual factors shaping trust in humanitarian communications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Expanded analysis of how attack patterns reconfigure civilian protection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Broader examination of implications for humanitarian assistance principles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Comparative studies across different conflict zones and humanitarian agencies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research structure and key sections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64748B"/>
          </a:solidFill>
          <a:ln w="38100">
            <a:solidFill>
              <a:srgbClr val="4755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Systematic erosion of humanitarian protection documented through 907 incidents impacting UNRWA facilities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Strong correlation (r=0.78) between facility damage and civilian casualties demonstrates targeting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Access denial impeded 31% of humanitarian missions, exacerbating civilian suffering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Institutional credibility construction through systematic reporting challenges contested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Findings have critical implications for international humanitarian law compliance and civilian protection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 for Your Attention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research@majapahit-institute.edu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github.com/humanitarian-protection-gaza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Introduction and background of humanitarian crisis in Gaza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Methodology for analyzing UNRWA situation reports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Results documenting attacks on facilities and access restrictions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Discussion of credibility construction and protection erosion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Conclusion and implications for international humanitarian law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Introduction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Contextualizing the humanitarian emergency in Gaza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475569"/>
                </a:solidFill>
                <a:latin typeface="Arial"/>
              </a:defRPr>
            </a:pPr>
            <a:r>
              <a:t>The Gaza Humanitarian Emergency (2023-2025)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Significant humanitarian crisis marked by systematic erosion of civilian protection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UNRWA serves as primary humanitarian agency providing shelter, food, and medical services to 1.7 million Palestinians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Conflict characterized by high-intensity military operations in densely populated urban areas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Historical context:</a:t>
            </a:r>
            <a:r>
              <a:rPr sz="1800" b="0">
                <a:solidFill>
                  <a:srgbClr val="1F2937"/>
                </a:solidFill>
                <a:latin typeface="Arial"/>
              </a:rPr>
              <a:t> Decades of displacement and occupation creating structural vulnerabilities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Geopolitical tensions complicating independent verification and accountability mechanisms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Critical Implications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 systematic erosion of humanitarian protection with implications for civilian safety and IHL compliance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Documentation Gap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 attacks on UN facilities and denial of humanitarian access through systematic analysis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Narrative Analysis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Engage critically with competing narratives of military necessity versus humanitarian imperatives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</p:txBody>
      </p:sp>
      <p:sp>
        <p:nvSpPr>
          <p:cNvPr id="31" name="TextBox 30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</p:txBody>
      </p:sp>
      <p:sp>
        <p:nvSpPr>
          <p:cNvPr id="32" name="Rectangle 3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Research design and analytical framework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Research Design &amp; Approach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64748B"/>
          </a:solidFill>
          <a:ln w="254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475569"/>
          </a:solidFill>
          <a:ln w="254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475569"/>
          </a:solidFill>
          <a:ln w="254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Examination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475569"/>
          </a:solidFill>
          <a:ln w="254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Triangulation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475569"/>
          </a:solidFill>
          <a:ln w="254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Synthesis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475569"/>
                </a:solidFill>
                <a:latin typeface="Arial"/>
              </a:defRPr>
            </a:pPr>
            <a:r>
              <a:t>Methodological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4748B"/>
                </a:solidFill>
              </a:defRPr>
            </a:pPr>
            <a:r>
              <a:t>Data Sources &amp; Collection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293B"/>
                </a:solidFill>
              </a:defRPr>
            </a:pPr>
            <a:r>
              <a:t>Analytical Methods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Primary: UNRWA situation reports (Oct 2023 - Sep 2025)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Secondary: Complementary humanitarian datasets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Document analysis of 907 incident reports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Systematic review of access restriction documentation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Mixed-methods approach combining quantitative and qualitative analysis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Statistical analysis of incident patterns and correlations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Content analysis of institutional reporting practices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Thematic analysis of protection erosion narratives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