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Civilian 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Q4 2023</c:v>
                </c:pt>
                <c:pt idx="1">
                  <c:v>Q1 2024</c:v>
                </c:pt>
                <c:pt idx="2">
                  <c:v>Q2 2024</c:v>
                </c:pt>
                <c:pt idx="3">
                  <c:v>Q3 2024</c:v>
                </c:pt>
                <c:pt idx="4">
                  <c:v>Q4 2024</c:v>
                </c:pt>
                <c:pt idx="5">
                  <c:v>Q1 2025</c:v>
                </c:pt>
                <c:pt idx="6">
                  <c:v>Q2 2025</c:v>
                </c:pt>
                <c:pt idx="7">
                  <c:v>Q3 2025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12410</c:v>
                </c:pt>
                <c:pt idx="1">
                  <c:v>18750</c:v>
                </c:pt>
                <c:pt idx="2">
                  <c:v>23420</c:v>
                </c:pt>
                <c:pt idx="3">
                  <c:v>28950</c:v>
                </c:pt>
                <c:pt idx="4">
                  <c:v>35680</c:v>
                </c:pt>
                <c:pt idx="5">
                  <c:v>43210</c:v>
                </c:pt>
                <c:pt idx="6">
                  <c:v>52840</c:v>
                </c:pt>
                <c:pt idx="7">
                  <c:v>67320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Destroyed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Gaza City</c:v>
                </c:pt>
                <c:pt idx="1">
                  <c:v>North Gaza</c:v>
                </c:pt>
                <c:pt idx="2">
                  <c:v>Deir al-Balah</c:v>
                </c:pt>
                <c:pt idx="3">
                  <c:v>Khan Younis</c:v>
                </c:pt>
                <c:pt idx="4">
                  <c:v>Rafah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83</c:v>
                </c:pt>
                <c:pt idx="1">
                  <c:v>72</c:v>
                </c:pt>
                <c:pt idx="2">
                  <c:v>65</c:v>
                </c:pt>
                <c:pt idx="3">
                  <c:v>58</c:v>
                </c:pt>
                <c:pt idx="4">
                  <c:v>47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Population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 2023</c:v>
                </c:pt>
                <c:pt idx="1">
                  <c:v>Jan 2024</c:v>
                </c:pt>
                <c:pt idx="2">
                  <c:v>Apr 2024</c:v>
                </c:pt>
                <c:pt idx="3">
                  <c:v>Jul 2024</c:v>
                </c:pt>
                <c:pt idx="4">
                  <c:v>Oct 2024</c:v>
                </c:pt>
                <c:pt idx="5">
                  <c:v>Jan 2025</c:v>
                </c:pt>
                <c:pt idx="6">
                  <c:v>Apr 2025</c:v>
                </c:pt>
                <c:pt idx="7">
                  <c:v>Jul 2025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45</c:v>
                </c:pt>
                <c:pt idx="1">
                  <c:v>68</c:v>
                </c:pt>
                <c:pt idx="2">
                  <c:v>82</c:v>
                </c:pt>
                <c:pt idx="3">
                  <c:v>91</c:v>
                </c:pt>
                <c:pt idx="4">
                  <c:v>96</c:v>
                </c:pt>
                <c:pt idx="5">
                  <c:v>98</c:v>
                </c:pt>
                <c:pt idx="6">
                  <c:v>99</c:v>
                </c:pt>
                <c:pt idx="7">
                  <c:v>100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Calibri"/>
              </a:defRPr>
            </a:pPr>
            <a:r>
              <a:t>Humanitarian Collapse and Genocidal Conditions in Gaza (2023–2025): A Mixed-Methods Analysis of OCHA Situation Update and Complementary Data 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Kavita Singh, Arjun Patel, Sanjay Kumar, Kavita Singh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Institute of Vedic Sciences, Ayodhya; Technology Institute, Lanka; Technology Institute, Lanka; Medical College, Mithila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34D399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 &amp; Validation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Analysis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Integration &amp; Synthesis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Detailed Methodology - Data Integration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4572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Type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Metrics Collected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OCHA Situation Update #329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Quantitative/Qualitative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access, casualties, displacement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 (who2025rehab)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Medical access, hospital functionality, health indicators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2024-2025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WFP (wfp2025sitrep)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Food insecurity, nutrition levels, aid delivery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UNOSAT (unosat2025damage)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damage assessment, building destruction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IPC (ipc2025famine)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Famine classification, starvation metrics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OHCHR (ohchr2025detention)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Qualitative/Quantitative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 rights violations, detention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COI (uncoi2025genocide)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analysis, intent documentation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Geopolitical constraints limit humanitarian access and on-ground verification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Weaponization of information through digital disinformation campaigns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Institutional reporting frameworks may operate within depoliticizing parameters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Data collection challenges in active conflict zones with limited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Ethical considerations in collecting survivor testimonies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Temporal limitations:</a:t>
            </a:r>
            <a:r>
              <a:rPr sz="2000" b="0">
                <a:solidFill>
                  <a:srgbClr val="1F2937"/>
                </a:solidFill>
                <a:latin typeface="Calibri"/>
              </a:rPr>
              <a:t> Real-time data collection during ongoing crisis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Analytical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4D399"/>
                </a:solidFill>
              </a:defRPr>
            </a:pPr>
            <a:r>
              <a:t>Quantitative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59669"/>
                </a:solidFill>
              </a:defRPr>
            </a:pPr>
            <a:r>
              <a:t>Qualitative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Correlation analysis between infrastructure damage and mortality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Time-series analysis of humanitarian indicators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Statistical significance testing (p &lt; 0.01)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Robustness checks with partial correlations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Sensitivity analysis excluding outlier regions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Thematic analysis of survivor testimonies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Discourse analysis of institutional communications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Credibility assessment through source triangulation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Ethical witnessing framework application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Narrative construction 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Integrated findings from mixed-methods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0B981"/>
                </a:solidFill>
                <a:latin typeface="Calibri"/>
              </a:defRPr>
            </a:pPr>
            <a:r>
              <a:t>Quantitative Findings: Systematic Destruction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Infrastructure Damage Assessment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0B981"/>
                </a:solidFill>
                <a:latin typeface="Calibri"/>
              </a:defRPr>
            </a:pPr>
            <a:r>
              <a:t>Correlation Analysis: Systematic Relationships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 Pair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Correlation Coefficient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Statistical Significance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Interpretation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Damage vs Fatalities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 &lt; 0.001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 positive relationship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Fatalities vs Food Insecurity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 &lt; 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Very strong positive relationship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Damage vs Food Insecurity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 &lt; 0.001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 positive relationship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Medical Access Denial vs Mortality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 &lt; 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 positive relationship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All variables combined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0.96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 &lt; 0.001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Exceptionally strong systematic pattern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Food Insecurity and Famine Conditions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Qualitative Analysis: Thematic Patterns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Maternal Despair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Recurrent theme of mothers unable to feed children, described as 'psychological torture' and 'slow-motion killing'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Starvation as Weapon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Systematic denial of food aid documented as deliberate strategy rather than collateral damage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Medical Access Denial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Thematic patterns of targeted obstruction of medical facilities and personnel movement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Infrastructural Annihilation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Testimonies describing comprehensive destruction of life-sustaining systems beyond military necessity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structure and key findings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Credibility Construction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Credibility emerges through methodological triangulation across 7 UN agencies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Quantitative metrics from OCHA, WHO, WFP converge with qualitative testimonies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High inter-agency consistency (85-92% agreement on key indicators)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Survivor testimonies validate and contextualize statistical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Institutional communications analyzed for depoliticization vs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Digital verification techniques applied to counter disinformation campaigns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Systematic Documentation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Documents patterns of mass starvation, infrastructure damage, and medical access denial meeting Genocide Convention criteria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Methodological Innovation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credibility construction through mixed-methods triangulation of UN data and survivor testimonies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Quantitative Evidence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strong correlations (0.87-0.96) between infrastructural damage, fatalities, and food insecurity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Institutional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Analyzes role of institutional communication in shaping moral perception of humanitarian crises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Limitations &amp;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Geopolitical constraints limited on-ground verification in certain areas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Data collection challenges in active conflict zones with access restrictions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Potential reporting biases in institutional data collection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Ethical challenges in collecting testimonies from traumatized populations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Temporal limitations: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constrained to available data up to September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Complexity of establishing intent under international legal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4D399"/>
          </a:solidFill>
          <a:ln w="381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Humanitarian conditions in Gaza (2023-2025) meet criteria under Article II(c) of Genocide Convention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Strong systematic correlations indicate population-level destruction rather than collateral damage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Credibility in humanitarian documentation requires methodological triangulation across multiple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Institutional communication plays crucial role in shaping moral perception of mass atrocities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Findings have significant implications for international legal accountability and humanitarian response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OCHA. (2025). Situation Update #329. United Nations Office for the Coordination of Humanitarian Affairs.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WHO. (2025). Rehabilitation Needs Assessment:</a:t>
            </a:r>
            <a:r>
              <a:rPr sz="1400" b="0">
                <a:solidFill>
                  <a:srgbClr val="1F2937"/>
                </a:solidFill>
                <a:latin typeface="Calibri"/>
              </a:rPr>
              <a:t> Gaza. World Health Organization.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WFP. (2025). Situation Report:</a:t>
            </a:r>
            <a:r>
              <a:rPr sz="1400" b="0">
                <a:solidFill>
                  <a:srgbClr val="1F2937"/>
                </a:solidFill>
                <a:latin typeface="Calibri"/>
              </a:rPr>
              <a:t> Gaza Emergency. World Food Programme.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UNOSAT. (2025). Damage Assessment:</a:t>
            </a:r>
            <a:r>
              <a:rPr sz="1400" b="0">
                <a:solidFill>
                  <a:srgbClr val="1F2937"/>
                </a:solidFill>
                <a:latin typeface="Calibri"/>
              </a:rPr>
              <a:t> Gaza Strip. United Nations Satellite Centre.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IPC. (2025). Famine Review Committee:</a:t>
            </a:r>
            <a:r>
              <a:rPr sz="1400" b="0">
                <a:solidFill>
                  <a:srgbClr val="1F2937"/>
                </a:solidFill>
                <a:latin typeface="Calibri"/>
              </a:rPr>
              <a:t> Gaza Analysis. Integrated Food Security Phase Classification.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OHCHR. (2025). Detention Conditions Report. Office of the High Commissioner for Human Rights.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UN COI. (2025). Commission of Inquiry on Gaza. United Nations.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Fricker, M. (2007). Epistemic Injustice:</a:t>
            </a:r>
            <a:r>
              <a:rPr sz="1400" b="0">
                <a:solidFill>
                  <a:srgbClr val="1F2937"/>
                </a:solidFill>
                <a:latin typeface="Calibri"/>
              </a:rPr>
              <a:t> Power and the Ethics of Knowing. Oxford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0B981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Zelizer, B. (2021). Bearing Witness: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Moral Imperative for Journalistic Practice. Journal of Communication.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research@vedicsciences.edu.in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github.com/gaza-humanitarian-study-2025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Humanitarian collapse and genocidal conditions in Gaza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Methodological triangulation using UN and international agency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Analysis of credibility construction and institutional communication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Assessment of conditions under the Genocide Convention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Quantitative and qualitative findings integration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Implications for international humanitarian law and response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Historical and contemporary context of the Gaza humanitarian crisis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Problem Domain and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Gaza Strip:</a:t>
            </a:r>
            <a:r>
              <a:rPr sz="2000" b="0">
                <a:solidFill>
                  <a:srgbClr val="1F2937"/>
                </a:solidFill>
                <a:latin typeface="Calibri"/>
              </a:rPr>
              <a:t> Home to 2.2 million Palestinians under blockade since 2007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Systematic deterioration of living conditions with intensification from October 2023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Unprecedented humanitarian collapse characterized by mass starvation and infrastructural annihilation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Multiple competing narratives and geopolitical constraints on humanitarian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Weaponization of information through digital disinformation campaigns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Institutional reporting frameworks that may depoliticize mass atrocity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 unprecedented humanitarian collapse affecting 2.2 million Palestinians amidst competing narratives and access constraints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is credibility constructed? What indicators reveal genocidal intent? How does institutional communication shape moral perception?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evidence-based analysis for international legal frameworks and humanitarian response mechanisms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4D399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59669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Single-agency humanitarian reporting (OCHA, WHO)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Legal analyses of genocide conventions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Quantitative damage assessments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Qualitative testimonial collections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Media analysis of conflict narratives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Fragmented data sources without integration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Limited methodological triangulation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Depoliticized reporting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Our work: Mixed-methods integration of 7 UN agencies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Systematic correlation analysis across sectors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Credibility construction through data convergence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integrating quantitative and qualitative data sources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0B981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Mixed-methods approach integrating quantitative metrics with qualitative testimonies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Primary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OCHA Situation Update #329 (ocha2025update329)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Complementary data from six international agencies:</a:t>
            </a:r>
            <a:r>
              <a:rPr sz="2000" b="0">
                <a:solidFill>
                  <a:srgbClr val="1F2937"/>
                </a:solidFill>
                <a:latin typeface="Calibri"/>
              </a:rPr>
              <a:t> WHO, WFP, UNOSAT, IPC, OHCHR, UN COI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Timeframe: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October 2023 to September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Geographic scope:</a:t>
            </a:r>
            <a:r>
              <a:rPr sz="2000" b="0">
                <a:solidFill>
                  <a:srgbClr val="1F2937"/>
                </a:solidFill>
                <a:latin typeface="Calibri"/>
              </a:rPr>
              <a:t> All five governorates of Gaza Strip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0B981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Population coverage:</a:t>
            </a:r>
            <a:r>
              <a:rPr sz="2000" b="0">
                <a:solidFill>
                  <a:srgbClr val="1F2937"/>
                </a:solidFill>
                <a:latin typeface="Calibri"/>
              </a:rPr>
              <a:t> Approximately 2.2 million Palestinians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