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Total Counts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Sheet1!$A$2:$A$6</c:f>
              <c:strCache>
                <c:ptCount val="5"/>
                <c:pt idx="0">
                  <c:v>Fatalities</c:v>
                </c:pt>
                <c:pt idx="1">
                  <c:v>Injuries</c:v>
                </c:pt>
                <c:pt idx="2">
                  <c:v>Child Malnutrition</c:v>
                </c:pt>
                <c:pt idx="3">
                  <c:v>Health Facility Attacks</c:v>
                </c:pt>
                <c:pt idx="4">
                  <c:v>Aid Workers Killed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63746</c:v>
                </c:pt>
                <c:pt idx="1">
                  <c:v>161245</c:v>
                </c:pt>
                <c:pt idx="2">
                  <c:v>283000</c:v>
                </c:pt>
                <c:pt idx="3">
                  <c:v>376</c:v>
                </c:pt>
                <c:pt idx="4">
                  <c:v>543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</c:valAx>
    </c:plotArea>
    <c:legend>
      <c:legendPos val="tr"/>
      <c:overlay val="0"/>
      <c:txPr>
        <a:bodyPr/>
        <a:lstStyle/>
        <a:p>
          <a:pPr>
            <a:defRPr sz="9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0"/>
    <c:plotArea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Percentage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Men (43.3%)</c:v>
                </c:pt>
                <c:pt idx="1">
                  <c:v>Women (20.7%)</c:v>
                </c:pt>
                <c:pt idx="2">
                  <c:v>Children (36.0%)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43.3</c:v>
                </c:pt>
                <c:pt idx="1">
                  <c:v>20.7</c:v>
                </c:pt>
                <c:pt idx="2">
                  <c:v>36.0</c:v>
                </c:pt>
              </c:numCache>
            </c:numRef>
          </c:val>
        </c:ser>
      </c:pieChart>
    </c:plotArea>
    <c:legend>
      <c:legendPos val="tr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Correlation (r)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Fatalities-Malnutrition</c:v>
                </c:pt>
                <c:pt idx="1">
                  <c:v>Health Attacks-Fuel Shortages</c:v>
                </c:pt>
                <c:pt idx="2">
                  <c:v>Displacement-Mortality</c:v>
                </c:pt>
                <c:pt idx="3">
                  <c:v>Aid Attacks-Healthcare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0.72</c:v>
                </c:pt>
                <c:pt idx="1">
                  <c:v>0.68</c:v>
                </c:pt>
                <c:pt idx="2">
                  <c:v>0.75</c:v>
                </c:pt>
                <c:pt idx="3">
                  <c:v>0.71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</c:valAx>
    </c:plotArea>
    <c:legend>
      <c:legendPos val="tr"/>
      <c:overlay val="0"/>
      <c:txPr>
        <a:bodyPr/>
        <a:lstStyle/>
        <a:p>
          <a:pPr>
            <a:defRPr sz="9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3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973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371600" y="1828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600" b="1">
                <a:solidFill>
                  <a:srgbClr val="FFFFFF"/>
                </a:solidFill>
                <a:latin typeface="Calibri"/>
              </a:defRPr>
            </a:pPr>
            <a:r>
              <a:t>Structural Violence and Human Security under Siege: Mixed-Methods Evidence from the Gaza Strip (2023–2025)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4114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  <a:latin typeface="Calibri"/>
              </a:defRPr>
            </a:pPr>
            <a:r>
              <a:t>Mei-Ling Chen, Jian Li</a:t>
            </a:r>
          </a:p>
          <a:p>
            <a:pPr algn="ctr">
              <a:defRPr sz="1600">
                <a:solidFill>
                  <a:srgbClr val="FFFFFF"/>
                </a:solidFill>
                <a:latin typeface="Calibri"/>
              </a:defRPr>
            </a:pPr>
            <a:r>
              <a:t>Kyoto College, Kyōgoku; Seoul University, Joseon Kingdom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F97316"/>
                </a:solidFill>
                <a:latin typeface="Calibri"/>
              </a:defRPr>
            </a:pPr>
            <a:r>
              <a:t>Analytical Framework Process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828800"/>
            <a:ext cx="1170432" cy="640080"/>
          </a:xfrm>
          <a:prstGeom prst="rect">
            <a:avLst/>
          </a:prstGeom>
          <a:solidFill>
            <a:srgbClr val="FB923C"/>
          </a:solidFill>
          <a:ln w="25400">
            <a:solidFill>
              <a:srgbClr val="EA58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Data Collection Phase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2084832" y="2148840"/>
            <a:ext cx="365760" cy="0"/>
          </a:xfrm>
          <a:prstGeom prst="line">
            <a:avLst/>
          </a:prstGeom>
          <a:ln w="38100">
            <a:solidFill>
              <a:srgbClr val="FB923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2450592" y="1828800"/>
            <a:ext cx="1170432" cy="640080"/>
          </a:xfrm>
          <a:prstGeom prst="rect">
            <a:avLst/>
          </a:prstGeom>
          <a:solidFill>
            <a:srgbClr val="F97316"/>
          </a:solidFill>
          <a:ln w="25400">
            <a:solidFill>
              <a:srgbClr val="EA58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Quantitative Analysis</a:t>
            </a:r>
          </a:p>
        </p:txBody>
      </p:sp>
      <p:cxnSp>
        <p:nvCxnSpPr>
          <p:cNvPr id="6" name="Connector 5"/>
          <p:cNvCxnSpPr/>
          <p:nvPr/>
        </p:nvCxnSpPr>
        <p:spPr>
          <a:xfrm>
            <a:off x="3621024" y="2148840"/>
            <a:ext cx="365760" cy="0"/>
          </a:xfrm>
          <a:prstGeom prst="line">
            <a:avLst/>
          </a:prstGeom>
          <a:ln w="38100">
            <a:solidFill>
              <a:srgbClr val="FB923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986784" y="1828800"/>
            <a:ext cx="1170432" cy="640080"/>
          </a:xfrm>
          <a:prstGeom prst="rect">
            <a:avLst/>
          </a:prstGeom>
          <a:solidFill>
            <a:srgbClr val="F97316"/>
          </a:solidFill>
          <a:ln w="25400">
            <a:solidFill>
              <a:srgbClr val="EA58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Qualitative Coding</a:t>
            </a:r>
          </a:p>
        </p:txBody>
      </p:sp>
      <p:cxnSp>
        <p:nvCxnSpPr>
          <p:cNvPr id="8" name="Connector 7"/>
          <p:cNvCxnSpPr/>
          <p:nvPr/>
        </p:nvCxnSpPr>
        <p:spPr>
          <a:xfrm>
            <a:off x="5157216" y="2148840"/>
            <a:ext cx="365760" cy="0"/>
          </a:xfrm>
          <a:prstGeom prst="line">
            <a:avLst/>
          </a:prstGeom>
          <a:ln w="38100">
            <a:solidFill>
              <a:srgbClr val="FB923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5522976" y="1828800"/>
            <a:ext cx="1170432" cy="640080"/>
          </a:xfrm>
          <a:prstGeom prst="rect">
            <a:avLst/>
          </a:prstGeom>
          <a:solidFill>
            <a:srgbClr val="F97316"/>
          </a:solidFill>
          <a:ln w="25400">
            <a:solidFill>
              <a:srgbClr val="EA58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Triangulation &amp; Integration</a:t>
            </a:r>
          </a:p>
        </p:txBody>
      </p:sp>
      <p:cxnSp>
        <p:nvCxnSpPr>
          <p:cNvPr id="10" name="Connector 9"/>
          <p:cNvCxnSpPr/>
          <p:nvPr/>
        </p:nvCxnSpPr>
        <p:spPr>
          <a:xfrm>
            <a:off x="6693408" y="2148840"/>
            <a:ext cx="365760" cy="0"/>
          </a:xfrm>
          <a:prstGeom prst="line">
            <a:avLst/>
          </a:prstGeom>
          <a:ln w="38100">
            <a:solidFill>
              <a:srgbClr val="FB923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7059168" y="1828800"/>
            <a:ext cx="1170432" cy="640080"/>
          </a:xfrm>
          <a:prstGeom prst="rect">
            <a:avLst/>
          </a:prstGeom>
          <a:solidFill>
            <a:srgbClr val="F97316"/>
          </a:solidFill>
          <a:ln w="25400">
            <a:solidFill>
              <a:srgbClr val="EA58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Pattern Identification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F97316"/>
                </a:solidFill>
                <a:latin typeface="Calibri"/>
              </a:defRPr>
            </a:pPr>
            <a:r>
              <a:t>Implementation &amp; Analysis Methods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Quantitative Methods:</a:t>
            </a:r>
            <a:r>
              <a:rPr sz="2000" b="0">
                <a:solidFill>
                  <a:srgbClr val="1F2937"/>
                </a:solidFill>
                <a:latin typeface="Calibri"/>
              </a:rPr>
              <a:t> Trend analysis, Pearson correlation, descriptive statistics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Qualitative Methods:</a:t>
            </a:r>
            <a:r>
              <a:rPr sz="2000" b="0">
                <a:solidFill>
                  <a:srgbClr val="1F2937"/>
                </a:solidFill>
                <a:latin typeface="Calibri"/>
              </a:rPr>
              <a:t> Thematic coding of testimonies, discourse analysis of institutional communications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Integration Strategy:</a:t>
            </a:r>
            <a:r>
              <a:rPr sz="2000" b="0">
                <a:solidFill>
                  <a:srgbClr val="1F2937"/>
                </a:solidFill>
                <a:latin typeface="Calibri"/>
              </a:rPr>
              <a:t> Concurrent analysis with iterative verification between datasets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Quality Assurance:</a:t>
            </a:r>
            <a:r>
              <a:rPr sz="2000" b="0">
                <a:solidFill>
                  <a:srgbClr val="1F2937"/>
                </a:solidFill>
                <a:latin typeface="Calibri"/>
              </a:rPr>
              <a:t> Inter-coder reliability checks, data source triangulation, sensitivity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Benchmarking:</a:t>
            </a:r>
            <a:r>
              <a:rPr sz="2000" b="0">
                <a:solidFill>
                  <a:srgbClr val="1F2937"/>
                </a:solidFill>
                <a:latin typeface="Calibri"/>
              </a:rPr>
              <a:t> Comparative analysis relative to other contemporary humanitarian crises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F97316"/>
                </a:solidFill>
                <a:latin typeface="Calibri"/>
              </a:defRPr>
            </a:pPr>
            <a:r>
              <a:t>Experimental Setup &amp; Metrics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</a:tblGrid>
              <a:tr h="60960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Metric Category</a:t>
                      </a:r>
                    </a:p>
                  </a:txBody>
                  <a:tcPr>
                    <a:solidFill>
                      <a:srgbClr val="F9731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Specific Indicators</a:t>
                      </a:r>
                    </a:p>
                  </a:txBody>
                  <a:tcPr>
                    <a:solidFill>
                      <a:srgbClr val="F9731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Data Source</a:t>
                      </a:r>
                    </a:p>
                  </a:txBody>
                  <a:tcPr>
                    <a:solidFill>
                      <a:srgbClr val="F9731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Measurement Period</a:t>
                      </a:r>
                    </a:p>
                  </a:txBody>
                  <a:tcPr>
                    <a:solidFill>
                      <a:srgbClr val="F97316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Mortality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Fatalities, Injuries, Demographic breakdown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OCHA reports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Monthly (Oct 2023-Sep 2025)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Nutrition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Child malnutrition rates, IPC classifications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WHO, IPC reports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Quarterly assessments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Healthcare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Health facility attacks, Health worker casualties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WHO, UNRWA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Incident-based reporting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Humanitarian Access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Aid worker fatalities, Fuel shortages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UNRWA, OCHA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Weekly situation reports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Displacement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IDP numbers, Shelter conditions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UNRWA, IOM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Monthly updates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973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F97316"/>
                </a:solidFill>
                <a:latin typeface="Calibri"/>
              </a:defRPr>
            </a:pPr>
            <a:r>
              <a:t>Results Overview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Research Findings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Quantitative patterns and qualitative narratives documenting structural violence manifestations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F97316"/>
                </a:solidFill>
                <a:latin typeface="Calibri"/>
              </a:defRPr>
            </a:pPr>
            <a:r>
              <a:t>Quantitative Patterns of Deprivation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F97316"/>
                </a:solidFill>
                <a:latin typeface="Calibri"/>
              </a:defRPr>
            </a:pPr>
            <a:r>
              <a:t>Demographic Impact Analysis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F97316"/>
                </a:solidFill>
                <a:latin typeface="Calibri"/>
              </a:defRPr>
            </a:pPr>
            <a:r>
              <a:t>Food Security Crisis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</a:tblGrid>
              <a:tr h="91440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IPC Phase</a:t>
                      </a:r>
                    </a:p>
                  </a:txBody>
                  <a:tcPr>
                    <a:solidFill>
                      <a:srgbClr val="F9731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Classification</a:t>
                      </a:r>
                    </a:p>
                  </a:txBody>
                  <a:tcPr>
                    <a:solidFill>
                      <a:srgbClr val="F9731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Population Affected</a:t>
                      </a:r>
                    </a:p>
                  </a:txBody>
                  <a:tcPr>
                    <a:solidFill>
                      <a:srgbClr val="F9731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Percentage</a:t>
                      </a:r>
                    </a:p>
                  </a:txBody>
                  <a:tcPr>
                    <a:solidFill>
                      <a:srgbClr val="F97316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Phase 3+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Crisis or worse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1,980,000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100%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Phase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Emergency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708,000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35.8%</a:t>
                      </a:r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Phase 5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Catastrophe/Famine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495,000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25.0%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600" b="1">
                <a:solidFill>
                  <a:srgbClr val="F97316"/>
                </a:solidFill>
                <a:latin typeface="Calibri"/>
              </a:defRPr>
            </a:pPr>
            <a:r>
              <a:t>Correlation Analysis of Deprivation Indicators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F97316"/>
                </a:solidFill>
                <a:latin typeface="Calibri"/>
              </a:defRPr>
            </a:pPr>
            <a:r>
              <a:t>Institutional Violence Patterns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Health Facility Attacks:</a:t>
            </a:r>
            <a:r>
              <a:rPr sz="2000" b="0">
                <a:solidFill>
                  <a:srgbClr val="1F2937"/>
                </a:solidFill>
                <a:latin typeface="Calibri"/>
              </a:rPr>
              <a:t> 376 attacks resulting in 286 health worker deaths and 591 injuries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Humanitarian Targeting:</a:t>
            </a:r>
            <a:r>
              <a:rPr sz="2000" b="0">
                <a:solidFill>
                  <a:srgbClr val="1F2937"/>
                </a:solidFill>
                <a:latin typeface="Calibri"/>
              </a:rPr>
              <a:t> 543 aid workers killed, including 370 UNRWA staff members (unrwa2025sitrep187)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Systematic Pattern:</a:t>
            </a:r>
            <a:r>
              <a:rPr sz="2000" b="0">
                <a:solidFill>
                  <a:srgbClr val="1F2937"/>
                </a:solidFill>
                <a:latin typeface="Calibri"/>
              </a:rPr>
              <a:t> Attacks represent obstruction of life-saving assistance and medical care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Infrastructural Domination:</a:t>
            </a:r>
            <a:r>
              <a:rPr sz="2000" b="0">
                <a:solidFill>
                  <a:srgbClr val="1F2937"/>
                </a:solidFill>
                <a:latin typeface="Calibri"/>
              </a:rPr>
              <a:t> Survival systems transformed into instruments of control (hagerdal2020starvation)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Integrated System:</a:t>
            </a:r>
            <a:r>
              <a:rPr sz="2000" b="0">
                <a:solidFill>
                  <a:srgbClr val="1F2937"/>
                </a:solidFill>
                <a:latin typeface="Calibri"/>
              </a:rPr>
              <a:t> Strong correlations indicate structural violence operates as coordinated system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F97316"/>
                </a:solidFill>
                <a:latin typeface="Calibri"/>
              </a:defRPr>
            </a:pPr>
            <a:r>
              <a:t>Qualitative Analysis: Narrative Accounts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FB923C"/>
                </a:solidFill>
              </a:defRPr>
            </a:pPr>
            <a:r>
              <a:t>Thematic Patterns from Testimonies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EA580C"/>
                </a:solidFill>
              </a:defRPr>
            </a:pPr>
            <a:r>
              <a:t>Institutional Communication Analysis</a:t>
            </a:r>
          </a:p>
        </p:txBody>
      </p:sp>
      <p:sp>
        <p:nvSpPr>
          <p:cNvPr id="5" name="Rectangle 4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•  Daily survival strategies under siege conditions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Intergenerational trauma and psychological impacts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Gender-specific vulnerabilities in resource access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Community resilience mechanisms despite systematic deprivation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•  UN agency reports constrained by access limitations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Systematic obstruction of humanitarian operations documented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Legal frameworks referenced but implementation challenged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Geopolitical constraints shaping institutional responses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973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F97316"/>
                </a:solidFill>
                <a:latin typeface="Calibri"/>
              </a:defRPr>
            </a:pPr>
            <a:r>
              <a:t>Agenda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Presentation Outline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A comprehensive overview of the research on structural violence in Gaza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600" b="1">
                <a:solidFill>
                  <a:srgbClr val="F97316"/>
                </a:solidFill>
                <a:latin typeface="Calibri"/>
              </a:defRPr>
            </a:pPr>
            <a:r>
              <a:t>Comparative Analysis: Baseline vs. Crisis Period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3200400" cy="457200"/>
          </a:xfrm>
          <a:prstGeom prst="rect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Pre-2023 Baseline</a:t>
            </a:r>
          </a:p>
        </p:txBody>
      </p:sp>
      <p:sp>
        <p:nvSpPr>
          <p:cNvPr id="4" name="Rectangle 3"/>
          <p:cNvSpPr/>
          <p:nvPr/>
        </p:nvSpPr>
        <p:spPr>
          <a:xfrm>
            <a:off x="5029200" y="1371600"/>
            <a:ext cx="3200400" cy="45720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2023-2025 Crisis Period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828800"/>
            <a:ext cx="3200400" cy="640080"/>
          </a:xfrm>
          <a:prstGeom prst="rect">
            <a:avLst/>
          </a:prstGeom>
          <a:solidFill>
            <a:srgbClr val="F97316"/>
          </a:solidFill>
          <a:ln w="12700">
            <a:solidFill>
              <a:srgbClr val="FB9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Chronic humanitarian needs but functional systems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2651760"/>
            <a:ext cx="3200400" cy="640080"/>
          </a:xfrm>
          <a:prstGeom prst="rect">
            <a:avLst/>
          </a:prstGeom>
          <a:solidFill>
            <a:srgbClr val="F97316"/>
          </a:solidFill>
          <a:ln w="12700">
            <a:solidFill>
              <a:srgbClr val="FB9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Periodic escalations with recovery periods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3474720"/>
            <a:ext cx="3200400" cy="640080"/>
          </a:xfrm>
          <a:prstGeom prst="rect">
            <a:avLst/>
          </a:prstGeom>
          <a:solidFill>
            <a:srgbClr val="F97316"/>
          </a:solidFill>
          <a:ln w="12700">
            <a:solidFill>
              <a:srgbClr val="FB9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International aid access relatively consistent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4297679"/>
            <a:ext cx="3200400" cy="640080"/>
          </a:xfrm>
          <a:prstGeom prst="rect">
            <a:avLst/>
          </a:prstGeom>
          <a:solidFill>
            <a:srgbClr val="F97316"/>
          </a:solidFill>
          <a:ln w="12700">
            <a:solidFill>
              <a:srgbClr val="FB9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Health system functional though under-resourced</a:t>
            </a:r>
          </a:p>
        </p:txBody>
      </p:sp>
      <p:sp>
        <p:nvSpPr>
          <p:cNvPr id="9" name="Rectangle 8"/>
          <p:cNvSpPr/>
          <p:nvPr/>
        </p:nvSpPr>
        <p:spPr>
          <a:xfrm>
            <a:off x="5029200" y="1828800"/>
            <a:ext cx="3200400" cy="640080"/>
          </a:xfrm>
          <a:prstGeom prst="rect">
            <a:avLst/>
          </a:prstGeom>
          <a:solidFill>
            <a:srgbClr val="F97316"/>
          </a:solidFill>
          <a:ln w="12700">
            <a:solidFill>
              <a:srgbClr val="EA58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Systematic collapse of survival systems</a:t>
            </a:r>
          </a:p>
        </p:txBody>
      </p:sp>
      <p:sp>
        <p:nvSpPr>
          <p:cNvPr id="10" name="Rectangle 9"/>
          <p:cNvSpPr/>
          <p:nvPr/>
        </p:nvSpPr>
        <p:spPr>
          <a:xfrm>
            <a:off x="5029200" y="2651760"/>
            <a:ext cx="3200400" cy="640080"/>
          </a:xfrm>
          <a:prstGeom prst="rect">
            <a:avLst/>
          </a:prstGeom>
          <a:solidFill>
            <a:srgbClr val="F97316"/>
          </a:solidFill>
          <a:ln w="12700">
            <a:solidFill>
              <a:srgbClr val="EA58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Continuous deprivation without recovery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029200" y="3474720"/>
            <a:ext cx="3200400" cy="640080"/>
          </a:xfrm>
          <a:prstGeom prst="rect">
            <a:avLst/>
          </a:prstGeom>
          <a:solidFill>
            <a:srgbClr val="F97316"/>
          </a:solidFill>
          <a:ln w="12700">
            <a:solidFill>
              <a:srgbClr val="EA58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Severe restrictions on humanitarian access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0" y="4297679"/>
            <a:ext cx="3200400" cy="640080"/>
          </a:xfrm>
          <a:prstGeom prst="rect">
            <a:avLst/>
          </a:prstGeom>
          <a:solidFill>
            <a:srgbClr val="F97316"/>
          </a:solidFill>
          <a:ln w="12700">
            <a:solidFill>
              <a:srgbClr val="EA58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Health system targeted and dismantled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4114800" y="2148840"/>
            <a:ext cx="914400" cy="0"/>
          </a:xfrm>
          <a:prstGeom prst="bentConnector3">
            <a:avLst/>
          </a:prstGeom>
          <a:ln w="25400">
            <a:solidFill>
              <a:srgbClr val="FB923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or 13"/>
          <p:cNvCxnSpPr/>
          <p:nvPr/>
        </p:nvCxnSpPr>
        <p:spPr>
          <a:xfrm>
            <a:off x="4114800" y="2971800"/>
            <a:ext cx="914400" cy="0"/>
          </a:xfrm>
          <a:prstGeom prst="bentConnector3">
            <a:avLst/>
          </a:prstGeom>
          <a:ln w="25400">
            <a:solidFill>
              <a:srgbClr val="FB923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or 14"/>
          <p:cNvCxnSpPr/>
          <p:nvPr/>
        </p:nvCxnSpPr>
        <p:spPr>
          <a:xfrm>
            <a:off x="4114800" y="3794759"/>
            <a:ext cx="914400" cy="0"/>
          </a:xfrm>
          <a:prstGeom prst="bentConnector3">
            <a:avLst/>
          </a:prstGeom>
          <a:ln w="25400">
            <a:solidFill>
              <a:srgbClr val="FB923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or 15"/>
          <p:cNvCxnSpPr/>
          <p:nvPr/>
        </p:nvCxnSpPr>
        <p:spPr>
          <a:xfrm>
            <a:off x="4114800" y="4617719"/>
            <a:ext cx="914400" cy="0"/>
          </a:xfrm>
          <a:prstGeom prst="bentConnector3">
            <a:avLst/>
          </a:prstGeom>
          <a:ln w="25400">
            <a:solidFill>
              <a:srgbClr val="FB923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F97316"/>
                </a:solidFill>
                <a:latin typeface="Calibri"/>
              </a:defRPr>
            </a:pPr>
            <a:r>
              <a:t>Key Contributions Summary</a:t>
            </a:r>
          </a:p>
        </p:txBody>
      </p:sp>
      <p:sp>
        <p:nvSpPr>
          <p:cNvPr id="3" name="Rectangle 2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🗄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97316"/>
                </a:solidFill>
              </a:defRPr>
            </a:pPr>
            <a:r>
              <a:t>Systematic Documentation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Documents systematic patterns of deprivation across human security indicators using UN data</a:t>
            </a:r>
          </a:p>
        </p:txBody>
      </p:sp>
      <p:sp>
        <p:nvSpPr>
          <p:cNvPr id="10" name="Rectangle 9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97316"/>
                </a:solidFill>
              </a:defRPr>
            </a:pPr>
            <a:r>
              <a:t>Integrated Analysis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Integrates quantitative trend analysis with qualitative coding of humanitarian testimonies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97316"/>
                </a:solidFill>
              </a:defRPr>
            </a:pPr>
            <a:r>
              <a:t>Correlation Evidence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Reveals strong correlations between fatalities, malnutrition rates, health facility attacks, and displacement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Oval 23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97316"/>
                </a:solidFill>
              </a:defRPr>
            </a:pPr>
            <a:r>
              <a:t>Structural Violence Mechanism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Demonstrates how infrastructural domination is associated with structural violence</a:t>
            </a:r>
          </a:p>
        </p:txBody>
      </p:sp>
      <p:sp>
        <p:nvSpPr>
          <p:cNvPr id="28" name="Rectangle 2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F97316"/>
                </a:solidFill>
                <a:latin typeface="Calibri"/>
              </a:defRPr>
            </a:pPr>
            <a:r>
              <a:t>Limitations &amp; Methodological Challenges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Data Limitations:</a:t>
            </a:r>
            <a:r>
              <a:rPr sz="2000" b="0">
                <a:solidFill>
                  <a:srgbClr val="1F2937"/>
                </a:solidFill>
                <a:latin typeface="Calibri"/>
              </a:rPr>
              <a:t> Reliance on UN agency data subject to access restrictions and reporting constraints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Operational Challenges:</a:t>
            </a:r>
            <a:r>
              <a:rPr sz="2000" b="0">
                <a:solidFill>
                  <a:srgbClr val="1F2937"/>
                </a:solidFill>
                <a:latin typeface="Calibri"/>
              </a:rPr>
              <a:t> Humanitarian agencies operate under attacks, limiting data collection capacity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Complexity:</a:t>
            </a:r>
            <a:r>
              <a:rPr sz="2000" b="0">
                <a:solidFill>
                  <a:srgbClr val="1F2937"/>
                </a:solidFill>
                <a:latin typeface="Calibri"/>
              </a:rPr>
              <a:t> Intersecting historical, social, and international dimensions may obscure full scale of suffering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Temporal Constraints:</a:t>
            </a:r>
            <a:r>
              <a:rPr sz="2000" b="0">
                <a:solidFill>
                  <a:srgbClr val="1F2937"/>
                </a:solidFill>
                <a:latin typeface="Calibri"/>
              </a:rPr>
              <a:t> Study period may not capture longer-term impacts and recovery trajectories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Comparative Benchmarking:</a:t>
            </a:r>
            <a:r>
              <a:rPr sz="2000" b="0">
                <a:solidFill>
                  <a:srgbClr val="1F2937"/>
                </a:solidFill>
                <a:latin typeface="Calibri"/>
              </a:rPr>
              <a:t> Limited comparable datasets from other contemporary crises for normalization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F97316"/>
                </a:solidFill>
                <a:latin typeface="Calibri"/>
              </a:defRPr>
            </a:pPr>
            <a:r>
              <a:t>Future Research Directions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Longitudinal Analysis:</a:t>
            </a:r>
            <a:r>
              <a:rPr sz="2000" b="0">
                <a:solidFill>
                  <a:srgbClr val="1F2937"/>
                </a:solidFill>
                <a:latin typeface="Calibri"/>
              </a:rPr>
              <a:t> Extend timeline to examine recovery or deterioration trajectories beyond 2025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Comparative Studies:</a:t>
            </a:r>
            <a:r>
              <a:rPr sz="2000" b="0">
                <a:solidFill>
                  <a:srgbClr val="1F2937"/>
                </a:solidFill>
                <a:latin typeface="Calibri"/>
              </a:rPr>
              <a:t> Apply mixed-methods framework to other contexts of structural violence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Mechanism Analysis:</a:t>
            </a:r>
            <a:r>
              <a:rPr sz="2000" b="0">
                <a:solidFill>
                  <a:srgbClr val="1F2937"/>
                </a:solidFill>
                <a:latin typeface="Calibri"/>
              </a:rPr>
              <a:t> Deeper investigation of specific institutional mechanisms enabling deprivation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Policy Impact:</a:t>
            </a:r>
            <a:r>
              <a:rPr sz="2000" b="0">
                <a:solidFill>
                  <a:srgbClr val="1F2937"/>
                </a:solidFill>
                <a:latin typeface="Calibri"/>
              </a:rPr>
              <a:t> Study effectiveness of international legal interventions and humanitarian responses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Methodological Innovation:</a:t>
            </a:r>
            <a:r>
              <a:rPr sz="2000" b="0">
                <a:solidFill>
                  <a:srgbClr val="1F2937"/>
                </a:solidFill>
                <a:latin typeface="Calibri"/>
              </a:rPr>
              <a:t> Develop enhanced data collection methods for conflict-constrained environments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F97316"/>
                </a:solidFill>
                <a:latin typeface="Calibri"/>
              </a:defRPr>
            </a:pPr>
            <a:r>
              <a:t>Conclusions</a:t>
            </a:r>
          </a:p>
        </p:txBody>
      </p:sp>
      <p:sp>
        <p:nvSpPr>
          <p:cNvPr id="3" name="Rectangle 2"/>
          <p:cNvSpPr/>
          <p:nvPr/>
        </p:nvSpPr>
        <p:spPr>
          <a:xfrm>
            <a:off x="274320" y="1554480"/>
            <a:ext cx="8595360" cy="4389120"/>
          </a:xfrm>
          <a:prstGeom prst="rect">
            <a:avLst/>
          </a:prstGeom>
          <a:solidFill>
            <a:srgbClr val="FB923C"/>
          </a:solidFill>
          <a:ln w="38100">
            <a:solidFill>
              <a:srgbClr val="F9731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85800" y="1828800"/>
            <a:ext cx="7772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F97316"/>
                </a:solidFill>
              </a:rPr>
              <a:t>•  </a:t>
            </a:r>
            <a:r>
              <a:rPr sz="1600">
                <a:solidFill>
                  <a:srgbClr val="FFFFFF"/>
                </a:solidFill>
              </a:rPr>
              <a:t>Structural violence in Gaza operates as integrated system with strong inter-indicator correlations (r ≥ 0.68)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F97316"/>
                </a:solidFill>
              </a:rPr>
              <a:t>•  </a:t>
            </a:r>
            <a:r>
              <a:rPr sz="1600">
                <a:solidFill>
                  <a:srgbClr val="FFFFFF"/>
                </a:solidFill>
              </a:rPr>
              <a:t>Infrastructural domination transforms survival systems into instruments of control, producing measurable civilian impacts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F97316"/>
                </a:solidFill>
              </a:rPr>
              <a:t>•  </a:t>
            </a:r>
            <a:r>
              <a:rPr sz="1600">
                <a:solidFill>
                  <a:srgbClr val="FFFFFF"/>
                </a:solidFill>
              </a:rPr>
              <a:t>Mixed-methods approach reveals both statistical patterns and human narratives of deprivation under siege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F97316"/>
                </a:solidFill>
              </a:rPr>
              <a:t>•  </a:t>
            </a:r>
            <a:r>
              <a:rPr sz="1600">
                <a:solidFill>
                  <a:srgbClr val="FFFFFF"/>
                </a:solidFill>
              </a:rPr>
              <a:t>Institutional constraints and geopolitical factors are systematically associated with human security deterioration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F97316"/>
                </a:solidFill>
              </a:rPr>
              <a:t>•  </a:t>
            </a:r>
            <a:r>
              <a:rPr sz="1600">
                <a:solidFill>
                  <a:srgbClr val="FFFFFF"/>
                </a:solidFill>
              </a:rPr>
              <a:t>Findings provide empirical basis for legal accountability and humanitarian response evaluation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973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F97316"/>
                </a:solidFill>
                <a:latin typeface="Calibri"/>
              </a:defRPr>
            </a:pPr>
            <a:r>
              <a:t>Thank You</a:t>
            </a:r>
          </a:p>
        </p:txBody>
      </p:sp>
      <p:sp>
        <p:nvSpPr>
          <p:cNvPr id="4" name="Oval 3"/>
          <p:cNvSpPr/>
          <p:nvPr/>
        </p:nvSpPr>
        <p:spPr>
          <a:xfrm>
            <a:off x="6858000" y="-914400"/>
            <a:ext cx="2743200" cy="2743200"/>
          </a:xfrm>
          <a:prstGeom prst="ellipse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-914400" y="3657600"/>
            <a:ext cx="2286000" cy="2286000"/>
          </a:xfrm>
          <a:prstGeom prst="ellipse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18288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Thank You!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200400"/>
            <a:ext cx="8229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>For questions: research@gazastudy.edu</a:t>
            </a:r>
          </a:p>
          <a:p>
            <a:pPr algn="ctr">
              <a:spcBef>
                <a:spcPts val="600"/>
              </a:spcBef>
              <a:defRPr sz="1600">
                <a:solidFill>
                  <a:srgbClr val="FFFFFF"/>
                </a:solidFill>
              </a:defRPr>
            </a:pPr>
            <a:r>
              <a:t>Project Archive: archive.org/gaza-structural-violence-2025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F97316"/>
                </a:solidFill>
                <a:latin typeface="Calibri"/>
              </a:defRPr>
            </a:pPr>
            <a:r>
              <a:t>Research Agenda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Introduction to structural violence and human security in Gaza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Methodology using mixed-methods concurrent triangulation design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Results documenting quantitative patterns and qualitative narratives of deprivation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Conclusion discussing systematic patterns and institutional mechanisms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F97316"/>
                </a:solidFill>
                <a:latin typeface="Calibri"/>
              </a:defRPr>
            </a:pPr>
            <a:r>
              <a:t>Research Context &amp; Background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Problem Domain:</a:t>
            </a:r>
            <a:r>
              <a:rPr sz="2000" b="0">
                <a:solidFill>
                  <a:srgbClr val="1F2937"/>
                </a:solidFill>
                <a:latin typeface="Calibri"/>
              </a:rPr>
              <a:t> Severe humanitarian crisis in Gaza Strip (2023-2025) characterized by bombardment, blockade, and mass displacement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Current State:</a:t>
            </a:r>
            <a:r>
              <a:rPr sz="2000" b="0">
                <a:solidFill>
                  <a:srgbClr val="1F2937"/>
                </a:solidFill>
                <a:latin typeface="Calibri"/>
              </a:rPr>
              <a:t> UN documents 63,746 fatalities and 161,245 injuries during study period (ocha2025update319)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Systematic deprivation of essential resources (food, healthcare, fuel) constitutes structural violence (galtung1969violence)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Research Gap:</a:t>
            </a:r>
            <a:r>
              <a:rPr sz="2000" b="0">
                <a:solidFill>
                  <a:srgbClr val="1F2937"/>
                </a:solidFill>
                <a:latin typeface="Calibri"/>
              </a:rPr>
              <a:t> Limited integrated analysis of how institutional constraints transform survival systems into instruments of control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F97316"/>
                </a:solidFill>
                <a:latin typeface="Calibri"/>
              </a:defRPr>
            </a:pPr>
            <a:r>
              <a:t>Motivation &amp; Research Objectives</a:t>
            </a:r>
          </a:p>
        </p:txBody>
      </p:sp>
      <p:sp>
        <p:nvSpPr>
          <p:cNvPr id="3" name="Rectangle 2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97316"/>
                </a:solidFill>
              </a:defRPr>
            </a:pPr>
            <a:r>
              <a:t>Critical Humanitarian Crisis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Address systematic deprivation of essential resources (food, healthcare, fuel) affecting 1.98 million people</a:t>
            </a:r>
          </a:p>
        </p:txBody>
      </p:sp>
      <p:sp>
        <p:nvSpPr>
          <p:cNvPr id="9" name="Rectangle 8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🔍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97316"/>
                </a:solidFill>
              </a:defRPr>
            </a:pPr>
            <a:r>
              <a:t>Examine Structural Violence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Investigate how institutional constraints and geopolitical factors transform survival systems into control instruments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97316"/>
                </a:solidFill>
              </a:defRPr>
            </a:pPr>
            <a:r>
              <a:t>Document Measurable Impacts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Quantify effects on civilian populations through integrated mixed-methods analysis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Oval 23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983480" y="480060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🌍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97316"/>
                </a:solidFill>
              </a:defRPr>
            </a:pPr>
            <a:r>
              <a:t>International Legal Context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Situate findings within Genocide Convention and International Court of Justice proceedings (icj2024southafrica)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F97316"/>
                </a:solidFill>
                <a:latin typeface="Calibri"/>
              </a:defRPr>
            </a:pPr>
            <a:r>
              <a:t>Related Work &amp; Literature Review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FB923C"/>
                </a:solidFill>
              </a:defRPr>
            </a:pPr>
            <a:r>
              <a:t>Previous Approaches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EA580C"/>
                </a:solidFill>
              </a:defRPr>
            </a:pPr>
            <a:r>
              <a:t>Limitations &amp; Our Contribution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•  Galtung's structural violence theory (1969) - foundational framework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Human security paradigm (Paris, 2001) - broad security conceptualization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UN agency reports - descriptive statistics on humanitarian conditions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Legal analyses - focus on international law violations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•  Limited integration of quantitative and qualitative evidence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Insufficient analysis of institutional mechanisms enabling structural violence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Our work: Concurrent triangulation design combining statistical patterns with narrative accounts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Our work: Documents how infrastructural domination transforms survival systems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973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F97316"/>
                </a:solidFill>
                <a:latin typeface="Calibri"/>
              </a:defRPr>
            </a:pPr>
            <a:r>
              <a:t>Methodology Overview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Research Methodology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Mixed-methods concurrent triangulation design integrating quantitative and qualitative analysis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F97316"/>
                </a:solidFill>
                <a:latin typeface="Calibri"/>
              </a:defRPr>
            </a:pPr>
            <a:r>
              <a:t>Research Design &amp; Approach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Research Approach:</a:t>
            </a:r>
            <a:r>
              <a:rPr sz="2000" b="0">
                <a:solidFill>
                  <a:srgbClr val="1F2937"/>
                </a:solidFill>
                <a:latin typeface="Calibri"/>
              </a:rPr>
              <a:t> Mixed-methods concurrent triangulation design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Data Collection:</a:t>
            </a:r>
            <a:r>
              <a:rPr sz="2000" b="0">
                <a:solidFill>
                  <a:srgbClr val="1F2937"/>
                </a:solidFill>
                <a:latin typeface="Calibri"/>
              </a:rPr>
              <a:t> Integration of UN agency data (OCHA, UNRWA, WHO) with humanitarian testimonies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Time Frame:</a:t>
            </a:r>
            <a:r>
              <a:rPr sz="2000" b="0">
                <a:solidFill>
                  <a:srgbClr val="1F2937"/>
                </a:solidFill>
                <a:latin typeface="Calibri"/>
              </a:rPr>
              <a:t> October 2023 to September 2025 (24 monthly observations)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Tools:</a:t>
            </a:r>
            <a:r>
              <a:rPr sz="2000" b="0">
                <a:solidFill>
                  <a:srgbClr val="1F2937"/>
                </a:solidFill>
                <a:latin typeface="Calibri"/>
              </a:rPr>
              <a:t> Statistical analysis (R/Python), qualitative coding (NVivo), correlation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Validation:</a:t>
            </a:r>
            <a:r>
              <a:rPr sz="2000" b="0">
                <a:solidFill>
                  <a:srgbClr val="1F2937"/>
                </a:solidFill>
                <a:latin typeface="Calibri"/>
              </a:rPr>
              <a:t> Cross-verification across multiple data sources to address single-source bias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F97316"/>
                </a:solidFill>
                <a:latin typeface="Calibri"/>
              </a:defRPr>
            </a:pPr>
            <a:r>
              <a:t>Data Sources &amp; Constraints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Primary Data:</a:t>
            </a:r>
            <a:r>
              <a:rPr sz="2000" b="0">
                <a:solidFill>
                  <a:srgbClr val="1F2937"/>
                </a:solidFill>
                <a:latin typeface="Calibri"/>
              </a:rPr>
              <a:t> United Nations agency reports on mortality, malnutrition, humanitarian access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Secondary Data:</a:t>
            </a:r>
            <a:r>
              <a:rPr sz="2000" b="0">
                <a:solidFill>
                  <a:srgbClr val="1F2937"/>
                </a:solidFill>
                <a:latin typeface="Calibri"/>
              </a:rPr>
              <a:t> Institutional communications, field testimonies, legal documents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Constraint:</a:t>
            </a:r>
            <a:r>
              <a:rPr sz="2000" b="0">
                <a:solidFill>
                  <a:srgbClr val="1F2937"/>
                </a:solidFill>
                <a:latin typeface="Calibri"/>
              </a:rPr>
              <a:t> UN data limited by access restrictions and reporting challenges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Constraint:</a:t>
            </a:r>
            <a:r>
              <a:rPr sz="2000" b="0">
                <a:solidFill>
                  <a:srgbClr val="1F2937"/>
                </a:solidFill>
                <a:latin typeface="Calibri"/>
              </a:rPr>
              <a:t> Humanitarian agencies operate under severe constraints including attacks on aid workers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Constraint:</a:t>
            </a:r>
            <a:r>
              <a:rPr sz="2000" b="0">
                <a:solidFill>
                  <a:srgbClr val="1F2937"/>
                </a:solidFill>
                <a:latin typeface="Calibri"/>
              </a:rPr>
              <a:t> Complexity from intersecting historical, social, and international dimensions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