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Affected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&lt; 6 L/day (drinking)</c:v>
                </c:pt>
                <c:pt idx="1">
                  <c:v>6–9 L/day (clean)</c:v>
                </c:pt>
                <c:pt idx="2">
                  <c:v>≥ 9 L/day (minimum)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1000000</c:v>
                </c:pt>
                <c:pt idx="1">
                  <c:v>500000</c:v>
                </c:pt>
                <c:pt idx="2">
                  <c:v>700000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Fully Functional</c:v>
                </c:pt>
                <c:pt idx="1">
                  <c:v>Partially Damaged</c:v>
                </c:pt>
                <c:pt idx="2">
                  <c:v>Completely Destroyed</c:v>
                </c:pt>
                <c:pt idx="3">
                  <c:v>Non-operational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25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</a:defRPr>
            </a:pPr>
            <a:r>
              <a:t>Water as a Weapon: Humanitarian Deprivation and WASH System Collapse in Gaza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Thabo Mthembu, Ayana Diallo, Kofi Mensah, Ayana Diallo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Research Center of Kor, Pellucidar; Zambesi Institute, Zu-Vendis; Research Center of Kor, Pellucidar; College of Sciences, Kukuanaland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Methodology Details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Mixed-methods explanatory sequential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Primary data source:</a:t>
            </a:r>
            <a:r>
              <a:rPr sz="2200" b="0">
                <a:solidFill>
                  <a:srgbClr val="1F2937"/>
                </a:solidFill>
                <a:latin typeface="Calibri"/>
              </a:rPr>
              <a:t> UNRWA Situation Report #187 (2025)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Corroborating United Nations sources and agency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Timeframe:</a:t>
            </a:r>
            <a:r>
              <a:rPr sz="2200" b="0">
                <a:solidFill>
                  <a:srgbClr val="1F2937"/>
                </a:solidFill>
                <a:latin typeface="Calibri"/>
              </a:rPr>
              <a:t> October 2023 to October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Focus:</a:t>
            </a:r>
            <a:r>
              <a:rPr sz="2200" b="0">
                <a:solidFill>
                  <a:srgbClr val="1F2937"/>
                </a:solidFill>
                <a:latin typeface="Calibri"/>
              </a:rPr>
              <a:t> Operational patterns within structural violence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Methodology Details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Quantitative phase: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of WASH system metrics and access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Qualitative phase:</a:t>
            </a:r>
            <a:r>
              <a:rPr sz="2200" b="0">
                <a:solidFill>
                  <a:srgbClr val="1F2937"/>
                </a:solidFill>
                <a:latin typeface="Calibri"/>
              </a:rPr>
              <a:t> Discourse analysis of humanitarian and legal communications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Triangulation across multiple UN agencies and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Cross-verification with satellite imagery and ground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Ethical considerations: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Protection of vulnerable populations in reporting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Data Sources &amp; Constraints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Coverage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Limitations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 Situation Report #187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Primary Quantitative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Access restrictions in conflict zones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OCHA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Corroborating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Monthly updates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Verification challenges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 Health Cluster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Metrics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facility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Incomplete reporting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Satellite Imagery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Physical damage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ground truthing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Analytical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A855F7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Pattern Identification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Inquiry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Legal Framing Analysis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analysis of WASH system collapse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Water Access Catastrophe (2025)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Water Distribution Modalities (August 2025)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Modality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Volume (m³)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Beneficiaries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m³/beneficiary</a:t>
                      </a:r>
                    </a:p>
                  </a:txBody>
                  <a:tcPr>
                    <a:solidFill>
                      <a:srgbClr val="9333EA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Water trucking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37,000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230,000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0.16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Domestic network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Non-functional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1,200,000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0.10 (est.)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Bottled water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50,000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0.02 (est.)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Key Quantitative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49% of population (&lt;1M people) surviving on &lt;6L water/day (drinking only)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Domestic water network largely non-functional, serving 1.2M with minimal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Complete reliance on emergency water trucking operations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Water access levels far below WHO minimum standard of 50-100L/day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pattern of infrastructure degradation across all governorates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Infrastructure Damage Assessment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Health Impact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Waterborne disease outbreaks:</a:t>
            </a:r>
            <a:r>
              <a:rPr sz="2200" b="0">
                <a:solidFill>
                  <a:srgbClr val="1F2937"/>
                </a:solidFill>
                <a:latin typeface="Calibri"/>
              </a:rPr>
              <a:t> 300% increase in reported cases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Child malnutrition rates:</a:t>
            </a:r>
            <a:r>
              <a:rPr sz="2200" b="0">
                <a:solidFill>
                  <a:srgbClr val="1F2937"/>
                </a:solidFill>
                <a:latin typeface="Calibri"/>
              </a:rPr>
              <a:t> 45% acute malnutrition among children under 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Maternal health:</a:t>
            </a:r>
            <a:r>
              <a:rPr sz="2200" b="0">
                <a:solidFill>
                  <a:srgbClr val="1F2937"/>
                </a:solidFill>
                <a:latin typeface="Calibri"/>
              </a:rPr>
              <a:t> 60% reduction in safe water access for pregnant women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Hospital functionality: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85% of health facilities without reliable water supply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Mortality: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Water-related deaths increased from 2% to 15% of total mortality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analysis of WASH system collapse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Qualitative Analysis: Epistemic Suppression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855F7"/>
                </a:solidFill>
              </a:defRPr>
            </a:pPr>
            <a:r>
              <a:t>Material Control Mechanisms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C3AED"/>
                </a:solidFill>
              </a:defRPr>
            </a:pPr>
            <a:r>
              <a:t>Epistemic Suppression Patterns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Systematic targeting of water infrastructure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Blockade of repair materials and fuel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Restriction of humanitarian access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Criminalization of aid delivery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Destruction of water testing laboratories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Discrediting of Palestinian testimonies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Alternative narrative construction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Undermining UN agency credibility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Legal framing disputes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Media access restrictions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Legal Framework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Conditions align with Article 6(c) of Rome Statute:</a:t>
            </a:r>
            <a:r>
              <a:rPr sz="2200" b="0">
                <a:solidFill>
                  <a:srgbClr val="1F2937"/>
                </a:solidFill>
                <a:latin typeface="Calibri"/>
              </a:rPr>
              <a:t> 'conditions of life calculated to bring about physical destruction'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deprivation meets criteria for crimes against humanity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Infrastructure targeting violates proportionality principle in IHL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Water deprivation as potential genocidal act under Article II(c)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Epistemic suppression constitutes violation of right to truth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Discussion &amp;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within legal and humanitarian frameworks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Patterns of Systematic Deprivation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Collateral Damage Pattern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Systematic Deprivation Pattern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Random infrastructure damage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Temporary service disruption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Partial restoration possible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Accessible repair mechanisms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Isolated incidents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Targeted WASH infrastructure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Permanent system collapse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Systematic prevention of repair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Blockade of materials and personnel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9333EA"/>
          </a:solidFill>
          <a:ln w="127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Coordinated across all sectors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9333EA"/>
                </a:solidFill>
                <a:latin typeface="Calibri"/>
              </a:defRPr>
            </a:pPr>
            <a:r>
              <a:t>Credibility Construction in Humanitarian 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metrics used to establish factual basis of crisis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narratives contextualize statistical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Multi-agency corroboration strengthens credibility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Legal framing provides normative framework for interpretation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Epistemic injustice addressed through methodological rigor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International Law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Crimes Against Humanity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Systematic deprivation creating conditions incompatible with life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Genocide Risk Indicators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Water deprivation as potential genocidal act under international law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IHL Violations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Proportionality and distinction principles violated through infrastructure targeting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Human Rights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Violation of right to water, health, and life under international human rights law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Methodological Contributions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Mixed-methods design bridges quantitative-qualitative divide in conflict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Sequential explanatory approach allows data-driven qualitative inquiry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Integration of operational data with legal and discourse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Innovation in documenting epistemic dimensions of humanitarian crises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Model for future research on infrastructure weaponization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Limitations &amp; Future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855F7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C3AED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Reliance on UN agency reports with access restrictions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ground verification in active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Challenges in attributing intentionality from operational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Temporal constraints: study ends October 2025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Data gaps in certain geographical areas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Longitudinal studies of WASH system recovery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Comparative analysis with other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Investigation of legal accountability mechanisms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Methodological refinement for intentionality assessment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Integration of satellite imagery with ground reports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A855F7"/>
          </a:solidFill>
          <a:ln w="38100">
            <a:solidFill>
              <a:srgbClr val="933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9333E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WASH system collapse in Gaza represents systematic deprivation, not collateral damage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9333E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Water deprivation functions as dual instrument of material control and epistemic suppression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9333E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Quantitative evidence aligns with international law indicators for atrocity crimes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9333E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Mixed-methods approach provides comprehensive analysis of humanitarian crises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9333E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Research contributes to accountability and prevention frameworks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UNRWA. (2025). Situation Report #187. United Nations Relief and Works Agency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Weizman, E. (2017). Forensic Architecture:</a:t>
            </a:r>
            <a:r>
              <a:rPr sz="1600" b="0">
                <a:solidFill>
                  <a:srgbClr val="1F2937"/>
                </a:solidFill>
                <a:latin typeface="Calibri"/>
              </a:rPr>
              <a:t> Violence at the Threshold of Detectability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Fricker, M. (2007). Epistemic Injustice:</a:t>
            </a:r>
            <a:r>
              <a:rPr sz="1600" b="0">
                <a:solidFill>
                  <a:srgbClr val="1F2937"/>
                </a:solidFill>
                <a:latin typeface="Calibri"/>
              </a:rPr>
              <a:t> Power and the Ethics of Knowing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Rome Statute of the International Criminal Court (1998)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UN General Assembly. (2010). Resolution 64/292:</a:t>
            </a:r>
            <a:r>
              <a:rPr sz="1600" b="0">
                <a:solidFill>
                  <a:srgbClr val="1F2937"/>
                </a:solidFill>
                <a:latin typeface="Calibri"/>
              </a:rPr>
              <a:t> The human right to water and sanitation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WHO. (2023). Minimum Water Quantity Needed for Domestic Use in Emergencies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9333E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UN OCHA. (2023-2025). Humanitarian Bulletins:</a:t>
            </a:r>
            <a:r>
              <a:rPr sz="1600" b="0">
                <a:solidFill>
                  <a:srgbClr val="1F2937"/>
                </a:solidFill>
                <a:latin typeface="Calibri"/>
              </a:rPr>
              <a:t> Occupied Palestinian Territory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and background on WASH system collapse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for analyzing humanitarian crisis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Quantitative results of water deprivation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of findings and legal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Conclusions and recommendations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research@korcenter.edu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www.korcenter.edu/gaza-wash-study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Gaza Strip experienced severe humanitarian collapse since October 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WASH infrastructure systematically incapacitated:</a:t>
            </a:r>
            <a:r>
              <a:rPr sz="2200" b="0">
                <a:solidFill>
                  <a:srgbClr val="1F2937"/>
                </a:solidFill>
                <a:latin typeface="Calibri"/>
              </a:rPr>
              <a:t> wells, desalination plants, sewage networks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Cascading health crises affecting approximately 2.2 million people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Historical occupation, social trauma, and institutional constraints intersect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Infrastructure as instrument of biopolitical control (Weizman, 2017)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Motivation &amp; Research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A855F7"/>
                </a:solidFill>
              </a:defRPr>
            </a:pPr>
            <a:r>
              <a:t>Why This Research Matters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7C3AED"/>
                </a:solidFill>
              </a:defRPr>
            </a:pPr>
            <a:r>
              <a:t>Research Questions Addressed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Systematic collapse of WASH systems creates conditions incompatible with survival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Water deprivation functions as both material control and epistemic suppression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Critical gap in understanding operational patterns within structural violence frameworks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How does infrastructure targeting create humanitarian crises?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What are the operational patterns evidencing systemic deprivation?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How do legal framings mediate perceptions of intentionality?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How is credibility constructed in humanitarian WASH communication?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Documents catastrophic degradation of WASH systems in Gaza 2023-2025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Dual Analysis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Analyzes water deprivation as both material control and epistemic suppression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Legal Evidence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empirical evidence aligning with genocide-risk indicators under international law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9333EA"/>
                </a:solidFill>
              </a:defRPr>
            </a:pPr>
            <a:r>
              <a:t>Methodological Innovation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Contributes to methodological innovation in mixed-methods conflict analysis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Related Work &amp; Theoretical Frameworks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Structural violence theory:</a:t>
            </a:r>
            <a:r>
              <a:rPr sz="2200" b="0">
                <a:solidFill>
                  <a:srgbClr val="1F2937"/>
                </a:solidFill>
                <a:latin typeface="Calibri"/>
              </a:rPr>
              <a:t> infrastructure as instrument of control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International humanitarian law frameworks for atrocity crimes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Epistemic injustice (Fricker, 2007):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discrediting of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Biopolitical control through infrastructure (Weizman, 2017)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9333E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Limitations: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Existing methods often separate quantitative from qualitative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33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explanatory sequential design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9333EA"/>
                </a:solidFill>
                <a:latin typeface="Calibri"/>
              </a:defRPr>
            </a:pPr>
            <a:r>
              <a:t>Research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A855F7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Statistical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Inquiry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Integration &amp; Synthesis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A855F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9333EA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Legal Analysis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9333E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