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AWD per 10,000 pop</c:v>
                </c:pt>
              </c:strCache>
            </c:strRef>
          </c:tx>
          <c:marker>
            <c:symbol val="none"/>
          </c:marker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Sheet1!$A$2:$A$5</c:f>
              <c:strCache>
                <c:ptCount val="4"/>
                <c:pt idx="0">
                  <c:v>June</c:v>
                </c:pt>
                <c:pt idx="1">
                  <c:v>July</c:v>
                </c:pt>
                <c:pt idx="2">
                  <c:v>August</c:v>
                </c:pt>
                <c:pt idx="3">
                  <c:v>September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124</c:v>
                </c:pt>
                <c:pt idx="1">
                  <c:v>138</c:v>
                </c:pt>
                <c:pt idx="2">
                  <c:v>162</c:v>
                </c:pt>
                <c:pt idx="3">
                  <c:v>170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GBS Cases</c:v>
                </c:pt>
              </c:strCache>
            </c:strRef>
          </c:tx>
          <c:marker>
            <c:symbol val="none"/>
          </c:marker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Sheet1!$A$2:$A$5</c:f>
              <c:strCache>
                <c:ptCount val="4"/>
                <c:pt idx="0">
                  <c:v>June</c:v>
                </c:pt>
                <c:pt idx="1">
                  <c:v>July</c:v>
                </c:pt>
                <c:pt idx="2">
                  <c:v>August</c:v>
                </c:pt>
                <c:pt idx="3">
                  <c:v>September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18</c:v>
                </c:pt>
                <c:pt idx="1">
                  <c:v>25</c:v>
                </c:pt>
                <c:pt idx="2">
                  <c:v>38</c:v>
                </c:pt>
                <c:pt idx="3">
                  <c:v>20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Fuel Availability (%)</c:v>
                </c:pt>
              </c:strCache>
            </c:strRef>
          </c:tx>
          <c:marker>
            <c:symbol val="none"/>
          </c:marker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Sheet1!$A$2:$A$5</c:f>
              <c:strCache>
                <c:ptCount val="4"/>
                <c:pt idx="0">
                  <c:v>June</c:v>
                </c:pt>
                <c:pt idx="1">
                  <c:v>July</c:v>
                </c:pt>
                <c:pt idx="2">
                  <c:v>August</c:v>
                </c:pt>
                <c:pt idx="3">
                  <c:v>September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42</c:v>
                </c:pt>
                <c:pt idx="1">
                  <c:v>28</c:v>
                </c:pt>
                <c:pt idx="2">
                  <c:v>21</c:v>
                </c:pt>
                <c:pt idx="3">
                  <c:v>24</c:v>
                </c:pt>
              </c:numCache>
            </c:numRef>
          </c:val>
          <c:smooth val="0"/>
        </c:ser>
        <c:marker val="1"/>
        <c:smooth val="0"/>
        <c:axId val="2118791784"/>
        <c:axId val="2140495176"/>
      </c:lineChart>
      <c:catAx>
        <c:axId val="211879178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2140495176"/>
        <c:crosses val="autoZero"/>
        <c:auto val="1"/>
        <c:lblAlgn val="ctr"/>
        <c:lblOffset val="100"/>
        <c:noMultiLvlLbl val="0"/>
      </c:catAx>
      <c:valAx>
        <c:axId val="2140495176"/>
        <c:scaling/>
        <c:delete val="0"/>
        <c:axPos val="l"/>
        <c:majorGridlines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2118791784"/>
        <c:crosses val="autoZero"/>
      </c:valAx>
    </c:plotArea>
    <c:legend>
      <c:legendPos val="tr"/>
      <c:layout/>
      <c:overlay val="0"/>
      <c:txPr>
        <a:bodyPr/>
        <a:lstStyle/>
        <a:p>
          <a:pPr>
            <a:defRPr sz="900"/>
          </a:pPr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4B8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457200"/>
            <a:ext cx="9144000" cy="137160"/>
          </a:xfrm>
          <a:prstGeom prst="rect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274320" y="457200"/>
            <a:ext cx="137160" cy="640080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8686800" y="457200"/>
            <a:ext cx="457200" cy="1371600"/>
          </a:xfrm>
          <a:prstGeom prst="rect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371600" y="1828800"/>
            <a:ext cx="6400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400" b="1">
                <a:solidFill>
                  <a:srgbClr val="FFFFFF"/>
                </a:solidFill>
                <a:latin typeface="Arial"/>
              </a:defRPr>
            </a:pPr>
            <a:r>
              <a:t>Witnessing Health under Siege: Credibility, Moral Responsibility, and Structural Violence in Gaza’s 2025 Health Crisis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4114800"/>
            <a:ext cx="6400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>
                <a:solidFill>
                  <a:srgbClr val="FFFFFF"/>
                </a:solidFill>
                <a:latin typeface="Arial"/>
              </a:defRPr>
            </a:pPr>
            <a:r>
              <a:t>Moana Tui, Leilani Kahele</a:t>
            </a:r>
          </a:p>
          <a:p>
            <a:pPr algn="ctr">
              <a:defRPr sz="1400">
                <a:solidFill>
                  <a:srgbClr val="FFFFFF"/>
                </a:solidFill>
                <a:latin typeface="Arial"/>
              </a:defRPr>
            </a:pPr>
            <a:r>
              <a:t>Research Center, Hiva; Innovation College, Bolotoo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4B8A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9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14B8A6"/>
                </a:solidFill>
                <a:latin typeface="Arial"/>
              </a:defRPr>
            </a:pPr>
            <a:r>
              <a:t>Algorithmic Process of the Framework</a:t>
            </a:r>
          </a:p>
        </p:txBody>
      </p:sp>
      <p:sp>
        <p:nvSpPr>
          <p:cNvPr id="6" name="Rectangle 5"/>
          <p:cNvSpPr/>
          <p:nvPr/>
        </p:nvSpPr>
        <p:spPr>
          <a:xfrm>
            <a:off x="3657600" y="1371600"/>
            <a:ext cx="2286000" cy="713232"/>
          </a:xfrm>
          <a:prstGeom prst="rect">
            <a:avLst/>
          </a:prstGeom>
          <a:solidFill>
            <a:srgbClr val="2DD4BF"/>
          </a:solidFill>
          <a:ln w="25400">
            <a:solidFill>
              <a:srgbClr val="0D948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Input: Raw Health &amp; Resource Data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4800600" y="2084832"/>
            <a:ext cx="0" cy="365760"/>
          </a:xfrm>
          <a:prstGeom prst="line">
            <a:avLst/>
          </a:prstGeom>
          <a:ln w="38100">
            <a:solidFill>
              <a:srgbClr val="2DD4B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3657600" y="2450592"/>
            <a:ext cx="2286000" cy="713232"/>
          </a:xfrm>
          <a:prstGeom prst="rect">
            <a:avLst/>
          </a:prstGeom>
          <a:solidFill>
            <a:srgbClr val="14B8A6"/>
          </a:solidFill>
          <a:ln w="25400">
            <a:solidFill>
              <a:srgbClr val="0D948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Step 1: Contextualize within Siege (Structural Violence)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4800600" y="3163824"/>
            <a:ext cx="0" cy="365760"/>
          </a:xfrm>
          <a:prstGeom prst="line">
            <a:avLst/>
          </a:prstGeom>
          <a:ln w="38100">
            <a:solidFill>
              <a:srgbClr val="2DD4B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3657600" y="3529584"/>
            <a:ext cx="2286000" cy="713232"/>
          </a:xfrm>
          <a:prstGeom prst="rect">
            <a:avLst/>
          </a:prstGeom>
          <a:solidFill>
            <a:srgbClr val="14B8A6"/>
          </a:solidFill>
          <a:ln w="25400">
            <a:solidFill>
              <a:srgbClr val="0D948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Step 2: Interpret Metrics as Systematic Testimony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4800600" y="4242816"/>
            <a:ext cx="0" cy="365760"/>
          </a:xfrm>
          <a:prstGeom prst="line">
            <a:avLst/>
          </a:prstGeom>
          <a:ln w="38100">
            <a:solidFill>
              <a:srgbClr val="2DD4B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3657600" y="4608576"/>
            <a:ext cx="2286000" cy="713232"/>
          </a:xfrm>
          <a:prstGeom prst="rect">
            <a:avLst/>
          </a:prstGeom>
          <a:solidFill>
            <a:srgbClr val="14B8A6"/>
          </a:solidFill>
          <a:ln w="25400">
            <a:solidFill>
              <a:srgbClr val="0D948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Step 3: Analyze Institutional Consistency &amp; Interrelationships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4800600" y="5321808"/>
            <a:ext cx="0" cy="365760"/>
          </a:xfrm>
          <a:prstGeom prst="line">
            <a:avLst/>
          </a:prstGeom>
          <a:ln w="38100">
            <a:solidFill>
              <a:srgbClr val="2DD4B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3657600" y="5687568"/>
            <a:ext cx="2286000" cy="713232"/>
          </a:xfrm>
          <a:prstGeom prst="rect">
            <a:avLst/>
          </a:prstGeom>
          <a:solidFill>
            <a:srgbClr val="14B8A6"/>
          </a:solidFill>
          <a:ln w="25400">
            <a:solidFill>
              <a:srgbClr val="0D948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Step 4: Output: Credibility Assessment &amp; Moral Appeal</a:t>
            </a:r>
          </a:p>
        </p:txBody>
      </p:sp>
      <p:sp>
        <p:nvSpPr>
          <p:cNvPr id="15" name="Rectangle 14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4B8A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4B8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10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14B8A6"/>
                </a:solidFill>
                <a:latin typeface="Arial"/>
              </a:defRPr>
            </a:pPr>
            <a:r>
              <a:t>Illustrative Scenario: Gaza 2025 Setup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Application &amp; Results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Applying the framework to an illustrative health system collapse scenario.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4B8A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400" b="1">
                <a:solidFill>
                  <a:srgbClr val="14B8A6"/>
                </a:solidFill>
                <a:latin typeface="Arial"/>
              </a:defRPr>
            </a:pPr>
            <a:r>
              <a:t>Simulated Morbidity Distribution (Jun-Aug 2025)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/>
                <a:gridCol w="1828800"/>
                <a:gridCol w="1828800"/>
                <a:gridCol w="1828800"/>
              </a:tblGrid>
              <a:tr h="609600"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Variable</a:t>
                      </a:r>
                    </a:p>
                  </a:txBody>
                  <a:tcPr>
                    <a:solidFill>
                      <a:srgbClr val="14B8A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Count</a:t>
                      </a:r>
                    </a:p>
                  </a:txBody>
                  <a:tcPr>
                    <a:solidFill>
                      <a:srgbClr val="14B8A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Percentage</a:t>
                      </a:r>
                    </a:p>
                  </a:txBody>
                  <a:tcPr>
                    <a:solidFill>
                      <a:srgbClr val="14B8A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Notes</a:t>
                      </a:r>
                    </a:p>
                  </a:txBody>
                  <a:tcPr>
                    <a:solidFill>
                      <a:srgbClr val="14B8A6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Reported Acute Watery Diarrhoea (AWD)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18,500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37%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Primary indicator of water/sanitation collapse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Other Infectious Diseases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31,500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63%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Includes respiratory, skin infections</a:t>
                      </a:r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Suspected Guillain-Barré Syndrome (GBS)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101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–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Neurological complication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GBS Fatalities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9.9% Case Fatality Rate</a:t>
                      </a:r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GBS Cases from Khan Younis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59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58%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Geographic concentration of severe outcomes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4B8A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14B8A6"/>
                </a:solidFill>
                <a:latin typeface="Arial"/>
              </a:defRPr>
            </a:pPr>
            <a:r>
              <a:t>Temporal Deterioration of Key Indicators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4B8A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400" b="1">
                <a:solidFill>
                  <a:srgbClr val="14B8A6"/>
                </a:solidFill>
                <a:latin typeface="Arial"/>
              </a:defRPr>
            </a:pPr>
            <a:r>
              <a:t>Key Result 1: Data as Systematic Testimony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Framework Interpretation:</a:t>
            </a:r>
            <a:r>
              <a:rPr sz="1800" b="0">
                <a:solidFill>
                  <a:srgbClr val="1F2937"/>
                </a:solidFill>
                <a:latin typeface="Arial"/>
              </a:rPr>
              <a:t> Simulated tables are stylized representations of epistemic resilience.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Network of Claims:</a:t>
            </a:r>
            <a:r>
              <a:rPr sz="1800" b="0">
                <a:solidFill>
                  <a:srgbClr val="1F2937"/>
                </a:solidFill>
                <a:latin typeface="Arial"/>
              </a:rPr>
              <a:t> Consistency of metrics (AWD, GBS, fuel) across time creates interlocking truth-claims.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Resisting Denial:</a:t>
            </a:r>
            <a:r>
              <a:rPr sz="1800" b="0">
                <a:solidFill>
                  <a:srgbClr val="1F2937"/>
                </a:solidFill>
                <a:latin typeface="Arial"/>
              </a:rPr>
              <a:t> Logical interrelationships (e.g., fuel ↓ → disease ↑) make isolated dismissal harder.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Moral Communication:</a:t>
            </a:r>
            <a:r>
              <a:rPr sz="1800" b="0">
                <a:solidFill>
                  <a:srgbClr val="1F2937"/>
                </a:solidFill>
                <a:latin typeface="Arial"/>
              </a:rPr>
              <a:t> The 37% increase in AWD incidence is not just a statistic but a narrative of deprivation.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4B8A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400" b="1">
                <a:solidFill>
                  <a:srgbClr val="14B8A6"/>
                </a:solidFill>
                <a:latin typeface="Arial"/>
              </a:defRPr>
            </a:pPr>
            <a:r>
              <a:t>Key Result 2: Correlation as Moral Appeal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4B8A6"/>
                </a:solidFill>
              </a:defRPr>
            </a:pPr>
            <a:r>
              <a:t>Strong Negative Correlation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Illustrative data shows r = -0.87 between fuel availability and AWD incidence.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4B8A6"/>
                </a:solidFill>
              </a:defRPr>
            </a:pPr>
            <a:r>
              <a:t>Transformation of Data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This statistical relationship is reinterpreted as a direct, morally charged causal claim: deprivation causes suffering.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4B8A6"/>
                </a:solidFill>
              </a:defRPr>
            </a:pPr>
            <a:r>
              <a:t>Appeal for Recognition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The correlation functions as an epistemic appeal, demanding acknowledgment of the siege's health impact.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4B8A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15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400" b="1">
                <a:solidFill>
                  <a:srgbClr val="14B8A6"/>
                </a:solidFill>
                <a:latin typeface="Arial"/>
              </a:defRPr>
            </a:pPr>
            <a:r>
              <a:t>Key Result 3: The Health Worker as Moral Witness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2DD4BF"/>
                </a:solidFill>
              </a:defRPr>
            </a:pPr>
            <a:r>
              <a:t>Traditional Role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0D9488"/>
                </a:solidFill>
              </a:defRPr>
            </a:pPr>
            <a:r>
              <a:t>Role under Siege (Framework View)</a:t>
            </a:r>
          </a:p>
        </p:txBody>
      </p:sp>
      <p:sp>
        <p:nvSpPr>
          <p:cNvPr id="8" name="Rectangle 7"/>
          <p:cNvSpPr/>
          <p:nvPr/>
        </p:nvSpPr>
        <p:spPr>
          <a:xfrm>
            <a:off x="4526280" y="2377440"/>
            <a:ext cx="45720" cy="34747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■  Clinician focused on biomedical care.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Documentation for clinical and epidemiological purposes.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Operates within a functional health system.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Advocacy is a separate, optional activity.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■  Clinician as narrator and moral witness.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Documentation as an act of testimony and resistance.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Practices amidst systemic collapse and epistemic injustice.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Care, documentation, and advocacy collapse into a single act of witnessing.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4B8A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16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400" b="1">
                <a:solidFill>
                  <a:srgbClr val="14B8A6"/>
                </a:solidFill>
                <a:latin typeface="Arial"/>
              </a:defRPr>
            </a:pPr>
            <a:r>
              <a:t>Qualitative Analysis: Institutional Framing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Institutional Consistency:</a:t>
            </a:r>
            <a:r>
              <a:rPr sz="1800" b="0">
                <a:solidFill>
                  <a:srgbClr val="1F2937"/>
                </a:solidFill>
                <a:latin typeface="Arial"/>
              </a:rPr>
              <a:t> Repeated metrics from multiple agencies (e.g., WHO, MoH) build a fortress of facts.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Narrative Integration:</a:t>
            </a:r>
            <a:r>
              <a:rPr sz="1800" b="0">
                <a:solidFill>
                  <a:srgbClr val="1F2937"/>
                </a:solidFill>
                <a:latin typeface="Arial"/>
              </a:rPr>
              <a:t> Field updates from professionals treating patients during blackouts personalize the data.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Framing as Communication:</a:t>
            </a:r>
            <a:r>
              <a:rPr sz="1800" b="0">
                <a:solidFill>
                  <a:srgbClr val="1F2937"/>
                </a:solidFill>
                <a:latin typeface="Arial"/>
              </a:rPr>
              <a:t> Reports are strategically framed not just to inform, but to compel global moral responsibility.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Mediating Moral Authority:</a:t>
            </a:r>
            <a:r>
              <a:rPr sz="1800" b="0">
                <a:solidFill>
                  <a:srgbClr val="1F2937"/>
                </a:solidFill>
                <a:latin typeface="Arial"/>
              </a:rPr>
              <a:t> The framework shows how institutional channels can amplify or constrain the moral force of health data.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4B8A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17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14B8A6"/>
                </a:solidFill>
                <a:latin typeface="Arial"/>
              </a:defRPr>
            </a:pPr>
            <a:r>
              <a:t>Discussion: Interpreting the Findings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Significance:</a:t>
            </a:r>
            <a:r>
              <a:rPr sz="1800" b="0">
                <a:solidFill>
                  <a:srgbClr val="1F2937"/>
                </a:solidFill>
                <a:latin typeface="Arial"/>
              </a:rPr>
              <a:t> The framework reveals the dual nature of health data under siege—both clinical record and moral artifact.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Mechanism:</a:t>
            </a:r>
            <a:r>
              <a:rPr sz="1800" b="0">
                <a:solidFill>
                  <a:srgbClr val="1F2937"/>
                </a:solidFill>
                <a:latin typeface="Arial"/>
              </a:rPr>
              <a:t> Credibility is constructed through the relentless, consistent production of interlinked quantitative and qualitative evidence.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Implication:</a:t>
            </a:r>
            <a:r>
              <a:rPr sz="1800" b="0">
                <a:solidFill>
                  <a:srgbClr val="1F2937"/>
                </a:solidFill>
                <a:latin typeface="Arial"/>
              </a:rPr>
              <a:t> Challenges to such data are not merely technical disputes but contests over the reality of suffering.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Broader Application:</a:t>
            </a:r>
            <a:r>
              <a:rPr sz="1800" b="0">
                <a:solidFill>
                  <a:srgbClr val="1F2937"/>
                </a:solidFill>
                <a:latin typeface="Arial"/>
              </a:rPr>
              <a:t> This model is applicable to other contexts where structural violence silences health narratives.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4B8A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18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14B8A6"/>
                </a:solidFill>
                <a:latin typeface="Arial"/>
              </a:defRPr>
            </a:pPr>
            <a:r>
              <a:t>Summary of Key Contributions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🖥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4B8A6"/>
                </a:solidFill>
              </a:defRPr>
            </a:pPr>
            <a:r>
              <a:t>Conceptual Framework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Develops a novel lens for analyzing credibility construction and moral witnessing in besieged health systems.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4B8A6"/>
                </a:solidFill>
              </a:defRPr>
            </a:pPr>
            <a:r>
              <a:t>Theoretical Innovation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Theorizes the transformation of routine health documentation into acts of moral testimony during systemic collapse.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4B8A6"/>
                </a:solidFill>
              </a:defRPr>
            </a:pPr>
            <a:r>
              <a:t>Applied Interpretation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Applies the framework to an illustrative 2025 Gaza scenario, interpreting quantitative indicators as epistemic appeals.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8006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4800600" y="3931920"/>
            <a:ext cx="3657600" cy="13716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Oval 26"/>
          <p:cNvSpPr/>
          <p:nvPr/>
        </p:nvSpPr>
        <p:spPr>
          <a:xfrm>
            <a:off x="6400800" y="4206240"/>
            <a:ext cx="457200" cy="457200"/>
          </a:xfrm>
          <a:prstGeom prst="ellipse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4008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9834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4B8A6"/>
                </a:solidFill>
              </a:defRPr>
            </a:pPr>
            <a:r>
              <a:t>Mechanism Revealed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9834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Reveals how institutional consistency in reporting fosters epistemic resilience and resists denial.</a:t>
            </a:r>
          </a:p>
        </p:txBody>
      </p:sp>
      <p:sp>
        <p:nvSpPr>
          <p:cNvPr id="31" name="Rectangle 3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4B8A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4B8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14B8A6"/>
                </a:solidFill>
                <a:latin typeface="Arial"/>
              </a:defRPr>
            </a:pPr>
            <a:r>
              <a:t>Presentation Agenda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Agenda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A structured overview of the theoretical framework and its application.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4B8A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19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14B8A6"/>
                </a:solidFill>
                <a:latin typeface="Arial"/>
              </a:defRPr>
            </a:pPr>
            <a:r>
              <a:t>Limitations &amp; Assumptions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Hypothetical Scenario:</a:t>
            </a:r>
            <a:r>
              <a:rPr sz="1800" b="0">
                <a:solidFill>
                  <a:srgbClr val="1F2937"/>
                </a:solidFill>
                <a:latin typeface="Arial"/>
              </a:rPr>
              <a:t> Analysis is based on projected, illustrative data, not real-time empirical validation.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Theoretical Focus:</a:t>
            </a:r>
            <a:r>
              <a:rPr sz="1800" b="0">
                <a:solidFill>
                  <a:srgbClr val="1F2937"/>
                </a:solidFill>
                <a:latin typeface="Arial"/>
              </a:rPr>
              <a:t> Framework provides interpretation, not predictive power or intervention design.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Context Specificity:</a:t>
            </a:r>
            <a:r>
              <a:rPr sz="1800" b="0">
                <a:solidFill>
                  <a:srgbClr val="1F2937"/>
                </a:solidFill>
                <a:latin typeface="Arial"/>
              </a:rPr>
              <a:t> While transferable, insights are grounded in the specific dynamics of the Gaza siege.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Simplification:</a:t>
            </a:r>
            <a:r>
              <a:rPr sz="1800" b="0">
                <a:solidFill>
                  <a:srgbClr val="1F2937"/>
                </a:solidFill>
                <a:latin typeface="Arial"/>
              </a:rPr>
              <a:t> Models complex social-political phenomena into a conceptual framework for analysis.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4B8A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20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14B8A6"/>
                </a:solidFill>
                <a:latin typeface="Arial"/>
              </a:defRPr>
            </a:pPr>
            <a:r>
              <a:t>Future Research Directions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1828800"/>
            <a:ext cx="1554480" cy="640080"/>
          </a:xfrm>
          <a:prstGeom prst="rect">
            <a:avLst/>
          </a:prstGeom>
          <a:solidFill>
            <a:srgbClr val="2DD4BF"/>
          </a:solidFill>
          <a:ln w="25400">
            <a:solidFill>
              <a:srgbClr val="0D948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Empirical Validation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2468880" y="2148840"/>
            <a:ext cx="365760" cy="0"/>
          </a:xfrm>
          <a:prstGeom prst="line">
            <a:avLst/>
          </a:prstGeom>
          <a:ln w="38100">
            <a:solidFill>
              <a:srgbClr val="2DD4B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2834640" y="1828800"/>
            <a:ext cx="1554480" cy="640080"/>
          </a:xfrm>
          <a:prstGeom prst="rect">
            <a:avLst/>
          </a:prstGeom>
          <a:solidFill>
            <a:srgbClr val="14B8A6"/>
          </a:solidFill>
          <a:ln w="25400">
            <a:solidFill>
              <a:srgbClr val="0D948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Cross-Context Application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4389120" y="2148840"/>
            <a:ext cx="365760" cy="0"/>
          </a:xfrm>
          <a:prstGeom prst="line">
            <a:avLst/>
          </a:prstGeom>
          <a:ln w="38100">
            <a:solidFill>
              <a:srgbClr val="2DD4B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4754880" y="1828800"/>
            <a:ext cx="1554480" cy="640080"/>
          </a:xfrm>
          <a:prstGeom prst="rect">
            <a:avLst/>
          </a:prstGeom>
          <a:solidFill>
            <a:srgbClr val="14B8A6"/>
          </a:solidFill>
          <a:ln w="25400">
            <a:solidFill>
              <a:srgbClr val="0D948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Institutional Trust Dynamics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6309360" y="2148840"/>
            <a:ext cx="365760" cy="0"/>
          </a:xfrm>
          <a:prstGeom prst="line">
            <a:avLst/>
          </a:prstGeom>
          <a:ln w="38100">
            <a:solidFill>
              <a:srgbClr val="2DD4B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6675120" y="1828800"/>
            <a:ext cx="1554480" cy="640080"/>
          </a:xfrm>
          <a:prstGeom prst="rect">
            <a:avLst/>
          </a:prstGeom>
          <a:solidFill>
            <a:srgbClr val="14B8A6"/>
          </a:solidFill>
          <a:ln w="25400">
            <a:solidFill>
              <a:srgbClr val="0D948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Policy &amp; Practice Integration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4B8A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21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14B8A6"/>
                </a:solidFill>
                <a:latin typeface="Arial"/>
              </a:defRPr>
            </a:pPr>
            <a:r>
              <a:t>Detailed Future Work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Empirical Testing:</a:t>
            </a:r>
            <a:r>
              <a:rPr sz="1800" b="0">
                <a:solidFill>
                  <a:srgbClr val="1F2937"/>
                </a:solidFill>
                <a:latin typeface="Arial"/>
              </a:rPr>
              <a:t> Apply and validate the framework using real-time data from ongoing crises.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Comparative Studies:</a:t>
            </a:r>
            <a:r>
              <a:rPr sz="1800" b="0">
                <a:solidFill>
                  <a:srgbClr val="1F2937"/>
                </a:solidFill>
                <a:latin typeface="Arial"/>
              </a:rPr>
              <a:t> Extend analysis to other regions experiencing structural violence and health collapse.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Trust Analysis:</a:t>
            </a:r>
            <a:r>
              <a:rPr sz="1800" b="0">
                <a:solidFill>
                  <a:srgbClr val="1F2937"/>
                </a:solidFill>
                <a:latin typeface="Arial"/>
              </a:rPr>
              <a:t> Deep-dive into how different audiences (media, governments, public) perceive institutional credibility.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Communication Strategies:</a:t>
            </a:r>
            <a:r>
              <a:rPr sz="1800" b="0">
                <a:solidFill>
                  <a:srgbClr val="1F2937"/>
                </a:solidFill>
                <a:latin typeface="Arial"/>
              </a:rPr>
              <a:t> Develop evidence-based guidelines for humanitarian health reporting under siege.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4B8A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22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14B8A6"/>
                </a:solidFill>
                <a:latin typeface="Arial"/>
              </a:defRPr>
            </a:pPr>
            <a:r>
              <a:t>Conclusions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274320" y="1554480"/>
            <a:ext cx="8595360" cy="4389120"/>
          </a:xfrm>
          <a:prstGeom prst="rect">
            <a:avLst/>
          </a:prstGeom>
          <a:solidFill>
            <a:srgbClr val="2DD4BF"/>
          </a:solidFill>
          <a:ln w="38100">
            <a:solidFill>
              <a:srgbClr val="14B8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" y="1828800"/>
            <a:ext cx="777240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</a:rPr>
              <a:t>■  </a:t>
            </a:r>
            <a:r>
              <a:rPr sz="1800">
                <a:solidFill>
                  <a:srgbClr val="FFFFFF"/>
                </a:solidFill>
              </a:rPr>
              <a:t>Health data in sieges is dual-natured: an epidemiological record and a moral testimony.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</a:rPr>
              <a:t>■  </a:t>
            </a:r>
            <a:r>
              <a:rPr sz="1800">
                <a:solidFill>
                  <a:srgbClr val="FFFFFF"/>
                </a:solidFill>
              </a:rPr>
              <a:t>Credibility is constructed through the consistent, interlinked reporting of quantitative and qualitative evidence.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</a:rPr>
              <a:t>■  </a:t>
            </a:r>
            <a:r>
              <a:rPr sz="1800">
                <a:solidFill>
                  <a:srgbClr val="FFFFFF"/>
                </a:solidFill>
              </a:rPr>
              <a:t>Health workers become crucial moral witnesses, their documentation an appeal for epistemic recognition.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</a:rPr>
              <a:t>■  </a:t>
            </a:r>
            <a:r>
              <a:rPr sz="1800">
                <a:solidFill>
                  <a:srgbClr val="FFFFFF"/>
                </a:solidFill>
              </a:rPr>
              <a:t>Our framework provides a vital tool for interpreting health crises where suffering is systematically silenced.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4B8A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23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14B8A6"/>
                </a:solidFill>
                <a:latin typeface="Arial"/>
              </a:defRPr>
            </a:pPr>
            <a:r>
              <a:t>Selected References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200">
                <a:solidFill>
                  <a:srgbClr val="14B8A6"/>
                </a:solidFill>
                <a:latin typeface="Arial"/>
              </a:rPr>
              <a:t>■  </a:t>
            </a:r>
            <a:r>
              <a:rPr sz="1200" b="1">
                <a:solidFill>
                  <a:srgbClr val="1F2937"/>
                </a:solidFill>
                <a:latin typeface="Arial"/>
              </a:rPr>
              <a:t>Fricker, M. (2007). Epistemic Injustice:</a:t>
            </a:r>
            <a:r>
              <a:rPr sz="1200" b="0">
                <a:solidFill>
                  <a:srgbClr val="1F2937"/>
                </a:solidFill>
                <a:latin typeface="Arial"/>
              </a:rPr>
              <a:t> Power and the Ethics of Knowing. Oxford University Press.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200">
                <a:solidFill>
                  <a:srgbClr val="14B8A6"/>
                </a:solidFill>
                <a:latin typeface="Arial"/>
              </a:rPr>
              <a:t>■  </a:t>
            </a:r>
            <a:r>
              <a:rPr sz="1200">
                <a:solidFill>
                  <a:srgbClr val="1F2937"/>
                </a:solidFill>
                <a:latin typeface="Arial"/>
              </a:rPr>
              <a:t>Farmer, P. (2004). An anthropology of structural violence. Current Anthropology.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200">
                <a:solidFill>
                  <a:srgbClr val="14B8A6"/>
                </a:solidFill>
                <a:latin typeface="Arial"/>
              </a:rPr>
              <a:t>■  </a:t>
            </a:r>
            <a:r>
              <a:rPr sz="1200">
                <a:solidFill>
                  <a:srgbClr val="1F2937"/>
                </a:solidFill>
                <a:latin typeface="Arial"/>
              </a:rPr>
              <a:t>WHO. (Various). Health Cluster Bulletins - Gaza Strip.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200">
                <a:solidFill>
                  <a:srgbClr val="14B8A6"/>
                </a:solidFill>
                <a:latin typeface="Arial"/>
              </a:rPr>
              <a:t>■  </a:t>
            </a:r>
            <a:r>
              <a:rPr sz="1200" b="1">
                <a:solidFill>
                  <a:srgbClr val="1F2937"/>
                </a:solidFill>
                <a:latin typeface="Arial"/>
              </a:rPr>
              <a:t>Médicins Sans Frontières. (2024). Crisis Updates:</a:t>
            </a:r>
            <a:r>
              <a:rPr sz="1200" b="0">
                <a:solidFill>
                  <a:srgbClr val="1F2937"/>
                </a:solidFill>
                <a:latin typeface="Arial"/>
              </a:rPr>
              <a:t> Gaza.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200">
                <a:solidFill>
                  <a:srgbClr val="14B8A6"/>
                </a:solidFill>
                <a:latin typeface="Arial"/>
              </a:rPr>
              <a:t>■  </a:t>
            </a:r>
            <a:r>
              <a:rPr sz="1200">
                <a:solidFill>
                  <a:srgbClr val="1F2937"/>
                </a:solidFill>
                <a:latin typeface="Arial"/>
              </a:rPr>
              <a:t>Kleinman, A., &amp; Kleinman, J. (1996). The appeal of experience; the dismay of images... Daedalus.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200">
                <a:solidFill>
                  <a:srgbClr val="14B8A6"/>
                </a:solidFill>
                <a:latin typeface="Arial"/>
              </a:rPr>
              <a:t>■  </a:t>
            </a:r>
            <a:r>
              <a:rPr sz="1200" b="1">
                <a:solidFill>
                  <a:srgbClr val="1F2937"/>
                </a:solidFill>
                <a:latin typeface="Arial"/>
              </a:rPr>
              <a:t>Ticktin, M. (2011). Casualties of Care:</a:t>
            </a:r>
            <a:r>
              <a:rPr sz="1200" b="0">
                <a:solidFill>
                  <a:srgbClr val="1F2937"/>
                </a:solidFill>
                <a:latin typeface="Arial"/>
              </a:rPr>
              <a:t> Immigration and the Politics of Humanitarianism...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200">
                <a:solidFill>
                  <a:srgbClr val="14B8A6"/>
                </a:solidFill>
                <a:latin typeface="Arial"/>
              </a:rPr>
              <a:t>■  </a:t>
            </a:r>
            <a:r>
              <a:rPr sz="1200" b="1">
                <a:solidFill>
                  <a:srgbClr val="1F2937"/>
                </a:solidFill>
                <a:latin typeface="Arial"/>
              </a:rPr>
              <a:t>Acknowledgments:</a:t>
            </a:r>
            <a:r>
              <a:rPr sz="1200" b="0">
                <a:solidFill>
                  <a:srgbClr val="1F2937"/>
                </a:solidFill>
                <a:latin typeface="Arial"/>
              </a:rPr>
              <a:t> To health workers in Gaza and all contexts of siege, whose practice inspired this theoretical inquiry.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4B8A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4B8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24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14B8A6"/>
                </a:solidFill>
                <a:latin typeface="Arial"/>
              </a:defRPr>
            </a:pPr>
          </a:p>
        </p:txBody>
      </p:sp>
      <p:sp>
        <p:nvSpPr>
          <p:cNvPr id="7" name="Oval 6"/>
          <p:cNvSpPr/>
          <p:nvPr/>
        </p:nvSpPr>
        <p:spPr>
          <a:xfrm>
            <a:off x="6858000" y="-914400"/>
            <a:ext cx="2743200" cy="2743200"/>
          </a:xfrm>
          <a:prstGeom prst="ellipse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-914400" y="3657600"/>
            <a:ext cx="2286000" cy="2286000"/>
          </a:xfrm>
          <a:prstGeom prst="ellipse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0" y="1828800"/>
            <a:ext cx="822960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Thank You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3200400"/>
            <a:ext cx="822960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>
                <a:solidFill>
                  <a:srgbClr val="FFFFFF"/>
                </a:solidFill>
              </a:defRPr>
            </a:pPr>
            <a:r>
              <a:t>For questions: research@hiva.center</a:t>
            </a:r>
          </a:p>
          <a:p>
            <a:pPr algn="ctr">
              <a:spcBef>
                <a:spcPts val="600"/>
              </a:spcBef>
              <a:defRPr sz="1600">
                <a:solidFill>
                  <a:srgbClr val="FFFFFF"/>
                </a:solidFill>
              </a:defRPr>
            </a:pPr>
            <a:r>
              <a:t>Project Archive: innovationcollege.edu/health-witnessing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4B8A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14B8A6"/>
                </a:solidFill>
                <a:latin typeface="Arial"/>
              </a:defRPr>
            </a:pPr>
            <a:r>
              <a:t>Agenda Outline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Introduction to health systems under siege and structural violence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Methodology for theoretical framework development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Results of applying framework to illustrative Gaza 2025 scenario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Conclusion on credibility construction and moral witnessing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Discussion of contributions, limitations, and future work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4B8A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14B8A6"/>
                </a:solidFill>
                <a:latin typeface="Arial"/>
              </a:defRPr>
            </a:pPr>
            <a:r>
              <a:t>Research Context &amp; Background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Problem Domain:</a:t>
            </a:r>
            <a:r>
              <a:rPr sz="1800" b="0">
                <a:solidFill>
                  <a:srgbClr val="1F2937"/>
                </a:solidFill>
                <a:latin typeface="Arial"/>
              </a:rPr>
              <a:t> Health systems operating under protracted conflict and siege conditions.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Current State:</a:t>
            </a:r>
            <a:r>
              <a:rPr sz="1800" b="0">
                <a:solidFill>
                  <a:srgbClr val="1F2937"/>
                </a:solidFill>
                <a:latin typeface="Arial"/>
              </a:rPr>
              <a:t> Health infrastructure is systematically dismantled, transforming clinical practice.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Research Gap:</a:t>
            </a:r>
            <a:r>
              <a:rPr sz="1800" b="0">
                <a:solidFill>
                  <a:srgbClr val="1F2937"/>
                </a:solidFill>
                <a:latin typeface="Arial"/>
              </a:rPr>
              <a:t> Lack of conceptual frameworks analyzing health documentation as moral testimony.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Challenge Addressed:</a:t>
            </a:r>
            <a:r>
              <a:rPr sz="1800" b="0">
                <a:solidFill>
                  <a:srgbClr val="1F2937"/>
                </a:solidFill>
                <a:latin typeface="Arial"/>
              </a:rPr>
              <a:t> Understanding how credibility is constructed amidst epistemic injustice and structural violence.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4B8A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14B8A6"/>
                </a:solidFill>
                <a:latin typeface="Arial"/>
              </a:defRPr>
            </a:pPr>
            <a:r>
              <a:t>Motivation &amp; Research Objectives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🎯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4B8A6"/>
                </a:solidFill>
              </a:defRPr>
            </a:pPr>
            <a:r>
              <a:t>Core Motivation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To analyze how structural violence turns health data into politically charged moral testimony.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🔍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4B8A6"/>
                </a:solidFill>
              </a:defRPr>
            </a:pPr>
            <a:r>
              <a:t>Key Research Questions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How do health workers construct credibility under siege? What factors foster or erode trust in their accounts?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68680" y="480060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★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4B8A6"/>
                </a:solidFill>
              </a:defRPr>
            </a:pPr>
            <a:r>
              <a:t>Expected Impact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Provide a lens to interpret health crises, advocating for epistemic recognition of suffering.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4B8A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5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14B8A6"/>
                </a:solidFill>
                <a:latin typeface="Arial"/>
              </a:defRPr>
            </a:pPr>
            <a:r>
              <a:t>Related Work &amp; Theoretical Foundations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2DD4BF"/>
                </a:solidFill>
              </a:defRPr>
            </a:pPr>
            <a:r>
              <a:t>Existing Literature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0D9488"/>
                </a:solidFill>
              </a:defRPr>
            </a:pPr>
            <a:r>
              <a:t>Our Theoretical Departure</a:t>
            </a:r>
          </a:p>
        </p:txBody>
      </p:sp>
      <p:sp>
        <p:nvSpPr>
          <p:cNvPr id="8" name="Rectangle 7"/>
          <p:cNvSpPr/>
          <p:nvPr/>
        </p:nvSpPr>
        <p:spPr>
          <a:xfrm>
            <a:off x="4526280" y="2377440"/>
            <a:ext cx="45720" cy="34747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■  Studies on health in conflict focus on logistics and epidemiology.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Humanitarian communication analyzes narratives and framing.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Epistemic injustice theory examines whose knowledge is deemed credible.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Structural violence literature links political conditions to health outcomes.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■  Shifts focus from logistics to the epistemology of health data.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Theorizes routine documentation as an act of moral witnessing.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Applies epistemic injustice to institutional reporting in sieges.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Integrates these concepts into a unified framework for credibility construction.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4B8A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6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14B8A6"/>
                </a:solidFill>
                <a:latin typeface="Arial"/>
              </a:defRPr>
            </a:pPr>
            <a:r>
              <a:t>Proposed Conceptual Framework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1828800"/>
            <a:ext cx="1170432" cy="640080"/>
          </a:xfrm>
          <a:prstGeom prst="rect">
            <a:avLst/>
          </a:prstGeom>
          <a:solidFill>
            <a:srgbClr val="2DD4BF"/>
          </a:solidFill>
          <a:ln w="25400">
            <a:solidFill>
              <a:srgbClr val="0D948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Structural Violence (Siege Conditions)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2084832" y="2148840"/>
            <a:ext cx="365760" cy="0"/>
          </a:xfrm>
          <a:prstGeom prst="line">
            <a:avLst/>
          </a:prstGeom>
          <a:ln w="38100">
            <a:solidFill>
              <a:srgbClr val="2DD4B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2450592" y="1828800"/>
            <a:ext cx="1170432" cy="640080"/>
          </a:xfrm>
          <a:prstGeom prst="rect">
            <a:avLst/>
          </a:prstGeom>
          <a:solidFill>
            <a:srgbClr val="14B8A6"/>
          </a:solidFill>
          <a:ln w="25400">
            <a:solidFill>
              <a:srgbClr val="0D948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Health System Collapse &amp; Data Generation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3621024" y="2148840"/>
            <a:ext cx="365760" cy="0"/>
          </a:xfrm>
          <a:prstGeom prst="line">
            <a:avLst/>
          </a:prstGeom>
          <a:ln w="38100">
            <a:solidFill>
              <a:srgbClr val="2DD4B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3986784" y="1828800"/>
            <a:ext cx="1170432" cy="640080"/>
          </a:xfrm>
          <a:prstGeom prst="rect">
            <a:avLst/>
          </a:prstGeom>
          <a:solidFill>
            <a:srgbClr val="14B8A6"/>
          </a:solidFill>
          <a:ln w="25400">
            <a:solidFill>
              <a:srgbClr val="0D948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Institutional Reporting as Moral Testimony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5157216" y="2148840"/>
            <a:ext cx="365760" cy="0"/>
          </a:xfrm>
          <a:prstGeom prst="line">
            <a:avLst/>
          </a:prstGeom>
          <a:ln w="38100">
            <a:solidFill>
              <a:srgbClr val="2DD4B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5522976" y="1828800"/>
            <a:ext cx="1170432" cy="640080"/>
          </a:xfrm>
          <a:prstGeom prst="rect">
            <a:avLst/>
          </a:prstGeom>
          <a:solidFill>
            <a:srgbClr val="14B8A6"/>
          </a:solidFill>
          <a:ln w="25400">
            <a:solidFill>
              <a:srgbClr val="0D948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Credibility Construction via Epistemic Resilience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6693408" y="2148840"/>
            <a:ext cx="365760" cy="0"/>
          </a:xfrm>
          <a:prstGeom prst="line">
            <a:avLst/>
          </a:prstGeom>
          <a:ln w="38100">
            <a:solidFill>
              <a:srgbClr val="2DD4B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7059168" y="1828800"/>
            <a:ext cx="1170432" cy="640080"/>
          </a:xfrm>
          <a:prstGeom prst="rect">
            <a:avLst/>
          </a:prstGeom>
          <a:solidFill>
            <a:srgbClr val="14B8A6"/>
          </a:solidFill>
          <a:ln w="25400">
            <a:solidFill>
              <a:srgbClr val="0D948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Appeal for Recognition &amp; Moral Responsibility</a:t>
            </a:r>
          </a:p>
        </p:txBody>
      </p:sp>
      <p:sp>
        <p:nvSpPr>
          <p:cNvPr id="15" name="Rectangle 14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4B8A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7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14B8A6"/>
                </a:solidFill>
                <a:latin typeface="Arial"/>
              </a:defRPr>
            </a:pPr>
            <a:r>
              <a:t>Methodology Overview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Research Approach:</a:t>
            </a:r>
            <a:r>
              <a:rPr sz="1800" b="0">
                <a:solidFill>
                  <a:srgbClr val="1F2937"/>
                </a:solidFill>
                <a:latin typeface="Arial"/>
              </a:rPr>
              <a:t> Theoretical framework development and illustrative scenario analysis.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Data Source:</a:t>
            </a:r>
            <a:r>
              <a:rPr sz="1800" b="0">
                <a:solidFill>
                  <a:srgbClr val="1F2937"/>
                </a:solidFill>
                <a:latin typeface="Arial"/>
              </a:rPr>
              <a:t> Hypothetical but historically-informed data patterns extrapolated to a projected 2025 Gaza crisis.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Core Method:</a:t>
            </a:r>
            <a:r>
              <a:rPr sz="1800" b="0">
                <a:solidFill>
                  <a:srgbClr val="1F2937"/>
                </a:solidFill>
                <a:latin typeface="Arial"/>
              </a:rPr>
              <a:t> Interpretive analysis applying the framework to simulated quantitative and qualitative data.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Tools:</a:t>
            </a:r>
            <a:r>
              <a:rPr sz="1800" b="0">
                <a:solidFill>
                  <a:srgbClr val="1F2937"/>
                </a:solidFill>
                <a:latin typeface="Arial"/>
              </a:rPr>
              <a:t> Conceptual analysis, theoretical modeling of credibility construction mechanisms.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4B8A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8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400" b="1">
                <a:solidFill>
                  <a:srgbClr val="14B8A6"/>
                </a:solidFill>
                <a:latin typeface="Arial"/>
              </a:defRPr>
            </a:pPr>
            <a:r>
              <a:t>Detailed Methodology - Assumptions &amp; Scope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Primary Assumption:</a:t>
            </a:r>
            <a:r>
              <a:rPr sz="1800" b="0">
                <a:solidFill>
                  <a:srgbClr val="1F2937"/>
                </a:solidFill>
                <a:latin typeface="Arial"/>
              </a:rPr>
              <a:t> Health documentation in collapse transcends epidemiology to become moral communication.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Illustrative Scenario:</a:t>
            </a:r>
            <a:r>
              <a:rPr sz="1800" b="0">
                <a:solidFill>
                  <a:srgbClr val="1F2937"/>
                </a:solidFill>
                <a:latin typeface="Arial"/>
              </a:rPr>
              <a:t> Based on extrapolation of documented trends, not real-time empirical data.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Scope:</a:t>
            </a:r>
            <a:r>
              <a:rPr sz="1800" b="0">
                <a:solidFill>
                  <a:srgbClr val="1F2937"/>
                </a:solidFill>
                <a:latin typeface="Arial"/>
              </a:rPr>
              <a:t> Focuses on theoretical interpretation of how data functions, not empirical validation.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Constraint:</a:t>
            </a:r>
            <a:r>
              <a:rPr sz="1800" b="0">
                <a:solidFill>
                  <a:srgbClr val="1F2937"/>
                </a:solidFill>
                <a:latin typeface="Arial"/>
              </a:rPr>
              <a:t> Uses simulated morbidity, mortality, and resource data to ground the theoretical argument.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4B8A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