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AWD per 10,000 pop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June</c:v>
                </c:pt>
                <c:pt idx="1">
                  <c:v>July</c:v>
                </c:pt>
                <c:pt idx="2">
                  <c:v>August</c:v>
                </c:pt>
                <c:pt idx="3">
                  <c:v>September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124</c:v>
                </c:pt>
                <c:pt idx="1">
                  <c:v>138</c:v>
                </c:pt>
                <c:pt idx="2">
                  <c:v>162</c:v>
                </c:pt>
                <c:pt idx="3">
                  <c:v>170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GBS Cases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June</c:v>
                </c:pt>
                <c:pt idx="1">
                  <c:v>July</c:v>
                </c:pt>
                <c:pt idx="2">
                  <c:v>August</c:v>
                </c:pt>
                <c:pt idx="3">
                  <c:v>September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18</c:v>
                </c:pt>
                <c:pt idx="1">
                  <c:v>25</c:v>
                </c:pt>
                <c:pt idx="2">
                  <c:v>38</c:v>
                </c:pt>
                <c:pt idx="3">
                  <c:v>20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Fuel Availability (%)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June</c:v>
                </c:pt>
                <c:pt idx="1">
                  <c:v>July</c:v>
                </c:pt>
                <c:pt idx="2">
                  <c:v>August</c:v>
                </c:pt>
                <c:pt idx="3">
                  <c:v>September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42</c:v>
                </c:pt>
                <c:pt idx="1">
                  <c:v>28</c:v>
                </c:pt>
                <c:pt idx="2">
                  <c:v>21</c:v>
                </c:pt>
                <c:pt idx="3">
                  <c:v>24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Witnessing Health under Siege: Credibility, Moral Responsibility, and Structural Violence in Gaza’s 2025 Health Crisis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Moana Tui, Leilani Kahele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Research Center, Hiva; Innovation College, Bolotoo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Algorithmic Process of the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2DD4BF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Input: Raw Health &amp; Resource Data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14B8A6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Step 1: Contextualize within Siege (Structural Violence)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14B8A6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Step 2: Interpret Metrics as Systematic Testimony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14B8A6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Step 3: Analyze Institutional Consistency &amp; Interrelationships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14B8A6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Step 4: Output: Credibility Assessment &amp; Moral Appeal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Illustrative Scenario: Gaza 2025 Setup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Application &amp; 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Applying the framework to an illustrative health system collapse scenario.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14B8A6"/>
                </a:solidFill>
                <a:latin typeface="Arial"/>
              </a:defRPr>
            </a:pPr>
            <a:r>
              <a:t>Simulated Morbidity Distribution (Jun-Aug 2025)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Variable</a:t>
                      </a:r>
                    </a:p>
                  </a:txBody>
                  <a:tcPr>
                    <a:solidFill>
                      <a:srgbClr val="14B8A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Count</a:t>
                      </a:r>
                    </a:p>
                  </a:txBody>
                  <a:tcPr>
                    <a:solidFill>
                      <a:srgbClr val="14B8A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Percentage</a:t>
                      </a:r>
                    </a:p>
                  </a:txBody>
                  <a:tcPr>
                    <a:solidFill>
                      <a:srgbClr val="14B8A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Notes</a:t>
                      </a:r>
                    </a:p>
                  </a:txBody>
                  <a:tcPr>
                    <a:solidFill>
                      <a:srgbClr val="14B8A6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Reported Acute Watery Diarrhoea (AWD)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18,500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37%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Primary indicator of water/sanitation collapse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Other Infectious Diseases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31,500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Includes respiratory, skin infections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Suspected Guillain-Barré Syndrome (GBS)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101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–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Neurological complication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GBS Fatalities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9.9% Case Fatality Rate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GBS Cases from Khan Younis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58%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Geographic concentration of severe outcomes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Temporal Deterioration of Key Indicators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14B8A6"/>
                </a:solidFill>
                <a:latin typeface="Arial"/>
              </a:defRPr>
            </a:pPr>
            <a:r>
              <a:t>Key Result 1: Data as Systematic Testimony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Framework Interpretation: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Simulated tables are stylized representations of epistemic resilience.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Network of Claims:</a:t>
            </a:r>
            <a:r>
              <a:rPr sz="1800" b="0">
                <a:solidFill>
                  <a:srgbClr val="1F2937"/>
                </a:solidFill>
                <a:latin typeface="Arial"/>
              </a:rPr>
              <a:t> Consistency of metrics (AWD, GBS, fuel) across time creates interlocking truth-claims.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Resisting Denial:</a:t>
            </a:r>
            <a:r>
              <a:rPr sz="1800" b="0">
                <a:solidFill>
                  <a:srgbClr val="1F2937"/>
                </a:solidFill>
                <a:latin typeface="Arial"/>
              </a:rPr>
              <a:t> Logical interrelationships (e.g., fuel ↓ → disease ↑) make isolated dismissal harder.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Moral Communication: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The 37% increase in AWD incidence is not just a statistic but a narrative of deprivation.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14B8A6"/>
                </a:solidFill>
                <a:latin typeface="Arial"/>
              </a:defRPr>
            </a:pPr>
            <a:r>
              <a:t>Key Result 2: Correlation as Moral Appeal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B8A6"/>
                </a:solidFill>
              </a:defRPr>
            </a:pPr>
            <a:r>
              <a:t>Strong Negative Correlation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Illustrative data shows r = -0.87 between fuel availability and AWD incidence.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B8A6"/>
                </a:solidFill>
              </a:defRPr>
            </a:pPr>
            <a:r>
              <a:t>Transformation of Data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This statistical relationship is reinterpreted as a direct, morally charged causal claim: deprivation causes suffering.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B8A6"/>
                </a:solidFill>
              </a:defRPr>
            </a:pPr>
            <a:r>
              <a:t>Appeal for Recognition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The correlation functions as an epistemic appeal, demanding acknowledgment of the siege's health impact.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14B8A6"/>
                </a:solidFill>
                <a:latin typeface="Arial"/>
              </a:defRPr>
            </a:pPr>
            <a:r>
              <a:t>Key Result 3: The Health Worker as Moral Witness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2DD4BF"/>
                </a:solidFill>
              </a:defRPr>
            </a:pPr>
            <a:r>
              <a:t>Traditional Role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D9488"/>
                </a:solidFill>
              </a:defRPr>
            </a:pPr>
            <a:r>
              <a:t>Role under Siege (Framework View)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Clinician focused on biomedical care.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Documentation for clinical and epidemiological purposes.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Operates within a functional health system.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Advocacy is a separate, optional activity.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Clinician as narrator and moral witness.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Documentation as an act of testimony and resistance.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Practices amidst systemic collapse and epistemic injustice.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Care, documentation, and advocacy collapse into a single act of witnessing.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14B8A6"/>
                </a:solidFill>
                <a:latin typeface="Arial"/>
              </a:defRPr>
            </a:pPr>
            <a:r>
              <a:t>Qualitative Analysis: Institutional Framing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Institutional Consistency:</a:t>
            </a:r>
            <a:r>
              <a:rPr sz="1800" b="0">
                <a:solidFill>
                  <a:srgbClr val="1F2937"/>
                </a:solidFill>
                <a:latin typeface="Arial"/>
              </a:rPr>
              <a:t> Repeated metrics from multiple agencies (e.g., WHO, MoH) build a fortress of facts.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Narrative Integration: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Field updates from professionals treating patients during blackouts personalize the data.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Framing as Communication: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Reports are strategically framed not just to inform, but to compel global moral responsibility.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Mediating Moral Authority:</a:t>
            </a:r>
            <a:r>
              <a:rPr sz="1800" b="0">
                <a:solidFill>
                  <a:srgbClr val="1F2937"/>
                </a:solidFill>
                <a:latin typeface="Arial"/>
              </a:rPr>
              <a:t> The framework shows how institutional channels can amplify or constrain the moral force of health data.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Discussion: Interpreting the Findings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Significance:</a:t>
            </a:r>
            <a:r>
              <a:rPr sz="1800" b="0">
                <a:solidFill>
                  <a:srgbClr val="1F2937"/>
                </a:solidFill>
                <a:latin typeface="Arial"/>
              </a:rPr>
              <a:t> The framework reveals the dual nature of health data under siege—both clinical record and moral artifact.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Mechanism:</a:t>
            </a:r>
            <a:r>
              <a:rPr sz="1800" b="0">
                <a:solidFill>
                  <a:srgbClr val="1F2937"/>
                </a:solidFill>
                <a:latin typeface="Arial"/>
              </a:rPr>
              <a:t> Credibility is constructed through the relentless, consistent production of interlinked quantitative and qualitative evidence.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Implication: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Challenges to such data are not merely technical disputes but contests over the reality of suffering.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Broader Application: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This model is applicable to other contexts where structural violence silences health narratives.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Summary of Key Contributions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B8A6"/>
                </a:solidFill>
              </a:defRPr>
            </a:pPr>
            <a:r>
              <a:t>Conceptual Framework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Develops a novel lens for analyzing credibility construction and moral witnessing in besieged health systems.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B8A6"/>
                </a:solidFill>
              </a:defRPr>
            </a:pPr>
            <a:r>
              <a:t>Theoretical Innovation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Theorizes the transformation of routine health documentation into acts of moral testimony during systemic collapse.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B8A6"/>
                </a:solidFill>
              </a:defRPr>
            </a:pPr>
            <a:r>
              <a:t>Applied Interpretation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Applies the framework to an illustrative 2025 Gaza scenario, interpreting quantitative indicators as epistemic appeals.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B8A6"/>
                </a:solidFill>
              </a:defRPr>
            </a:pPr>
            <a:r>
              <a:t>Mechanism Revealed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Reveals how institutional consistency in reporting fosters epistemic resilience and resists denial.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structured overview of the theoretical framework and its application.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Limitations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Hypothetical Scenario:</a:t>
            </a:r>
            <a:r>
              <a:rPr sz="1800" b="0">
                <a:solidFill>
                  <a:srgbClr val="1F2937"/>
                </a:solidFill>
                <a:latin typeface="Arial"/>
              </a:rPr>
              <a:t> Analysis is based on projected, illustrative data, not real-time empirical validation.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Theoretical Focus:</a:t>
            </a:r>
            <a:r>
              <a:rPr sz="1800" b="0">
                <a:solidFill>
                  <a:srgbClr val="1F2937"/>
                </a:solidFill>
                <a:latin typeface="Arial"/>
              </a:rPr>
              <a:t> Framework provides interpretation, not predictive power or intervention design.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Context Specificity:</a:t>
            </a:r>
            <a:r>
              <a:rPr sz="1800" b="0">
                <a:solidFill>
                  <a:srgbClr val="1F2937"/>
                </a:solidFill>
                <a:latin typeface="Arial"/>
              </a:rPr>
              <a:t> While transferable, insights are grounded in the specific dynamics of the Gaza siege.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Simplification: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Models complex social-political phenomena into a conceptual framework for analysis.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Future Research Directions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554480" cy="640080"/>
          </a:xfrm>
          <a:prstGeom prst="rect">
            <a:avLst/>
          </a:prstGeom>
          <a:solidFill>
            <a:srgbClr val="2DD4BF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Empirical Validation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468880" y="2148840"/>
            <a:ext cx="365760" cy="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834640" y="1828800"/>
            <a:ext cx="1554480" cy="640080"/>
          </a:xfrm>
          <a:prstGeom prst="rect">
            <a:avLst/>
          </a:prstGeom>
          <a:solidFill>
            <a:srgbClr val="14B8A6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Cross-Context Application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389120" y="2148840"/>
            <a:ext cx="365760" cy="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754880" y="1828800"/>
            <a:ext cx="1554480" cy="640080"/>
          </a:xfrm>
          <a:prstGeom prst="rect">
            <a:avLst/>
          </a:prstGeom>
          <a:solidFill>
            <a:srgbClr val="14B8A6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Institutional Trust Dynamics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6309360" y="2148840"/>
            <a:ext cx="365760" cy="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675120" y="1828800"/>
            <a:ext cx="1554480" cy="640080"/>
          </a:xfrm>
          <a:prstGeom prst="rect">
            <a:avLst/>
          </a:prstGeom>
          <a:solidFill>
            <a:srgbClr val="14B8A6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Policy &amp; Practice Integration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Detailed Future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Empirical Testing:</a:t>
            </a:r>
            <a:r>
              <a:rPr sz="1800" b="0">
                <a:solidFill>
                  <a:srgbClr val="1F2937"/>
                </a:solidFill>
                <a:latin typeface="Arial"/>
              </a:rPr>
              <a:t> Apply and validate the framework using real-time data from ongoing crises.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Comparative Studies:</a:t>
            </a:r>
            <a:r>
              <a:rPr sz="1800" b="0">
                <a:solidFill>
                  <a:srgbClr val="1F2937"/>
                </a:solidFill>
                <a:latin typeface="Arial"/>
              </a:rPr>
              <a:t> Extend analysis to other regions experiencing structural violence and health collapse.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Trust Analysis:</a:t>
            </a:r>
            <a:r>
              <a:rPr sz="1800" b="0">
                <a:solidFill>
                  <a:srgbClr val="1F2937"/>
                </a:solidFill>
                <a:latin typeface="Arial"/>
              </a:rPr>
              <a:t> Deep-dive into how different audiences (media, governments, public) perceive institutional credibility.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Communication Strategies:</a:t>
            </a:r>
            <a:r>
              <a:rPr sz="1800" b="0">
                <a:solidFill>
                  <a:srgbClr val="1F2937"/>
                </a:solidFill>
                <a:latin typeface="Arial"/>
              </a:rPr>
              <a:t> Develop evidence-based guidelines for humanitarian health reporting under siege.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2DD4BF"/>
          </a:solidFill>
          <a:ln w="38100">
            <a:solidFill>
              <a:srgbClr val="14B8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Health data in sieges is dual-natured: an epidemiological record and a moral testimony.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Credibility is constructed through the consistent, interlinked reporting of quantitative and qualitative evidence.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Health workers become crucial moral witnesses, their documentation an appeal for epistemic recognition.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Our framework provides a vital tool for interpreting health crises where suffering is systematically silenced.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Selected 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4B8A6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Fricker, M. (2007). Epistemic Injustice:</a:t>
            </a:r>
            <a:r>
              <a:rPr sz="1200" b="0">
                <a:solidFill>
                  <a:srgbClr val="1F2937"/>
                </a:solidFill>
                <a:latin typeface="Arial"/>
              </a:rPr>
              <a:t> Power and the Ethics of Knowing. Oxford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4B8A6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Farmer, P. (2004). An anthropology of structural violence. Current Anthropology.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4B8A6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WHO. (Various). Health Cluster Bulletins - Gaza Strip.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4B8A6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Médicins Sans Frontières. (2024). Crisis Updates:</a:t>
            </a:r>
            <a:r>
              <a:rPr sz="1200" b="0">
                <a:solidFill>
                  <a:srgbClr val="1F2937"/>
                </a:solidFill>
                <a:latin typeface="Arial"/>
              </a:rPr>
              <a:t> Gaza.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4B8A6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Kleinman, A., &amp; Kleinman, J. (1996). The appeal of experience; the dismay of images... Daedalus.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4B8A6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Ticktin, M. (2011). Casualties of Care:</a:t>
            </a:r>
            <a:r>
              <a:rPr sz="1200" b="0">
                <a:solidFill>
                  <a:srgbClr val="1F2937"/>
                </a:solidFill>
                <a:latin typeface="Arial"/>
              </a:rPr>
              <a:t> Immigration and the Politics of Humanitarianism...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4B8A6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Acknowledgments:</a:t>
            </a:r>
            <a:r>
              <a:rPr sz="1200" b="0">
                <a:solidFill>
                  <a:srgbClr val="1F2937"/>
                </a:solidFill>
                <a:latin typeface="Arial"/>
              </a:rPr>
              <a:t> To health workers in Gaza and all contexts of siege, whose practice inspired this theoretical inquiry.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research@hiva.center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innovationcollege.edu/health-witnessing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Agenda Outline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Introduction to health systems under siege and structural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Methodology for theoretical framework development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Results of applying framework to illustrative Gaza 2025 scenario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Conclusion on credibility construction and moral witnessing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Discussion of contributions, limitations, and future work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Problem Domain:</a:t>
            </a:r>
            <a:r>
              <a:rPr sz="1800" b="0">
                <a:solidFill>
                  <a:srgbClr val="1F2937"/>
                </a:solidFill>
                <a:latin typeface="Arial"/>
              </a:rPr>
              <a:t> Health systems operating under protracted conflict and siege conditions.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Current State:</a:t>
            </a:r>
            <a:r>
              <a:rPr sz="1800" b="0">
                <a:solidFill>
                  <a:srgbClr val="1F2937"/>
                </a:solidFill>
                <a:latin typeface="Arial"/>
              </a:rPr>
              <a:t> Health infrastructure is systematically dismantled, transforming clinical practice.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Research Gap:</a:t>
            </a:r>
            <a:r>
              <a:rPr sz="1800" b="0">
                <a:solidFill>
                  <a:srgbClr val="1F2937"/>
                </a:solidFill>
                <a:latin typeface="Arial"/>
              </a:rPr>
              <a:t> Lack of conceptual frameworks analyzing health documentation as moral testimony.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Challenge Addressed:</a:t>
            </a:r>
            <a:r>
              <a:rPr sz="1800" b="0">
                <a:solidFill>
                  <a:srgbClr val="1F2937"/>
                </a:solidFill>
                <a:latin typeface="Arial"/>
              </a:rPr>
              <a:t> Understanding how credibility is constructed amidst epistemic injustice and structural violence.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B8A6"/>
                </a:solidFill>
              </a:defRPr>
            </a:pPr>
            <a:r>
              <a:t>Core 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To analyze how structural violence turns health data into politically charged moral testimony.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B8A6"/>
                </a:solidFill>
              </a:defRPr>
            </a:pPr>
            <a:r>
              <a:t>Key Research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 health workers construct credibility under siege? What factors foster or erode trust in their accounts?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★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B8A6"/>
                </a:solidFill>
              </a:defRPr>
            </a:pPr>
            <a:r>
              <a:t>Expected Impact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Provide a lens to interpret health crises, advocating for epistemic recognition of suffering.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Related Work &amp; Theoretical Foundations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2DD4BF"/>
                </a:solidFill>
              </a:defRPr>
            </a:pPr>
            <a:r>
              <a:t>Existing Literature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D9488"/>
                </a:solidFill>
              </a:defRPr>
            </a:pPr>
            <a:r>
              <a:t>Our Theoretical Departure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Studies on health in conflict focus on logistics and epidemiology.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Humanitarian communication analyzes narratives and framing.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Epistemic injustice theory examines whose knowledge is deemed credible.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Structural violence literature links political conditions to health outcomes.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Shifts focus from logistics to the epistemology of health data.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Theorizes routine documentation as an act of moral witnessing.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Applies epistemic injustice to institutional reporting in sieges.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Integrates these concepts into a unified framework for credibility construction.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Proposed Conceptual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2DD4BF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Structural Violence (Siege Conditions)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14B8A6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Health System Collapse &amp; Data Generation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14B8A6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Institutional Reporting as Moral Testimony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14B8A6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Credibility Construction via Epistemic Resilience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14B8A6"/>
          </a:solidFill>
          <a:ln w="254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Appeal for Recognition &amp; Moral Responsibility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Methodology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Research Approach:</a:t>
            </a:r>
            <a:r>
              <a:rPr sz="1800" b="0">
                <a:solidFill>
                  <a:srgbClr val="1F2937"/>
                </a:solidFill>
                <a:latin typeface="Arial"/>
              </a:rPr>
              <a:t> Theoretical framework development and illustrative scenario analysis.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Data Source:</a:t>
            </a:r>
            <a:r>
              <a:rPr sz="1800" b="0">
                <a:solidFill>
                  <a:srgbClr val="1F2937"/>
                </a:solidFill>
                <a:latin typeface="Arial"/>
              </a:rPr>
              <a:t> Hypothetical but historically-informed data patterns extrapolated to a projected 2025 Gaza crisis.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Core Method:</a:t>
            </a:r>
            <a:r>
              <a:rPr sz="1800" b="0">
                <a:solidFill>
                  <a:srgbClr val="1F2937"/>
                </a:solidFill>
                <a:latin typeface="Arial"/>
              </a:rPr>
              <a:t> Interpretive analysis applying the framework to simulated quantitative and qualitative data.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Tools:</a:t>
            </a:r>
            <a:r>
              <a:rPr sz="1800" b="0">
                <a:solidFill>
                  <a:srgbClr val="1F2937"/>
                </a:solidFill>
                <a:latin typeface="Arial"/>
              </a:rPr>
              <a:t> Conceptual analysis, theoretical modeling of credibility construction mechanisms.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14B8A6"/>
                </a:solidFill>
                <a:latin typeface="Arial"/>
              </a:defRPr>
            </a:pPr>
            <a:r>
              <a:t>Detailed Methodology - Assumptions &amp; Scope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Primary Assumption:</a:t>
            </a:r>
            <a:r>
              <a:rPr sz="1800" b="0">
                <a:solidFill>
                  <a:srgbClr val="1F2937"/>
                </a:solidFill>
                <a:latin typeface="Arial"/>
              </a:rPr>
              <a:t> Health documentation in collapse transcends epidemiology to become moral communication.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Illustrative Scenario:</a:t>
            </a:r>
            <a:r>
              <a:rPr sz="1800" b="0">
                <a:solidFill>
                  <a:srgbClr val="1F2937"/>
                </a:solidFill>
                <a:latin typeface="Arial"/>
              </a:rPr>
              <a:t> Based on extrapolation of documented trends, not real-time empirical data.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Scope:</a:t>
            </a:r>
            <a:r>
              <a:rPr sz="1800" b="0">
                <a:solidFill>
                  <a:srgbClr val="1F2937"/>
                </a:solidFill>
                <a:latin typeface="Arial"/>
              </a:rPr>
              <a:t> Focuses on theoretical interpretation of how data functions, not empirical validation.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Constraint:</a:t>
            </a:r>
            <a:r>
              <a:rPr sz="1800" b="0">
                <a:solidFill>
                  <a:srgbClr val="1F2937"/>
                </a:solidFill>
                <a:latin typeface="Arial"/>
              </a:rPr>
              <a:t> Uses simulated morbidity, mortality, and resource data to ground the theoretical argument.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