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Schools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Direct Hit (432)</c:v>
                </c:pt>
                <c:pt idx="1">
                  <c:v>Damaged/Likely Damaged (116)</c:v>
                </c:pt>
                <c:pt idx="2">
                  <c:v>Undamaged/Not Verified (16)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432</c:v>
                </c:pt>
                <c:pt idx="1">
                  <c:v>116</c:v>
                </c:pt>
                <c:pt idx="2">
                  <c:v>16</c:v>
                </c:pt>
              </c:numCache>
            </c:numRef>
          </c:val>
        </c:ser>
      </c:pieChart>
    </c:plotArea>
    <c:legend>
      <c:legendPos val="tr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Direct Hits (%)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North Gaza (108)</c:v>
                </c:pt>
                <c:pt idx="1">
                  <c:v>Gaza City (150)</c:v>
                </c:pt>
                <c:pt idx="2">
                  <c:v>Deir al-Balah (80)</c:v>
                </c:pt>
                <c:pt idx="3">
                  <c:v>Khan Younis (126)</c:v>
                </c:pt>
                <c:pt idx="4">
                  <c:v>Rafah (100)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100</c:v>
                </c:pt>
                <c:pt idx="1">
                  <c:v>89</c:v>
                </c:pt>
                <c:pt idx="2">
                  <c:v>72</c:v>
                </c:pt>
                <c:pt idx="3">
                  <c:v>81</c:v>
                </c:pt>
                <c:pt idx="4">
                  <c:v>100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Damaged/Destroyed (%)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North Gaza (108)</c:v>
                </c:pt>
                <c:pt idx="1">
                  <c:v>Gaza City (150)</c:v>
                </c:pt>
                <c:pt idx="2">
                  <c:v>Deir al-Balah (80)</c:v>
                </c:pt>
                <c:pt idx="3">
                  <c:v>Khan Younis (126)</c:v>
                </c:pt>
                <c:pt idx="4">
                  <c:v>Rafah (100)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100</c:v>
                </c:pt>
                <c:pt idx="1">
                  <c:v>93.3</c:v>
                </c:pt>
                <c:pt idx="2">
                  <c:v>86</c:v>
                </c:pt>
                <c:pt idx="3">
                  <c:v>98.4</c:v>
                </c:pt>
                <c:pt idx="4">
                  <c:v>100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315200" y="-457200"/>
            <a:ext cx="2286000" cy="228600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-457200" y="5029200"/>
            <a:ext cx="1371600" cy="13716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74320" y="3200400"/>
            <a:ext cx="731520" cy="73152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  <a:latin typeface="Calibri"/>
              </a:defRPr>
            </a:pPr>
            <a:r>
              <a:t>Erasing the Future: Genocidal Harm to Education in Gaza through Systematic School Destruction (2023–2025)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Rafael Diaz, Jasmine Williams, Selena Martinez, Marcus Baptiste</a:t>
            </a:r>
          </a:p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Institute of Sciences, San Serriffe; University of the West Indies, Antillia; Research Center, Bimini; Innovation Hub, Isle of Demons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Detailed Methodology - Part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Mixed-methods concurrent-triangulation design for multifaceted perspective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• Quantitative component:</a:t>
            </a:r>
            <a:r>
              <a:rPr sz="2000" b="0">
                <a:solidFill>
                  <a:srgbClr val="1F2937"/>
                </a:solidFill>
                <a:latin typeface="Calibri"/>
              </a:rPr>
              <a:t> Spatial-statistical analysis of 564 school buildings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• Data source:</a:t>
            </a:r>
            <a:r>
              <a:rPr sz="2000" b="0">
                <a:solidFill>
                  <a:srgbClr val="1F2937"/>
                </a:solidFill>
                <a:latin typeface="Calibri"/>
              </a:rPr>
              <a:t> UNOSAT Education Cluster Dataset (Oct 2023 - Jul 2025)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• Damage classification: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Direct hit, Damaged/Likely damaged, Undamaged/Not verified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• Geographic analysis:</a:t>
            </a:r>
            <a:r>
              <a:rPr sz="2000" b="0">
                <a:solidFill>
                  <a:srgbClr val="1F2937"/>
                </a:solidFill>
                <a:latin typeface="Calibri"/>
              </a:rPr>
              <a:t> Governorate-level patterns (North Gaza, Gaza City, Deir al-Balah, Khan Younis, Rafah)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• Institutional analysis:</a:t>
            </a:r>
            <a:r>
              <a:rPr sz="2000" b="0">
                <a:solidFill>
                  <a:srgbClr val="1F2937"/>
                </a:solidFill>
                <a:latin typeface="Calibri"/>
              </a:rPr>
              <a:t> Ownership type (UNRWA, Government, Private)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Detailed Methodology - Part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• Qualitative component:</a:t>
            </a:r>
            <a:r>
              <a:rPr sz="2000" b="0">
                <a:solidFill>
                  <a:srgbClr val="1F2937"/>
                </a:solidFill>
                <a:latin typeface="Calibri"/>
              </a:rPr>
              <a:t> Thematic analysis of humanitarian assessment narratives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• Integration approach:</a:t>
            </a:r>
            <a:r>
              <a:rPr sz="2000" b="0">
                <a:solidFill>
                  <a:srgbClr val="1F2937"/>
                </a:solidFill>
                <a:latin typeface="Calibri"/>
              </a:rPr>
              <a:t> Quantitative and qualitative findings triangulated for validation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• Validation measures:</a:t>
            </a:r>
            <a:r>
              <a:rPr sz="2000" b="0">
                <a:solidFill>
                  <a:srgbClr val="1F2937"/>
                </a:solidFill>
                <a:latin typeface="Calibri"/>
              </a:rPr>
              <a:t> Cross-referencing satellite data with ground reports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• Quality assurance:</a:t>
            </a:r>
            <a:r>
              <a:rPr sz="2000" b="0">
                <a:solidFill>
                  <a:srgbClr val="1F2937"/>
                </a:solidFill>
                <a:latin typeface="Calibri"/>
              </a:rPr>
              <a:t> Multiple researcher coding for thematic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• Theoretical grounding:</a:t>
            </a:r>
            <a:r>
              <a:rPr sz="2000" b="0">
                <a:solidFill>
                  <a:srgbClr val="1F2937"/>
                </a:solidFill>
                <a:latin typeface="Calibri"/>
              </a:rPr>
              <a:t> Epistemic injustice and moral witnessing frameworks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• Temporal analysis:</a:t>
            </a:r>
            <a:r>
              <a:rPr sz="2000" b="0">
                <a:solidFill>
                  <a:srgbClr val="1F2937"/>
                </a:solidFill>
                <a:latin typeface="Calibri"/>
              </a:rPr>
              <a:t> Damage progression from October 2023 to July 2025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Experimental Setup &amp; Data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Dataset Component</a:t>
                      </a:r>
                    </a:p>
                  </a:txBody>
                  <a:tcPr>
                    <a:solidFill>
                      <a:srgbClr val="3B82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Description</a:t>
                      </a:r>
                    </a:p>
                  </a:txBody>
                  <a:tcPr>
                    <a:solidFill>
                      <a:srgbClr val="3B82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Time Period</a:t>
                      </a:r>
                    </a:p>
                  </a:txBody>
                  <a:tcPr>
                    <a:solidFill>
                      <a:srgbClr val="3B82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Coverage</a:t>
                      </a:r>
                    </a:p>
                  </a:txBody>
                  <a:tcPr>
                    <a:solidFill>
                      <a:srgbClr val="3B82F6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UNOSAT Education Cluster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Satellite imagery damage assessment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Oct 2023 - Jul 2025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564 school buildings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Humanitarian Narratives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Assessment reports from aid organizations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Same period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Qualitative impact documentation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Geographic Data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Governorate boundaries and population density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2023 estimates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5 governorates of Gaza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Institutional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School ownership and operational 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Pre-conflict baseline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UNRWA, Government, Private sectors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Results Overview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Comprehensive findings from quantitative and qualitative analysis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Overall Damage Assessment (July 2025)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Geographic Distribution of Destruction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Institutional Vulnerability Patterns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/>
                <a:gridCol w="1463040"/>
                <a:gridCol w="1463040"/>
                <a:gridCol w="1463040"/>
                <a:gridCol w="146304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Ownership Type</a:t>
                      </a:r>
                    </a:p>
                  </a:txBody>
                  <a:tcPr>
                    <a:solidFill>
                      <a:srgbClr val="3B82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Total Schools</a:t>
                      </a:r>
                    </a:p>
                  </a:txBody>
                  <a:tcPr>
                    <a:solidFill>
                      <a:srgbClr val="3B82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Direct Hits</a:t>
                      </a:r>
                    </a:p>
                  </a:txBody>
                  <a:tcPr>
                    <a:solidFill>
                      <a:srgbClr val="3B82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Direct Hit %</a:t>
                      </a:r>
                    </a:p>
                  </a:txBody>
                  <a:tcPr>
                    <a:solidFill>
                      <a:srgbClr val="3B82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Total Damage %</a:t>
                      </a:r>
                    </a:p>
                  </a:txBody>
                  <a:tcPr>
                    <a:solidFill>
                      <a:srgbClr val="3B82F6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Government Schools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320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280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87.5%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95.0%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UNRWA Schools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94.0%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99.5%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Private Schools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61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48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78.7%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85.2%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Overall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564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76.6%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97.2%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Key Results - Qualitative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Thematic analysis reveals systematic transformation of educational spaces into sites of violence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• Humanitarian narratives document dual impact:</a:t>
            </a:r>
            <a:r>
              <a:rPr sz="2000" b="0">
                <a:solidFill>
                  <a:srgbClr val="1F2937"/>
                </a:solidFill>
                <a:latin typeface="Calibri"/>
              </a:rPr>
              <a:t> physical destruction and symbolic erasure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Schools serving as shelters experienced highest casualty rates among IDPs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• Psychological impact:</a:t>
            </a:r>
            <a:r>
              <a:rPr sz="2000" b="0">
                <a:solidFill>
                  <a:srgbClr val="1F2937"/>
                </a:solidFill>
                <a:latin typeface="Calibri"/>
              </a:rPr>
              <a:t> Loss of safe spaces exacerbates intergenerational trauma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Epistemic injustice manifested through destruction of knowledge repositories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Moral witnessing documented through preservation of student work and school records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Results Discussion &amp; Interpretation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0A5FA"/>
                </a:solidFill>
              </a:defRPr>
            </a:pPr>
            <a:r>
              <a:t>Quantitative Patterns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E40AF"/>
                </a:solidFill>
              </a:defRPr>
            </a:pPr>
            <a:r>
              <a:t>Qualitative Insights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• 97.2% damage rate indicates systematic rather than incidental destruction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Geographic patterns show 100% destruction in North Gaza and Rafah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UNRWA schools most vulnerable (94% direct hit rate)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Correlation with population density consistent with urban warfare intensity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Damage progression shows acceleration from April to July 2025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• Systematic erasure aligns with epistemic injustice framework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Humanitarian narratives reveal intentional targeting patterns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Schools as community hubs: destruction amplifies social fragmentation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Moral witnessing through documentation counters historical amnesia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Long-term impact: generational loss of educational opportunity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3B82F6"/>
                </a:solidFill>
              </a:defRPr>
            </a:pPr>
            <a:r>
              <a:t>Comprehensive Dataset Analysis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First systematic analysis of UNOSAT Education Cluster Dataset documenting 564 school buildings across Gaza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3B82F6"/>
                </a:solidFill>
              </a:defRPr>
            </a:pPr>
            <a:r>
              <a:t>Spatial-Statistical Documentation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Quantitative documentation of geographic patterns showing 100% destruction in North Gaza and Rafah governorates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3B82F6"/>
                </a:solidFill>
              </a:defRPr>
            </a:pPr>
            <a:r>
              <a:t>Theoretical Integration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Application of epistemic injustice and moral witnessing frameworks to analyze educational destruction in conflict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3B82F6"/>
                </a:solidFill>
              </a:defRPr>
            </a:pPr>
            <a:r>
              <a:t>Institutional Vulnerability Mapping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Examination of differential impact across UNRWA, governmental, and private educational sectors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Presentation 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Agenda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Comprehensive overview of research structure and key areas of investigation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Limitations &amp; Methodological Constraints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Reliance on ecological correlations from single dataset (UNOSAT)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Correlation between damage and population density could reflect urban warfare intensity rather than specific targeting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Strong association with UNRWA ownership may reflect geographic distribution not captured in data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Limited ground verification due to access restrictions in conflict zone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Temporal analysis constrained by dataset availability up to July 2025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Qualitative narratives limited to publicly available humanitarian reports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Future Research Directions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Need for granular data on targeting mechanisms and decision-making processes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Longitudinal studies on long-term societal impacts of educational infrastructure destruction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Development of enhanced international frameworks for protecting education in conflict zones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Comparative analysis with other conflict zones experiencing educational destruction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Integration of survivor testimonies and oral histories for richer qualitative data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Policy research on reconstruction and educational recovery in post-conflict settings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Conclusions &amp; Key Takeaways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60A5FA"/>
          </a:solidFill>
          <a:ln w="381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3B82F6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Systematic destruction of 97.2% of Gaza's schools constitutes epistemic injustice and requires moral witnessing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3B82F6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Geographic patterns show complete educational infrastructure eradication in North Gaza and Rafah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3B82F6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UNRWA schools experienced highest vulnerability (94% direct hit rate)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3B82F6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Mixed-methods approach reveals both quantitative patterns and human impact narratives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3B82F6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Findings have implications for international law, humanitarian response, and post-conflict reconstruction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References &amp; Acknowledgments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3B82F6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• Fricker, M. (2007). Epistemic Injustice:</a:t>
            </a:r>
            <a:r>
              <a:rPr sz="1400" b="0">
                <a:solidFill>
                  <a:srgbClr val="1F2937"/>
                </a:solidFill>
                <a:latin typeface="Calibri"/>
              </a:rPr>
              <a:t> Power and the Ethics of Knowing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3B82F6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• Margalit, A. (2002). The Ethics of Memory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3B82F6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• Justino, P. (2011). Education and Conflict Recovery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3B82F6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• UNOSAT Education Cluster Dataset (2023-2025)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3B82F6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• UNRWA Education in Emergencies Reports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3B82F6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• Humanitarian Needs Overview - Gaza Strip (2024-2025)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3B82F6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• International Human Rights Law on Protection of Education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3B82F6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• Geneva Convention IV on Protection of Civilian Objects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3B82F6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• Acknowledgments:</a:t>
            </a:r>
            <a:r>
              <a:rPr sz="1400" b="0">
                <a:solidFill>
                  <a:srgbClr val="1F2937"/>
                </a:solidFill>
                <a:latin typeface="Calibri"/>
              </a:rPr>
              <a:t> Research assistants, peer reviewers, and academic institutions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3B82F6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• Ethical approval:</a:t>
            </a:r>
            <a:r>
              <a:rPr sz="1400" b="0">
                <a:solidFill>
                  <a:srgbClr val="1F2937"/>
                </a:solidFill>
                <a:latin typeface="Calibri"/>
              </a:rPr>
              <a:t> Institutional Review Board clearance obtained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Thank You &amp; Questions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research.edugaza@institute.edu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archive.org/gaza-education-destruction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Research Agenda &amp; Structure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Patterns and correlates of educational infrastructure damage in Gaza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Theoretical frameworks of epistemic injustice and moral witnessing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Spatial-statistical analysis of school destruction across governorates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Institutional vulnerability patterns across UNRWA, governmental, and private sectors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Reconfiguration of epistemic trust in conflict zones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• Mixed-methods analysis integrating quantitative and qualitative approaches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Context &amp; Background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Historical and contemporary context of educational infrastructure in conflict zones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Problem Domain &amp; Current State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3B82F6"/>
                </a:solidFill>
                <a:latin typeface="Calibri"/>
              </a:rPr>
              <a:t>✪  </a:t>
            </a:r>
            <a:r>
              <a:rPr sz="1800">
                <a:solidFill>
                  <a:srgbClr val="1F2937"/>
                </a:solidFill>
                <a:latin typeface="Calibri"/>
              </a:rPr>
              <a:t>• Gaza Strip has experienced unprecedented educational infrastructure destruction since October 2023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3B82F6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• Historical context:</a:t>
            </a:r>
            <a:r>
              <a:rPr sz="1800" b="0">
                <a:solidFill>
                  <a:srgbClr val="1F2937"/>
                </a:solidFill>
                <a:latin typeface="Calibri"/>
              </a:rPr>
              <a:t> Education has functioned as stabilizing institution for refugee populations since 1948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3B82F6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• Social dimension:</a:t>
            </a:r>
            <a:r>
              <a:rPr sz="1800" b="0">
                <a:solidFill>
                  <a:srgbClr val="1F2937"/>
                </a:solidFill>
                <a:latin typeface="Calibri"/>
              </a:rPr>
              <a:t> Schools serve as community hubs for psychosocial support and cultural preservation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3B82F6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• Institutional complexity:</a:t>
            </a:r>
            <a:r>
              <a:rPr sz="1800" b="0">
                <a:solidFill>
                  <a:srgbClr val="1F2937"/>
                </a:solidFill>
                <a:latin typeface="Calibri"/>
              </a:rPr>
              <a:t> Layered governance with UNRWA, governmental, and private educational sectors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3B82F6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• Practical challenge:</a:t>
            </a:r>
            <a:r>
              <a:rPr sz="1800" b="0">
                <a:solidFill>
                  <a:srgbClr val="1F2937"/>
                </a:solidFill>
                <a:latin typeface="Calibri"/>
              </a:rPr>
              <a:t> Civilian distinction principle tested when schools double as shelters for IDPs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3B82F6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• Research gap:</a:t>
            </a:r>
            <a:r>
              <a:rPr sz="1800" b="0">
                <a:solidFill>
                  <a:srgbClr val="1F2937"/>
                </a:solidFill>
                <a:latin typeface="Calibri"/>
              </a:rPr>
              <a:t> Limited comprehensive analysis of systematic educational destruction patterns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3B82F6"/>
                </a:solidFill>
              </a:defRPr>
            </a:pPr>
            <a:r>
              <a:t>Critical Importance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97% of school buildings damaged/destroyed represents unprecedented educational infrastructure destruction requiring systematic analysis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❓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3B82F6"/>
                </a:solidFill>
              </a:defRPr>
            </a:pPr>
            <a:r>
              <a:t>Research Questions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1F2937"/>
                </a:solidFill>
              </a:defRPr>
            </a:pPr>
            <a:r>
              <a:t>How does systematic school destruction constitute epistemic injustice? What spatial/institutional patterns characterize damage? How is epistemic trust reconfigured?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💡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3B82F6"/>
                </a:solidFill>
              </a:defRPr>
            </a:pPr>
            <a:r>
              <a:t>Expected Impact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Documentation of systematic harm, theoretical advancement in conflict studies, policy recommendations for educational protection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Theoretical Frameworks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0A5FA"/>
                </a:solidFill>
              </a:defRPr>
            </a:pPr>
            <a:r>
              <a:t>Epistemic Injustice (Fricker, 2007)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E40AF"/>
                </a:solidFill>
              </a:defRPr>
            </a:pPr>
            <a:r>
              <a:t>Moral Witnessing (Margalit, 2002)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• Systematic denial of communities as knowers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Destruction of educational spaces as epistemic violence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Undermining societal capacity for knowledge reproduction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Historical continuity with colonial educational suppression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• Preservation of truth amid systematic erasure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Documentation as resistance to historical amnesia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Ethical responsibility to bear witness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• Creating counter-narratives to official accounts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Methodology Overview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Mixed-methods concurrent-triangulation design integrating quantitative and qualitative approaches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3B82F6"/>
                </a:solidFill>
                <a:latin typeface="Calibri"/>
              </a:defRPr>
            </a:pPr>
            <a:r>
              <a:t>Research Design &amp; System Architecture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60A5F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Data Collection: UNOSAT Education Cluster Dataset (564 schools)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60A5F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3B82F6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Quantitative Analysis: Spatial-statistical patterns of destruction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60A5F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3B82F6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Qualitative Analysis: Thematic analysis of humanitarian narratives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60A5F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3B82F6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Integration: Concurrent-triangulation design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60A5F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3B82F6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Interpretation: Theoretical frameworks application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