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Documented Casualties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Total Killed</c:v>
                </c:pt>
                <c:pt idx="1">
                  <c:v>Total Injured</c:v>
                </c:pt>
                <c:pt idx="2">
                  <c:v>Health Workers</c:v>
                </c:pt>
                <c:pt idx="3">
                  <c:v>Journalists</c:v>
                </c:pt>
                <c:pt idx="4">
                  <c:v>Civil Defence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67183</c:v>
                </c:pt>
                <c:pt idx="1">
                  <c:v>169800</c:v>
                </c:pt>
                <c:pt idx="2">
                  <c:v>1580</c:v>
                </c:pt>
                <c:pt idx="3">
                  <c:v>229</c:v>
                </c:pt>
                <c:pt idx="4">
                  <c:v>135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Monthly Fatalities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Oct-Dec 2023</c:v>
                </c:pt>
                <c:pt idx="1">
                  <c:v>Jan-Mar 2024</c:v>
                </c:pt>
                <c:pt idx="2">
                  <c:v>Apr-Jun 2024</c:v>
                </c:pt>
                <c:pt idx="3">
                  <c:v>Jul-Sep 2024</c:v>
                </c:pt>
                <c:pt idx="4">
                  <c:v>Oct-Dec 2024</c:v>
                </c:pt>
                <c:pt idx="5">
                  <c:v>Jan-Mar 2025</c:v>
                </c:pt>
                <c:pt idx="6">
                  <c:v>Apr-Jun 2025</c:v>
                </c:pt>
                <c:pt idx="7">
                  <c:v>Jul-Sep 2025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18500</c:v>
                </c:pt>
                <c:pt idx="1">
                  <c:v>12500</c:v>
                </c:pt>
                <c:pt idx="2">
                  <c:v>9800</c:v>
                </c:pt>
                <c:pt idx="3">
                  <c:v>8200</c:v>
                </c:pt>
                <c:pt idx="4">
                  <c:v>7500</c:v>
                </c:pt>
                <c:pt idx="5">
                  <c:v>6800</c:v>
                </c:pt>
                <c:pt idx="6">
                  <c:v>5200</c:v>
                </c:pt>
                <c:pt idx="7">
                  <c:v>4683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Monthly Injuries</c:v>
                </c:pt>
              </c:strCache>
            </c:strRef>
          </c:tx>
          <c:marker>
            <c:symbol val="none"/>
          </c:marker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Oct-Dec 2023</c:v>
                </c:pt>
                <c:pt idx="1">
                  <c:v>Jan-Mar 2024</c:v>
                </c:pt>
                <c:pt idx="2">
                  <c:v>Apr-Jun 2024</c:v>
                </c:pt>
                <c:pt idx="3">
                  <c:v>Jul-Sep 2024</c:v>
                </c:pt>
                <c:pt idx="4">
                  <c:v>Oct-Dec 2024</c:v>
                </c:pt>
                <c:pt idx="5">
                  <c:v>Jan-Mar 2025</c:v>
                </c:pt>
                <c:pt idx="6">
                  <c:v>Apr-Jun 2025</c:v>
                </c:pt>
                <c:pt idx="7">
                  <c:v>Jul-Sep 2025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48500</c:v>
                </c:pt>
                <c:pt idx="1">
                  <c:v>32500</c:v>
                </c:pt>
                <c:pt idx="2">
                  <c:v>25800</c:v>
                </c:pt>
                <c:pt idx="3">
                  <c:v>21800</c:v>
                </c:pt>
                <c:pt idx="4">
                  <c:v>19500</c:v>
                </c:pt>
                <c:pt idx="5">
                  <c:v>17800</c:v>
                </c:pt>
                <c:pt idx="6">
                  <c:v>14500</c:v>
                </c:pt>
                <c:pt idx="7">
                  <c:v>13200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2118791784"/>
        <c:crosses val="autoZero"/>
      </c:valAx>
    </c:plotArea>
    <c:legend>
      <c:legendPos val="tr"/>
      <c:layout/>
      <c:overlay val="0"/>
      <c:txPr>
        <a:bodyPr/>
        <a:lstStyle/>
        <a:p>
          <a:pPr>
            <a:defRPr sz="900"/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Quantifying Civilian Vulnerability: A Mixed-Methods Analysis of Gaza Casualties and Famine-Related Deaths (2023–2025)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Dancing Wolf, Bright Moon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Academy of the Great Plains, Cibola; University of Aboriginal Studies, Dreamtime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Data Collection &amp; Analysis Process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914400" cy="640080"/>
          </a:xfrm>
          <a:prstGeom prst="rect">
            <a:avLst/>
          </a:prstGeom>
          <a:solidFill>
            <a:srgbClr val="6366F1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Daily collection of institutional reports (MOH, OCHA, WHO)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182880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194560" y="1828800"/>
            <a:ext cx="914400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Data extraction and standardization across 736-day period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310896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474720" y="1828800"/>
            <a:ext cx="914400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Quantitative analysis of casualty trends and patterns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38912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754879" y="1828800"/>
            <a:ext cx="914400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 of reporting language and methodological notes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5669279" y="2148840"/>
            <a:ext cx="365761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035040" y="1828800"/>
            <a:ext cx="914400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Triangulation across multiple data sources</a:t>
            </a:r>
          </a:p>
        </p:txBody>
      </p:sp>
      <p:cxnSp>
        <p:nvCxnSpPr>
          <p:cNvPr id="15" name="Connector 14"/>
          <p:cNvCxnSpPr/>
          <p:nvPr/>
        </p:nvCxnSpPr>
        <p:spPr>
          <a:xfrm>
            <a:off x="6949440" y="2148840"/>
            <a:ext cx="365760" cy="0"/>
          </a:xfrm>
          <a:prstGeom prst="line">
            <a:avLst/>
          </a:prstGeom>
          <a:ln w="381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7315200" y="1828800"/>
            <a:ext cx="914400" cy="640080"/>
          </a:xfrm>
          <a:prstGeom prst="rect">
            <a:avLst/>
          </a:prstGeom>
          <a:solidFill>
            <a:srgbClr val="1F2937"/>
          </a:solidFill>
          <a:ln w="254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Pattern identification and credibility assessment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Results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findings from 736 days of conflict data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F2937"/>
                </a:solidFill>
                <a:latin typeface="Arial"/>
              </a:defRPr>
            </a:pPr>
            <a:r>
              <a:t>Overall Casualty Summary (Oct 2023 - Oct 2025)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522514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Metric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% of Population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Notes</a:t>
                      </a:r>
                    </a:p>
                  </a:txBody>
                  <a:tcPr>
                    <a:solidFill>
                      <a:srgbClr val="1F2937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Killed (total)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67,183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3.05%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Represents 1 in 33 people in Gaza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Injured (total)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169,800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7.72%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Affects 1 in 13 people in Gaza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Malnutrition deaths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461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0.021%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Documented from mid-2025, likely undercounted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Health workers killed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1,580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OCHA Snapshot 25 Jun 2025</a:t>
                      </a:r>
                    </a:p>
                  </a:txBody>
                  <a:tcPr/>
                </a:tc>
              </a:tr>
              <a:tr h="522514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Civil Defence killed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135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—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OCHA Snapshot 30 Jul 2025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22516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Journalists killed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—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CPJ / OCHA documentation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Casualty Distribution Patterns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Targeting of Essential Personnel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1,580 health workers killed represents systematic attack on healthcare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229 journalist fatalities (CPJ2025) indicates targeting of information dissemination channels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135 Civil Defence personnel killed affects emergency response capacity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These figures highlight attacks on both humanitarian response and information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Pattern suggests deliberate impairment of documentation and aid delivery systems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Famine-Related Mortality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Documented Data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11827"/>
                </a:solidFill>
              </a:defRPr>
            </a:pPr>
            <a:r>
              <a:t>Interpretation &amp; Limitations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461 malnutrition deaths formally verified through health facilities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Documentation began in mid-2025 as siege conditions intensified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Represents shift from direct violence to structural mortality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Only cases with formal health facility verification included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Substantial undercounting due to reporting constraints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Many deaths occurring outside formal health facilities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Communication collapse prevents comprehensive documentation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Figures represent minimum verifiable count, not total mortality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Temporal Patterns in Casualty Reporting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Data Credibility Construction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Data trust constructed through continuous negotiation between numerical transparency and discursive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Institutional credibility depends on balancing timely reporting with retrospective verification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Methodological limitations explicitly acknowledged in reporting (e.g., 'likely undercounts')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Cross-referencing across multiple agencies (MOH, OCHA, WHO) enhances reliability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Transparency about data collection constraints builds credibility despite limitations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1F2937"/>
                </a:solidFill>
                <a:latin typeface="Arial"/>
              </a:defRPr>
            </a:pPr>
            <a:r>
              <a:t>Institutional Reporting Practices Analysis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Gaza Ministry of Health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UN Agency Reports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Daily casualty figures with name, age, gender when possible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Direct access to hospital and morgue records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Immediate documentation but limited verification capacity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6366F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Subject to communication disruptions and institutional targeting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Periodic snapshots with methodological notes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Cross-verification across multiple sources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Explicit acknowledgment of data limitations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1F2937"/>
          </a:solidFill>
          <a:ln w="12700">
            <a:solidFill>
              <a:srgbClr val="11182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International credibility but delayed reporting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6366F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Comprehensive Documentation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Documented 736 days of casualty data revealing 67,183 fatalities and 169,800 injuries affecting 10.77% of Gaza's population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Credibility Analysis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Analyzed how institutional reporting maintains data credibility during systematic communication collapse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Pattern Identification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Identified patterns of mortality, injury, and structural collapse across the entire conflict period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Oval 26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Famine Transition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Examined the critical shift to famine-related deaths as siege conditions intensified from mid-2025</a:t>
            </a:r>
          </a:p>
        </p:txBody>
      </p:sp>
      <p:sp>
        <p:nvSpPr>
          <p:cNvPr id="31" name="Rectangle 3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Presentation 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Agenda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the research structure and key areas of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Limitations &amp; Methodological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Documented figures likely underrepresent full scale of human costs due to structural constraints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Independent ground truthing remains impossible during active conflict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Malnutrition deaths particularly undercounted due to reporting outside health facilities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Political contestation of numerical reporting affects data interpretation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Retrospective verification will be necessary when conditions permit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Future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Need for retrospective verification when independent ground truthing becomes possible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Further examination of how data credibility is negotiated between transparency and methodological framing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Addressing structural constraints that lead to underrepresentation of full human costs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Long-term study of post-conflict mortality and health impacts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Development of more resilient data collection systems for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Discussion &amp; Implications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Discussion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Interpretation of findings and broader implications for conflict documentation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Main 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6366F1"/>
          </a:solidFill>
          <a:ln w="38100">
            <a:solidFill>
              <a:srgbClr val="1F29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Institutional reporting represents mediated accounts of suffering under siege conditions, balancing transparency with methodological limitations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Data credibility in conflict zones is constructed through explicit acknowledgment of constraints rather than claims of completeness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The shift to famine-related deaths marks a critical transition in conflict mortality patterns with substantial undercounting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600">
                <a:solidFill>
                  <a:srgbClr val="1F2937"/>
                </a:solidFill>
              </a:rPr>
              <a:t>■  </a:t>
            </a:r>
            <a:r>
              <a:rPr sz="1600">
                <a:solidFill>
                  <a:srgbClr val="FFFFFF"/>
                </a:solidFill>
              </a:rPr>
              <a:t>Targeting of health workers, journalists, and civil defence personnel systematically impairs both response and documentation capacity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References &amp; Acknowledgments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Creswell, J.W. (2018). Research Design:</a:t>
            </a:r>
            <a:r>
              <a:rPr sz="1200" b="0">
                <a:solidFill>
                  <a:srgbClr val="1F2937"/>
                </a:solidFill>
                <a:latin typeface="Arial"/>
              </a:rPr>
              <a:t> Qualitative, Quantitative, and Mixed Methods Approaches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OCHA (2023-2025). Daily and periodic situation reports on Gaza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WHO (2023-2025). Health emergency reports and documentation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Gaza Ministry of Health (2023-2025). Daily casualty reports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Committee to Protect Journalists (CPJ2025). Journalist fatalities documentation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Acknowledgments:</a:t>
            </a:r>
            <a:r>
              <a:rPr sz="1200" b="0">
                <a:solidFill>
                  <a:srgbClr val="1F2937"/>
                </a:solidFill>
                <a:latin typeface="Arial"/>
              </a:rPr>
              <a:t> Data collectors, health workers, and journalists in Gaza who risked their lives to document human costs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1F293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Ethical Note:</a:t>
            </a:r>
            <a:r>
              <a:rPr sz="1200" b="0">
                <a:solidFill>
                  <a:srgbClr val="1F2937"/>
                </a:solidFill>
                <a:latin typeface="Arial"/>
              </a:rPr>
              <a:t> This research respects the dignity of all documented individuals and aims to contribute to accountability and prevention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research@academyplains.edu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conflictresearch.gazaarchive.org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Introduction to civilian harm quantification challenges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Methodology for data collection under conflict conditions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Analysis of casualty patterns and famine-related deaths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Discussion of data credibility and institutional reporting practices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Conclusions and future research directions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Context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Understanding the humanitarian crisis and data challenges in Gaza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Problem Domain &amp; Current State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Gaza Strip experienced extensive civilian casualties and systematic infrastructure destruction since October 2023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Quantification of civilian harm is fundamental for international legal accountability and humanitarian response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Current data collection faces systematic impediments:</a:t>
            </a:r>
            <a:r>
              <a:rPr sz="1800" b="0">
                <a:solidFill>
                  <a:srgbClr val="1F2937"/>
                </a:solidFill>
                <a:latin typeface="Arial"/>
              </a:rPr>
              <a:t> communication disruptions, targeted strikes on health facilities, contested narratives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Daily casualty reports from Gaza Ministry of Health and UN agencies became primary documentation mechanisms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Complexity involves movement restrictions, active hostilities, and risks to data collectors (journalists, health workers)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Critical Need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Understand how credible data can be established under systematic communication collapse and institutional targeting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🔍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is data trust constructed and maintained during active conflict? What patterns emerge in casualty documentation?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1F2937"/>
                </a:solidFill>
              </a:defRPr>
            </a:pPr>
            <a:r>
              <a:t>Legal &amp; Humanitarian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Essential for international legal frameworks, accountability mechanisms, and effective humanitarian response planning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82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F293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Research design and data collection approach for conflict zone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Research Design &amp; Data Collection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Concurrent triangulation mixed-methods design (Creswell, 2018)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Analysis of 736 days of casualty data from October 2023 to October 2025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Integration of quantitative trend analysis with qualitative examination of institutional communications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data sources:</a:t>
            </a:r>
            <a:r>
              <a:rPr sz="1800" b="0">
                <a:solidFill>
                  <a:srgbClr val="1F2937"/>
                </a:solidFill>
                <a:latin typeface="Arial"/>
              </a:rPr>
              <a:t> Gaza Ministry of Health daily reports, UN OCHA snapshots, WHO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1F293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Explicit recognition of epistemic challenges when working with secondary institutional data in conflict zones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6366F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1F2937"/>
                </a:solidFill>
                <a:latin typeface="Arial"/>
              </a:defRPr>
            </a:pPr>
            <a:r>
              <a:t>Methodological Constraints &amp; Assumptions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6366F1"/>
                </a:solidFill>
              </a:defRPr>
            </a:pPr>
            <a:r>
              <a:t>Constraints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11827"/>
                </a:solidFill>
              </a:defRPr>
            </a:pPr>
            <a:r>
              <a:t>Assumptions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Reliance on institutional reporting due to impossibility of ground verification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Communication disruptions and active hostilities complicating verification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Targeting of health facilities, media offices, and data collectors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Political dimensions affecting numerical reporting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Institutional reports represent best available data under conditions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Methodological transparency in reporting indicates data reliability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Systematic patterns in reporting reflect actual conflict dynamics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Documented figures likely underrepresent total human costs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11182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1F293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