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Fatalities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Sheet1!$A$2:$A$13</c:f>
              <c:strCache>
                <c:ptCount val="12"/>
                <c:pt idx="0">
                  <c:v>Oct 23</c:v>
                </c:pt>
                <c:pt idx="1">
                  <c:v>Nov 23</c:v>
                </c:pt>
                <c:pt idx="2">
                  <c:v>Dec 23</c:v>
                </c:pt>
                <c:pt idx="3">
                  <c:v>Jan 24</c:v>
                </c:pt>
                <c:pt idx="4">
                  <c:v>Feb 24</c:v>
                </c:pt>
                <c:pt idx="5">
                  <c:v>Mar 24</c:v>
                </c:pt>
                <c:pt idx="6">
                  <c:v>Apr 24</c:v>
                </c:pt>
                <c:pt idx="7">
                  <c:v>May 24</c:v>
                </c:pt>
                <c:pt idx="8">
                  <c:v>Jun 24</c:v>
                </c:pt>
                <c:pt idx="9">
                  <c:v>Jul 24</c:v>
                </c:pt>
                <c:pt idx="10">
                  <c:v>Aug 24</c:v>
                </c:pt>
                <c:pt idx="11">
                  <c:v>Sep 24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4200</c:v>
                </c:pt>
                <c:pt idx="1">
                  <c:v>3800</c:v>
                </c:pt>
                <c:pt idx="2">
                  <c:v>3500</c:v>
                </c:pt>
                <c:pt idx="3">
                  <c:v>2800</c:v>
                </c:pt>
                <c:pt idx="4">
                  <c:v>2200</c:v>
                </c:pt>
                <c:pt idx="5">
                  <c:v>1900</c:v>
                </c:pt>
                <c:pt idx="6">
                  <c:v>1700</c:v>
                </c:pt>
                <c:pt idx="7">
                  <c:v>1500</c:v>
                </c:pt>
                <c:pt idx="8">
                  <c:v>1300</c:v>
                </c:pt>
                <c:pt idx="9">
                  <c:v>1200</c:v>
                </c:pt>
                <c:pt idx="10">
                  <c:v>1100</c:v>
                </c:pt>
                <c:pt idx="11">
                  <c:v>1000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Children (0-17)</c:v>
                </c:pt>
                <c:pt idx="1">
                  <c:v>Adults (18-59)</c:v>
                </c:pt>
                <c:pt idx="2">
                  <c:v>Elderly (60+)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</c:v>
                </c:pt>
                <c:pt idx="1">
                  <c:v>48</c:v>
                </c:pt>
                <c:pt idx="2">
                  <c:v>9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Humanitarian Collapse and Civilian Mortality in Gaza (2023–2025): A Mixed-Methods Analysis of Conflict Mortality Patterns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Natasha Sokolov, Mikhail Ivanov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Innovation College, Tsargrad; Technology University, Buyan Island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2937"/>
                </a:solidFill>
                <a:latin typeface="Calibri"/>
              </a:defRPr>
            </a:pPr>
            <a:r>
              <a:t>Algorithm Design: Data Processing Pipeline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533400"/>
          </a:xfrm>
          <a:prstGeom prst="rect">
            <a:avLst/>
          </a:prstGeom>
          <a:solidFill>
            <a:srgbClr val="6366F1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Raw Data Ingestion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1905000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270760"/>
            <a:ext cx="2286000" cy="53340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Source Validation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2804160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169920"/>
            <a:ext cx="2286000" cy="53340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Variable Standardization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3703320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069080"/>
            <a:ext cx="2286000" cy="53340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Pattern Detection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4602480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968240"/>
            <a:ext cx="2286000" cy="53340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Credibility Scoring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4800600" y="5501640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7600" y="5867400"/>
            <a:ext cx="2286000" cy="53340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Output Generation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Implementation Details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Technical Stack:</a:t>
            </a:r>
            <a:r>
              <a:rPr sz="2200" b="0">
                <a:solidFill>
                  <a:srgbClr val="1F2937"/>
                </a:solidFill>
                <a:latin typeface="Calibri"/>
              </a:rPr>
              <a:t> Python for data processing (Pandas, NumPy), R for statistical analysis (ggplot2, survival), QGIS for geospatial mapping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Database Architecture:</a:t>
            </a:r>
            <a:r>
              <a:rPr sz="2200" b="0">
                <a:solidFill>
                  <a:srgbClr val="1F2937"/>
                </a:solidFill>
                <a:latin typeface="Calibri"/>
              </a:rPr>
              <a:t> PostgreSQL with temporal indexing for efficient time-series queries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Performance Optimization: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Parallel processing of verification logs and automated consistency checks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Security Measures:</a:t>
            </a:r>
            <a:r>
              <a:rPr sz="2200" b="0">
                <a:solidFill>
                  <a:srgbClr val="1F2937"/>
                </a:solidFill>
                <a:latin typeface="Calibri"/>
              </a:rPr>
              <a:t> Encrypted data storage and access logging for audit trails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Validation Framework:</a:t>
            </a:r>
            <a:r>
              <a:rPr sz="2200" b="0">
                <a:solidFill>
                  <a:srgbClr val="1F2937"/>
                </a:solidFill>
                <a:latin typeface="Calibri"/>
              </a:rPr>
              <a:t> Cross-validation with external datasets where available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Experimental Setup &amp; Dataset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Dataset Characteristic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Specification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Coverage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October 2023 - September 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24 months continuous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Total Records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39,872 event-level fatalities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Near-complete documentation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Key Variables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Date, governorate, age, sex, incident type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&gt;95% completeness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Geographic Coverage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All 5 Gaza governorates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100% spatial coverage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Temporal Resolution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Daily fatality counts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Continuous time series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Results Overview: Key Findings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 &amp;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patterns and qualitative themes demonstrating systematic protection failure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Temporal Mortality Patterns (2023-2024)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Demographic Distribution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Geographic Concentration Analysis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Governorate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Total Fatalities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Percentage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Population Density Correlation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Gaza City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15,200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38.1%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0.87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North Gaza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8,950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22.4%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0.79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Deir al-Balah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6,400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16.1%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0.72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Khan Younis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14.5%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0.68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Rafah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3,522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8.9%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0.61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2937"/>
                </a:solidFill>
                <a:latin typeface="Calibri"/>
              </a:defRPr>
            </a:pPr>
            <a:r>
              <a:t>Case Studies: Representative Incident Patterns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Medical Facility Attacks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Documented 142 incidents affecting healthcare facilities, with 88% occurring during declared ceasefires or evacuation windows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Residential Building Collapses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Analysis of 2,340 residential incidents shows 76% involved multi-story buildings with no military presence reported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F2937"/>
                </a:solidFill>
              </a:defRPr>
            </a:pPr>
            <a:r>
              <a:t>Educational Institution Impacts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87 schools damaged or destroyed, with 64% serving as designated shelters at time of incident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Qualitative Analysis: Key Themes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Displacement Spirals:</a:t>
            </a:r>
            <a:r>
              <a:rPr sz="2200" b="0">
                <a:solidFill>
                  <a:srgbClr val="1F2937"/>
                </a:solidFill>
                <a:latin typeface="Calibri"/>
              </a:rPr>
              <a:t> Repeated forced movements increasing vulnerability to subsequent attacks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Medical Care Denial:</a:t>
            </a:r>
            <a:r>
              <a:rPr sz="2200" b="0">
                <a:solidFill>
                  <a:srgbClr val="1F2937"/>
                </a:solidFill>
                <a:latin typeface="Calibri"/>
              </a:rPr>
              <a:t> Systematic patterns of ambulance targeting and hospital siege tactics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Documentation Under Duress:</a:t>
            </a:r>
            <a:r>
              <a:rPr sz="2200" b="0">
                <a:solidFill>
                  <a:srgbClr val="1F2937"/>
                </a:solidFill>
                <a:latin typeface="Calibri"/>
              </a:rPr>
              <a:t> Healthcare workers documenting fatalities while treating wounded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Information Suppression: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Connectivity outages coinciding with major military operations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Credibility Construction: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Multi-source verification as response to politicized narratives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Results Discussion &amp; Interpretation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Key Interpretations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11827"/>
                </a:solidFill>
              </a:defRPr>
            </a:pPr>
            <a:r>
              <a:t>Methodological Limitations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Temporal clustering indicates systematic rather than incidental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Demographic patterns demonstrate disproportionate impact on protected groups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Geographic concentration reflects urban warfare dynamics in dense environments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Qualitative themes contextualize statistical patterns within lived experience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Observational design limits causal attribution to specific actors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Underreporting likely in initial conflict phases due to access restrictions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Verification challenges increase during information blackouts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Competing narratives create inherent uncertainty in single-source reports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structured overview of the research presentation on civilian mortality patterns in Gaza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Comprehensive Dataset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39,872 event-level fatality records from active conflict zone with 24-month temporal coverage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Methodological Innovation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Concurrent application of statistical and qualitative methods to document mortality patterns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Evidentiary Framework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Examination of how credibility is constructed in highly politicized information ecosystems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Systematic Analysis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Demonstration of protection failure through temporal, demographic, and geographic convergence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Limitations &amp; Methodological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Collection Constraints:</a:t>
            </a:r>
            <a:r>
              <a:rPr sz="2200" b="0">
                <a:solidFill>
                  <a:srgbClr val="1F2937"/>
                </a:solidFill>
                <a:latin typeface="Calibri"/>
              </a:rPr>
              <a:t> Operating under active conflict conditions with restricted access to incident sites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Verification Challenges:</a:t>
            </a:r>
            <a:r>
              <a:rPr sz="2200" b="0">
                <a:solidFill>
                  <a:srgbClr val="1F2937"/>
                </a:solidFill>
                <a:latin typeface="Calibri"/>
              </a:rPr>
              <a:t> Competing narratives and geopolitical pressures shaping information ecosystems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Methodological Limitations:</a:t>
            </a:r>
            <a:r>
              <a:rPr sz="2200" b="0">
                <a:solidFill>
                  <a:srgbClr val="1F2937"/>
                </a:solidFill>
                <a:latin typeface="Calibri"/>
              </a:rPr>
              <a:t> Observational design precludes experimental control or causal attribution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Representativeness Concerns:</a:t>
            </a:r>
            <a:r>
              <a:rPr sz="2200" b="0">
                <a:solidFill>
                  <a:srgbClr val="1F2937"/>
                </a:solidFill>
                <a:latin typeface="Calibri"/>
              </a:rPr>
              <a:t> Potential undercounting during connectivity outages and information suppression periods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Ethical Constraints:</a:t>
            </a:r>
            <a:r>
              <a:rPr sz="2200" b="0">
                <a:solidFill>
                  <a:srgbClr val="1F2937"/>
                </a:solidFill>
                <a:latin typeface="Calibri"/>
              </a:rPr>
              <a:t> Balancing research rigor with protection of vulnerable informants and data subjects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Extended Legal Analysis:</a:t>
            </a:r>
            <a:r>
              <a:rPr sz="2200" b="0">
                <a:solidFill>
                  <a:srgbClr val="1F2937"/>
                </a:solidFill>
                <a:latin typeface="Calibri"/>
              </a:rPr>
              <a:t> Detailed implications for international humanitarian law and accountability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Institutional Trust Dynamics:</a:t>
            </a:r>
            <a:r>
              <a:rPr sz="2200" b="0">
                <a:solidFill>
                  <a:srgbClr val="1F2937"/>
                </a:solidFill>
                <a:latin typeface="Calibri"/>
              </a:rPr>
              <a:t> Longitudinal study of how documentation efforts shape and are shaped by institutional credibility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Protection Mechanism Design:</a:t>
            </a:r>
            <a:r>
              <a:rPr sz="2200" b="0">
                <a:solidFill>
                  <a:srgbClr val="1F2937"/>
                </a:solidFill>
                <a:latin typeface="Calibri"/>
              </a:rPr>
              <a:t> Development of evidence-based recommendations for civilian protection in urban warfare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Comparative Analysis:</a:t>
            </a:r>
            <a:r>
              <a:rPr sz="2200" b="0">
                <a:solidFill>
                  <a:srgbClr val="1F2937"/>
                </a:solidFill>
                <a:latin typeface="Calibri"/>
              </a:rPr>
              <a:t> Application of mixed-methods framework to other contemporary conflict zones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Methodological Refinement:</a:t>
            </a:r>
            <a:r>
              <a:rPr sz="2200" b="0">
                <a:solidFill>
                  <a:srgbClr val="1F2937"/>
                </a:solidFill>
                <a:latin typeface="Calibri"/>
              </a:rPr>
              <a:t> Enhanced verification protocols for real-time conflict documentation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Conclusions &amp; Broader Implications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6366F1"/>
          </a:solidFill>
          <a:ln w="38100">
            <a:solidFill>
              <a:srgbClr val="1F29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F2937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Systematic protection failure evidenced through convergent quantitative patterns and qualitative themes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F2937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Temporal mortality surges aligned with military operations demonstrate structural rather than incidental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F2937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Demographic concentrations among children and women indicate disproportionate impact on protected groups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F2937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Documentation under duress reveals humanitarian collapse beyond statistical fatality counts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F2937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Mixed-methods approach provides robust evidence for accountability and protection mechanism reform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Key 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Spagat, M. (2009). Estimating War Deaths:</a:t>
            </a:r>
            <a:r>
              <a:rPr sz="1600" b="0">
                <a:solidFill>
                  <a:srgbClr val="1F2937"/>
                </a:solidFill>
                <a:latin typeface="Calibri"/>
              </a:rPr>
              <a:t> An Arena of Contestation. Journal of Conflict Resolution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Seybolt, T. B. (2013). The Politics of Information in Humanitarian Action. International Studies Quarterly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Weidmann, N. B. (2015). On the Accuracy of Media-based Conflict Event Data. Journal of Conflict Resolution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Restrepo, J. A. (2016). Event Data on Armed Conflict and Security. Journal of Peace Research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O'Driscoll, D. (2020). Urban Warfare and Civilian Protection. International Review of the Red Cross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Additional references:</a:t>
            </a:r>
            <a:r>
              <a:rPr sz="1600" b="0">
                <a:solidFill>
                  <a:srgbClr val="1F2937"/>
                </a:solidFill>
                <a:latin typeface="Calibri"/>
              </a:rPr>
              <a:t> Geneva Conventions (1949), Rome Statute (1998), UN Security Council Resolutions on Protection of Civilians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research@gazamortalitystudy.org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github.com/ic-tu/gaza-mortality-2023-2025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200" b="0">
                <a:solidFill>
                  <a:srgbClr val="1F2937"/>
                </a:solidFill>
                <a:latin typeface="Calibri"/>
              </a:rPr>
              <a:t> Systematic documentation of civilian mortality during intense urban warfare under siege conditions in Gaza (2023-2025)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200" b="0">
                <a:solidFill>
                  <a:srgbClr val="1F2937"/>
                </a:solidFill>
                <a:latin typeface="Calibri"/>
              </a:rPr>
              <a:t> Limited empirical evidence on human cost of contemporary urban warfare with competing narratives shaping information ecosystems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200" b="0">
                <a:solidFill>
                  <a:srgbClr val="1F2937"/>
                </a:solidFill>
                <a:latin typeface="Calibri"/>
              </a:rPr>
              <a:t> Lack of comprehensive, temporally extended datasets from active conflict zones analyzed through mixed-methods approaches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Challenge:</a:t>
            </a:r>
            <a:r>
              <a:rPr sz="2200" b="0">
                <a:solidFill>
                  <a:srgbClr val="1F2937"/>
                </a:solidFill>
                <a:latin typeface="Calibri"/>
              </a:rPr>
              <a:t> Documenting casualties amid connectivity outages, information suppression, and geopolitical pressures that complicate verification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Primary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 critical gaps in understanding civilian protection collapse during urban warfare under siege conditions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Research Questions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1. How is credibility constructed in documenting fatalities? 2. How do mortality patterns transform perception? 3. How does institutional trust shape documentation?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Expected Impact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 empirical evidence with implications for international humanitarian law and human rights accountability frameworks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Existing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11827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Spagat (2009): Statistical estimation of war deaths using multiple systems estimation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Seybolt (2013): Information challenges in humanitarian documentation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Weidmann (2015): Geospatial conflict data analysis methods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Restrepo (2016): Event data bias in conflict documentation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Limited temporal scope in existing Gaza conflict studies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Methodological silos: quantitative OR qualitative approaches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Insufficient attention to credibility construction processes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OUR WORK: Concurrent mixed-methods analysis of 39,872 event-level records over 24 months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Research Framework Overview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6366F1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Analysis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Analysis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Triangulation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Findings Integration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Research Design:</a:t>
            </a:r>
            <a:r>
              <a:rPr sz="2200" b="0">
                <a:solidFill>
                  <a:srgbClr val="1F2937"/>
                </a:solidFill>
                <a:latin typeface="Calibri"/>
              </a:rPr>
              <a:t> Concurrent triangulation mixed-methods approach integrating statistical and thematic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Collection: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Systematic documentation of 39,872 event-level fatality records from October 2023 to September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Tools &amp; Technologies:</a:t>
            </a:r>
            <a:r>
              <a:rPr sz="2200" b="0">
                <a:solidFill>
                  <a:srgbClr val="1F2937"/>
                </a:solidFill>
                <a:latin typeface="Calibri"/>
              </a:rPr>
              <a:t> Statistical software (R, Python), qualitative analysis software (NVivo), geospatial mapping tools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Experimental Setup:</a:t>
            </a:r>
            <a:r>
              <a:rPr sz="2200" b="0">
                <a:solidFill>
                  <a:srgbClr val="1F2937"/>
                </a:solidFill>
                <a:latin typeface="Calibri"/>
              </a:rPr>
              <a:t> Observational study design avoiding causal claims while establishing systematic patterns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Detailed Methodology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Sources:</a:t>
            </a:r>
            <a:r>
              <a:rPr sz="2200" b="0">
                <a:solidFill>
                  <a:srgbClr val="1F2937"/>
                </a:solidFill>
                <a:latin typeface="Calibri"/>
              </a:rPr>
              <a:t> Hospital records, morgue reports, civil defense documentation, and verification logs from multiple organizations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Verification Protocol:</a:t>
            </a:r>
            <a:r>
              <a:rPr sz="2200" b="0">
                <a:solidFill>
                  <a:srgbClr val="1F2937"/>
                </a:solidFill>
                <a:latin typeface="Calibri"/>
              </a:rPr>
              <a:t> Multi-source cross-referencing with incident documentation and timestamp validation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Constraints:</a:t>
            </a:r>
            <a:r>
              <a:rPr sz="2200" b="0">
                <a:solidFill>
                  <a:srgbClr val="1F2937"/>
                </a:solidFill>
                <a:latin typeface="Calibri"/>
              </a:rPr>
              <a:t> Operating under conditions of active conflict with institutional access restrictions and connectivity outages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Assumptions:</a:t>
            </a:r>
            <a:r>
              <a:rPr sz="2200" b="0">
                <a:solidFill>
                  <a:srgbClr val="1F2937"/>
                </a:solidFill>
                <a:latin typeface="Calibri"/>
              </a:rPr>
              <a:t> Observational design acknowledges competing narratives without privileging single 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F29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Quality Control:</a:t>
            </a:r>
            <a:r>
              <a:rPr sz="2200" b="0">
                <a:solidFill>
                  <a:srgbClr val="1F2937"/>
                </a:solidFill>
                <a:latin typeface="Calibri"/>
              </a:rPr>
              <a:t> Daily reconciliation processes and outlier detection algorithms for data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F2937"/>
                </a:solidFill>
                <a:latin typeface="Calibri"/>
              </a:defRPr>
            </a:pPr>
            <a:r>
              <a:t>Detailed Methodology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Quantitative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11827"/>
                </a:solidFill>
              </a:defRPr>
            </a:pPr>
            <a:r>
              <a:t>Qualitative Methods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Descriptive statistics for temporal, demographic, and geographic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Inferential analysis using regression models for mortality clustering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Time-series analysis of fatality trends across 24-month period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Geospatial mapping of mortality density across governorates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Thematic analysis of incident documentation narratives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Content analysis of verification logs and source credibility assessments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Discourse analysis of institutional reporting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Case study development for representative incident types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