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Phase 3 (Crisis)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Gaza</c:v>
                </c:pt>
                <c:pt idx="1">
                  <c:v>Khan Younis</c:v>
                </c:pt>
                <c:pt idx="2">
                  <c:v>Deir al-Balah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20</c:v>
                </c:pt>
                <c:pt idx="1">
                  <c:v>20</c:v>
                </c:pt>
                <c:pt idx="2">
                  <c:v>20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Phase 4 (Emergency)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Gaza</c:v>
                </c:pt>
                <c:pt idx="1">
                  <c:v>Khan Younis</c:v>
                </c:pt>
                <c:pt idx="2">
                  <c:v>Deir al-Balah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50</c:v>
                </c:pt>
                <c:pt idx="1">
                  <c:v>60</c:v>
                </c:pt>
                <c:pt idx="2">
                  <c:v>55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Phase 5 (Catastrophe)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Gaza</c:v>
                </c:pt>
                <c:pt idx="1">
                  <c:v>Khan Younis</c:v>
                </c:pt>
                <c:pt idx="2">
                  <c:v>Deir al-Balah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30</c:v>
                </c:pt>
                <c:pt idx="1">
                  <c:v>20</c:v>
                </c:pt>
                <c:pt idx="2">
                  <c:v>25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</c:valAx>
    </c:plotArea>
    <c:legend>
      <c:legendPos val="tr"/>
      <c:overlay val="0"/>
      <c:txPr>
        <a:bodyPr/>
        <a:lstStyle/>
        <a:p>
          <a:pPr>
            <a:defRPr sz="9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Phase 3 (Crisis)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Gaza</c:v>
                </c:pt>
                <c:pt idx="1">
                  <c:v>Khan Younis</c:v>
                </c:pt>
                <c:pt idx="2">
                  <c:v>Deir al-Balah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10</c:v>
                </c:pt>
                <c:pt idx="1">
                  <c:v>10</c:v>
                </c:pt>
                <c:pt idx="2">
                  <c:v>10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Phase 4 (Emergency)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Gaza</c:v>
                </c:pt>
                <c:pt idx="1">
                  <c:v>Khan Younis</c:v>
                </c:pt>
                <c:pt idx="2">
                  <c:v>Deir al-Balah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55</c:v>
                </c:pt>
                <c:pt idx="1">
                  <c:v>60</c:v>
                </c:pt>
                <c:pt idx="2">
                  <c:v>60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Phase 5 (Catastrophe)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Gaza</c:v>
                </c:pt>
                <c:pt idx="1">
                  <c:v>Khan Younis</c:v>
                </c:pt>
                <c:pt idx="2">
                  <c:v>Deir al-Balah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35</c:v>
                </c:pt>
                <c:pt idx="1">
                  <c:v>30</c:v>
                </c:pt>
                <c:pt idx="2">
                  <c:v>30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</c:valAx>
    </c:plotArea>
    <c:legend>
      <c:legendPos val="tr"/>
      <c:overlay val="0"/>
      <c:txPr>
        <a:bodyPr/>
        <a:lstStyle/>
        <a:p>
          <a:pPr>
            <a:defRPr sz="9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6B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 rot="2700000">
            <a:off x="457200" y="457200"/>
            <a:ext cx="1828800" cy="18288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Cross 3"/>
          <p:cNvSpPr/>
          <p:nvPr/>
        </p:nvSpPr>
        <p:spPr>
          <a:xfrm>
            <a:off x="7315200" y="5029200"/>
            <a:ext cx="1828800" cy="1828800"/>
          </a:xfrm>
          <a:prstGeom prst="plus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 rot="20400000">
            <a:off x="6400800" y="914400"/>
            <a:ext cx="3200400" cy="137160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FFFFFF"/>
                </a:solidFill>
                <a:latin typeface="Calibri"/>
              </a:defRPr>
            </a:pPr>
            <a:r>
              <a:t>Metrics of Survival: Quantifying Famine and Resilience in Occupied Palestine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114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>
                <a:solidFill>
                  <a:srgbClr val="FFFFFF"/>
                </a:solidFill>
                <a:latin typeface="Calibri"/>
              </a:defRPr>
            </a:pPr>
            <a:r>
              <a:t>Astrid Larsen, Magnus Eriksson</a:t>
            </a:r>
          </a:p>
          <a:p>
            <a:pPr algn="ctr">
              <a:defRPr sz="1800">
                <a:solidFill>
                  <a:srgbClr val="FFFFFF"/>
                </a:solidFill>
                <a:latin typeface="Calibri"/>
              </a:defRPr>
            </a:pPr>
            <a:r>
              <a:t>Academy of Asgard, Valhalla; Technology Institute, Svartalfheim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FF6B6B"/>
                </a:solidFill>
                <a:latin typeface="Calibri"/>
              </a:defRPr>
            </a:pPr>
            <a:r>
              <a:t>Methodological Constraints &amp; Assumptions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F6B6B"/>
                </a:solidFill>
              </a:defRPr>
            </a:pPr>
            <a:r>
              <a:t>Data Collection Context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Occurs amid siege conditions, restricted mobility, and communications blackouts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F6B6B"/>
                </a:solidFill>
              </a:defRPr>
            </a:pPr>
            <a:r>
              <a:t>Statistical Limitations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Small number of spatial units precludes meaningful inferential statistics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F6B6B"/>
                </a:solidFill>
              </a:defRPr>
            </a:pPr>
            <a:r>
              <a:t>Projection Nature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Data for August-September 2025 are projections rather than measurements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F6B6B"/>
                </a:solidFill>
              </a:defRPr>
            </a:pPr>
            <a:r>
              <a:t>Analytical Approach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Descriptive analysis with focus on communicative and ethical dimensions of data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FF6B6B"/>
                </a:solidFill>
                <a:latin typeface="Calibri"/>
              </a:defRPr>
            </a:pPr>
            <a:r>
              <a:t>Analytical Process Flow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828800"/>
            <a:ext cx="914400" cy="640080"/>
          </a:xfrm>
          <a:prstGeom prst="rect">
            <a:avLst/>
          </a:prstGeom>
          <a:solidFill>
            <a:srgbClr val="FF8B8B"/>
          </a:solidFill>
          <a:ln w="25400">
            <a:solidFill>
              <a:srgbClr val="E85A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IPC Data Acquisition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1828800" y="2148840"/>
            <a:ext cx="365760" cy="0"/>
          </a:xfrm>
          <a:prstGeom prst="line">
            <a:avLst/>
          </a:prstGeom>
          <a:ln w="38100">
            <a:solidFill>
              <a:srgbClr val="FF8B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194560" y="1828800"/>
            <a:ext cx="914400" cy="640080"/>
          </a:xfrm>
          <a:prstGeom prst="rect">
            <a:avLst/>
          </a:prstGeom>
          <a:solidFill>
            <a:srgbClr val="FF6B6B"/>
          </a:solidFill>
          <a:ln w="25400">
            <a:solidFill>
              <a:srgbClr val="E85A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Phase Classification Analysis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3108960" y="2148840"/>
            <a:ext cx="365760" cy="0"/>
          </a:xfrm>
          <a:prstGeom prst="line">
            <a:avLst/>
          </a:prstGeom>
          <a:ln w="38100">
            <a:solidFill>
              <a:srgbClr val="FF8B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474720" y="1828800"/>
            <a:ext cx="914400" cy="640080"/>
          </a:xfrm>
          <a:prstGeom prst="rect">
            <a:avLst/>
          </a:prstGeom>
          <a:solidFill>
            <a:srgbClr val="FF6B6B"/>
          </a:solidFill>
          <a:ln w="25400">
            <a:solidFill>
              <a:srgbClr val="E85A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Spatial Distribution Mapping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4389120" y="2148840"/>
            <a:ext cx="365760" cy="0"/>
          </a:xfrm>
          <a:prstGeom prst="line">
            <a:avLst/>
          </a:prstGeom>
          <a:ln w="38100">
            <a:solidFill>
              <a:srgbClr val="FF8B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4754879" y="1828800"/>
            <a:ext cx="914400" cy="640080"/>
          </a:xfrm>
          <a:prstGeom prst="rect">
            <a:avLst/>
          </a:prstGeom>
          <a:solidFill>
            <a:srgbClr val="FF6B6B"/>
          </a:solidFill>
          <a:ln w="25400">
            <a:solidFill>
              <a:srgbClr val="E85A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Temporal Projection Assessment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5669279" y="2148840"/>
            <a:ext cx="365761" cy="0"/>
          </a:xfrm>
          <a:prstGeom prst="line">
            <a:avLst/>
          </a:prstGeom>
          <a:ln w="38100">
            <a:solidFill>
              <a:srgbClr val="FF8B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6035040" y="1828800"/>
            <a:ext cx="914400" cy="640080"/>
          </a:xfrm>
          <a:prstGeom prst="rect">
            <a:avLst/>
          </a:prstGeom>
          <a:solidFill>
            <a:srgbClr val="FF6B6B"/>
          </a:solidFill>
          <a:ln w="25400">
            <a:solidFill>
              <a:srgbClr val="E85A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Credibility Framework Application</a:t>
            </a:r>
          </a:p>
        </p:txBody>
      </p:sp>
      <p:cxnSp>
        <p:nvCxnSpPr>
          <p:cNvPr id="15" name="Connector 14"/>
          <p:cNvCxnSpPr/>
          <p:nvPr/>
        </p:nvCxnSpPr>
        <p:spPr>
          <a:xfrm>
            <a:off x="6949440" y="2148840"/>
            <a:ext cx="365760" cy="0"/>
          </a:xfrm>
          <a:prstGeom prst="line">
            <a:avLst/>
          </a:prstGeom>
          <a:ln w="38100">
            <a:solidFill>
              <a:srgbClr val="FF8B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7315200" y="1828800"/>
            <a:ext cx="914400" cy="640080"/>
          </a:xfrm>
          <a:prstGeom prst="rect">
            <a:avLst/>
          </a:prstGeom>
          <a:solidFill>
            <a:srgbClr val="FF6B6B"/>
          </a:solidFill>
          <a:ln w="25400">
            <a:solidFill>
              <a:srgbClr val="E85A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Ethical Implications Evaluation</a:t>
            </a:r>
          </a:p>
        </p:txBody>
      </p:sp>
      <p:sp>
        <p:nvSpPr>
          <p:cNvPr id="17" name="Rectangle 1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FF6B6B"/>
                </a:solidFill>
                <a:latin typeface="Calibri"/>
              </a:defRPr>
            </a:pPr>
            <a:r>
              <a:t>Experimental Setup &amp; Evaluation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</a:tblGrid>
              <a:tr h="60960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Dataset Component</a:t>
                      </a:r>
                    </a:p>
                  </a:txBody>
                  <a:tcPr>
                    <a:solidFill>
                      <a:srgbClr val="FF6B6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Time Period</a:t>
                      </a:r>
                    </a:p>
                  </a:txBody>
                  <a:tcPr>
                    <a:solidFill>
                      <a:srgbClr val="FF6B6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Population Coverage</a:t>
                      </a:r>
                    </a:p>
                  </a:txBody>
                  <a:tcPr>
                    <a:solidFill>
                      <a:srgbClr val="FF6B6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Data Type</a:t>
                      </a:r>
                    </a:p>
                  </a:txBody>
                  <a:tcPr>
                    <a:solidFill>
                      <a:srgbClr val="FF6B6B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Current Phase Distribution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July 2025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1,979,219 individuals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Measured Estimates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Projected Phase Distribution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Aug-Sep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Same population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Scenario Projections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Gaza Governorate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Both periods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937,604 individuals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District Analysis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Khan Younis Governorate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Both periods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559,300 individuals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District Analysis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Deir al-Balah Governorate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Both periods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482,315 individuals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District Analysis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6B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FF6B6B"/>
                </a:solidFill>
                <a:latin typeface="Calibri"/>
              </a:defRPr>
            </a:pPr>
            <a:r>
              <a:t>Results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Research Results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Quantitative findings and their interpretation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FF6B6B"/>
                </a:solidFill>
                <a:latin typeface="Calibri"/>
              </a:defRPr>
            </a:pPr>
            <a:r>
              <a:t>Current Phase Distribution (July 2025)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FF6B6B"/>
                </a:solidFill>
                <a:latin typeface="Calibri"/>
              </a:defRPr>
            </a:pPr>
            <a:r>
              <a:t>Key Finding: Total Population Inclusion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All three governorates show 100% of population in Phase 3 or worse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No population segments remain in Phase 2 (Stressed) or Phase 1 (Minimal)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Phase 4 (Emergency) represents majority in all districts (50-60%)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Phase 5 (Catastrophe) affects 20-30% of population across governorates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Complete statistical saturation redefines crisis as normative condition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Minor spatial variance indicates systemic rather than localized crisis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FF6B6B"/>
                </a:solidFill>
                <a:latin typeface="Calibri"/>
              </a:defRPr>
            </a:pPr>
            <a:r>
              <a:t>Projected Phase Distribution (Aug-Sep 2025)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FF6B6B"/>
                </a:solidFill>
                <a:latin typeface="Calibri"/>
              </a:defRPr>
            </a:pPr>
            <a:r>
              <a:t>Projection Analysis &amp; Temporal Trends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371600"/>
            <a:ext cx="3200400" cy="4572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July 2025 (Current)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1371600"/>
            <a:ext cx="3200400" cy="45720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Aug-Sep 2025 (Projected)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1828800"/>
            <a:ext cx="3200400" cy="640080"/>
          </a:xfrm>
          <a:prstGeom prst="rect">
            <a:avLst/>
          </a:prstGeom>
          <a:solidFill>
            <a:srgbClr val="FF6B6B"/>
          </a:solidFill>
          <a:ln w="12700">
            <a:solidFill>
              <a:srgbClr val="FF8B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Phase 5: 20-30% of population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2651760"/>
            <a:ext cx="3200400" cy="640080"/>
          </a:xfrm>
          <a:prstGeom prst="rect">
            <a:avLst/>
          </a:prstGeom>
          <a:solidFill>
            <a:srgbClr val="FF6B6B"/>
          </a:solidFill>
          <a:ln w="12700">
            <a:solidFill>
              <a:srgbClr val="FF8B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Phase 4: 50-60% majority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" y="3474720"/>
            <a:ext cx="3200400" cy="640080"/>
          </a:xfrm>
          <a:prstGeom prst="rect">
            <a:avLst/>
          </a:prstGeom>
          <a:solidFill>
            <a:srgbClr val="FF6B6B"/>
          </a:solidFill>
          <a:ln w="12700">
            <a:solidFill>
              <a:srgbClr val="FF8B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Phase 3: 20% residual buffer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14400" y="4297679"/>
            <a:ext cx="3200400" cy="640080"/>
          </a:xfrm>
          <a:prstGeom prst="rect">
            <a:avLst/>
          </a:prstGeom>
          <a:solidFill>
            <a:srgbClr val="FF6B6B"/>
          </a:solidFill>
          <a:ln w="12700">
            <a:solidFill>
              <a:srgbClr val="FF8B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Total crisis saturation established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0" y="1828800"/>
            <a:ext cx="3200400" cy="640080"/>
          </a:xfrm>
          <a:prstGeom prst="rect">
            <a:avLst/>
          </a:prstGeom>
          <a:solidFill>
            <a:srgbClr val="FF6B6B"/>
          </a:solidFill>
          <a:ln w="12700">
            <a:solidFill>
              <a:srgbClr val="E85A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Phase 5: Increases by 5-10 percentage points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29200" y="2651760"/>
            <a:ext cx="3200400" cy="640080"/>
          </a:xfrm>
          <a:prstGeom prst="rect">
            <a:avLst/>
          </a:prstGeom>
          <a:solidFill>
            <a:srgbClr val="FF6B6B"/>
          </a:solidFill>
          <a:ln w="12700">
            <a:solidFill>
              <a:srgbClr val="E85A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Phase 4: Remains dominant category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0" y="3474720"/>
            <a:ext cx="3200400" cy="640080"/>
          </a:xfrm>
          <a:prstGeom prst="rect">
            <a:avLst/>
          </a:prstGeom>
          <a:solidFill>
            <a:srgbClr val="FF6B6B"/>
          </a:solidFill>
          <a:ln w="12700">
            <a:solidFill>
              <a:srgbClr val="E85A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Phase 3: Halved from 20% to 10%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29200" y="4297679"/>
            <a:ext cx="3200400" cy="640080"/>
          </a:xfrm>
          <a:prstGeom prst="rect">
            <a:avLst/>
          </a:prstGeom>
          <a:solidFill>
            <a:srgbClr val="FF6B6B"/>
          </a:solidFill>
          <a:ln w="12700">
            <a:solidFill>
              <a:srgbClr val="E85A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Accelerating degradation despite interventions</a:t>
            </a:r>
          </a:p>
        </p:txBody>
      </p:sp>
      <p:cxnSp>
        <p:nvCxnSpPr>
          <p:cNvPr id="16" name="Connector 15"/>
          <p:cNvCxnSpPr/>
          <p:nvPr/>
        </p:nvCxnSpPr>
        <p:spPr>
          <a:xfrm>
            <a:off x="4114800" y="2148840"/>
            <a:ext cx="914400" cy="0"/>
          </a:xfrm>
          <a:prstGeom prst="bentConnector3">
            <a:avLst/>
          </a:prstGeom>
          <a:ln w="25400">
            <a:solidFill>
              <a:srgbClr val="FF8B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16"/>
          <p:cNvCxnSpPr/>
          <p:nvPr/>
        </p:nvCxnSpPr>
        <p:spPr>
          <a:xfrm>
            <a:off x="4114800" y="2971800"/>
            <a:ext cx="914400" cy="0"/>
          </a:xfrm>
          <a:prstGeom prst="bentConnector3">
            <a:avLst/>
          </a:prstGeom>
          <a:ln w="25400">
            <a:solidFill>
              <a:srgbClr val="FF8B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17"/>
          <p:cNvCxnSpPr/>
          <p:nvPr/>
        </p:nvCxnSpPr>
        <p:spPr>
          <a:xfrm>
            <a:off x="4114800" y="3794759"/>
            <a:ext cx="914400" cy="0"/>
          </a:xfrm>
          <a:prstGeom prst="bentConnector3">
            <a:avLst/>
          </a:prstGeom>
          <a:ln w="25400">
            <a:solidFill>
              <a:srgbClr val="FF8B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4114800" y="4617719"/>
            <a:ext cx="914400" cy="0"/>
          </a:xfrm>
          <a:prstGeom prst="bentConnector3">
            <a:avLst/>
          </a:prstGeom>
          <a:ln w="25400">
            <a:solidFill>
              <a:srgbClr val="FF8B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FF6B6B"/>
                </a:solidFill>
                <a:latin typeface="Calibri"/>
              </a:defRPr>
            </a:pPr>
            <a:r>
              <a:t>Qualitative Insights &amp; Patterns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Numerical outcomes function as communicative acts and ethical claims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Projection tables serve as anticipatory testimony—future-tense warnings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Reductions in Phase 3 imply progression to higher severity rather than recovery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Temporal inertia:</a:t>
            </a:r>
            <a:r>
              <a:rPr sz="2200" b="0">
                <a:solidFill>
                  <a:srgbClr val="1F2937"/>
                </a:solidFill>
                <a:latin typeface="Calibri"/>
              </a:rPr>
              <a:t> once populations cross Phase 4 threshold, reversion is improbable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Data depicts system where famine is measured, narrated, and morally negotiated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Statistical representations bear ethical weight beyond administrative function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6B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FF6B6B"/>
                </a:solidFill>
                <a:latin typeface="Calibri"/>
              </a:defRPr>
            </a:pPr>
            <a:r>
              <a:t>Discussion: Credibility &amp; Ethical Implications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Discussion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Interpretation of findings and their broader significance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6B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FF6B6B"/>
                </a:solidFill>
                <a:latin typeface="Calibri"/>
              </a:defRPr>
            </a:pPr>
            <a:r>
              <a:t>Agenda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Presentation Outline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A structured overview of the research on famine quantification in Gaza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FF6B6B"/>
                </a:solidFill>
                <a:latin typeface="Calibri"/>
              </a:defRPr>
            </a:pPr>
            <a:r>
              <a:t>Credibility Production in Numerical Representation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FF8B8B"/>
                </a:solidFill>
              </a:defRPr>
            </a:pPr>
            <a:r>
              <a:t>Credibility Foundations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E85A5A"/>
                </a:solidFill>
              </a:defRPr>
            </a:pPr>
            <a:r>
              <a:t>Ethical Mediation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Emerges from cross-agency triangulation (FAO, WFP, OCHA)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Methodological transparency establishes trust despite constraints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Political endorsement not required for technical credibility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Verification constraints imposed by blockades acknowledged but overcome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Statistical representations render moral claims legible to bureaucratic systems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Quantification mediates humanitarian response in constrained environments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Legibility may obscure human realities underlying numbers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Complete saturation constitutes technical finding and communicative act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FF6B6B"/>
                </a:solidFill>
                <a:latin typeface="Calibri"/>
              </a:defRPr>
            </a:pPr>
            <a:r>
              <a:t>Key Contributions Summary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🗄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F6B6B"/>
                </a:solidFill>
              </a:defRPr>
            </a:pPr>
            <a:r>
              <a:t>IPC Dataset Analysis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Comprehensive analysis of 2025 data with current and projected food insecurity phases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F6B6B"/>
                </a:solidFill>
              </a:defRPr>
            </a:pPr>
            <a:r>
              <a:t>Quantification Mediation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Examination of how quantification mediates humanitarian response in constrained environments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F6B6B"/>
                </a:solidFill>
              </a:defRPr>
            </a:pPr>
            <a:r>
              <a:t>Credibility Production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Demonstration of credibility production in numerical famine representation despite verification constraints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F6B6B"/>
                </a:solidFill>
              </a:defRPr>
            </a:pPr>
            <a:r>
              <a:t>Ethical Responsibility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Investigation of how statistical artifacts mediate ethical responsibility in humanitarian governance</a:t>
            </a:r>
          </a:p>
        </p:txBody>
      </p:sp>
      <p:sp>
        <p:nvSpPr>
          <p:cNvPr id="31" name="Rectangle 3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FF6B6B"/>
                </a:solidFill>
                <a:latin typeface="Calibri"/>
              </a:defRPr>
            </a:pPr>
            <a:r>
              <a:t>Limitations &amp; Research Challenges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Small spatial unit count precludes inferential statistical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Projection data inherently uncertain despite consensus methodology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Data collection constraints limit ground truth verification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Historical and geopolitical complexities shape both reality and measurement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Diplomatic sensitivities influence famine classification and response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Constrained communicative field where data bears multiple ethical weights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FF6B6B"/>
                </a:solidFill>
                <a:latin typeface="Calibri"/>
              </a:defRPr>
            </a:pPr>
            <a:r>
              <a:t>Future Research Directions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0" y="1371600"/>
            <a:ext cx="2286000" cy="533400"/>
          </a:xfrm>
          <a:prstGeom prst="rect">
            <a:avLst/>
          </a:prstGeom>
          <a:solidFill>
            <a:srgbClr val="FF8B8B"/>
          </a:solidFill>
          <a:ln w="25400">
            <a:solidFill>
              <a:srgbClr val="E85A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Longitudinal Analysis of Crisis Trajectories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4800600" y="1905000"/>
            <a:ext cx="0" cy="365760"/>
          </a:xfrm>
          <a:prstGeom prst="line">
            <a:avLst/>
          </a:prstGeom>
          <a:ln w="38100">
            <a:solidFill>
              <a:srgbClr val="FF8B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657600" y="2270760"/>
            <a:ext cx="2286000" cy="533400"/>
          </a:xfrm>
          <a:prstGeom prst="rect">
            <a:avLst/>
          </a:prstGeom>
          <a:solidFill>
            <a:srgbClr val="FF6B6B"/>
          </a:solidFill>
          <a:ln w="25400">
            <a:solidFill>
              <a:srgbClr val="E85A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Comparative Studies with Other Blockaded Regions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800600" y="2804160"/>
            <a:ext cx="0" cy="365760"/>
          </a:xfrm>
          <a:prstGeom prst="line">
            <a:avLst/>
          </a:prstGeom>
          <a:ln w="38100">
            <a:solidFill>
              <a:srgbClr val="FF8B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657600" y="3169920"/>
            <a:ext cx="2286000" cy="533400"/>
          </a:xfrm>
          <a:prstGeom prst="rect">
            <a:avLst/>
          </a:prstGeom>
          <a:solidFill>
            <a:srgbClr val="FF6B6B"/>
          </a:solidFill>
          <a:ln w="25400">
            <a:solidFill>
              <a:srgbClr val="E85A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Methodological Innovations for Constrained Data Collection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4800600" y="3703320"/>
            <a:ext cx="0" cy="365760"/>
          </a:xfrm>
          <a:prstGeom prst="line">
            <a:avLst/>
          </a:prstGeom>
          <a:ln w="38100">
            <a:solidFill>
              <a:srgbClr val="FF8B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657600" y="4069080"/>
            <a:ext cx="2286000" cy="533400"/>
          </a:xfrm>
          <a:prstGeom prst="rect">
            <a:avLst/>
          </a:prstGeom>
          <a:solidFill>
            <a:srgbClr val="FF6B6B"/>
          </a:solidFill>
          <a:ln w="25400">
            <a:solidFill>
              <a:srgbClr val="E85A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Ethical Frameworks for Humanitarian Quantification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4800600" y="4602480"/>
            <a:ext cx="0" cy="365760"/>
          </a:xfrm>
          <a:prstGeom prst="line">
            <a:avLst/>
          </a:prstGeom>
          <a:ln w="38100">
            <a:solidFill>
              <a:srgbClr val="FF8B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657600" y="4968240"/>
            <a:ext cx="2286000" cy="533400"/>
          </a:xfrm>
          <a:prstGeom prst="rect">
            <a:avLst/>
          </a:prstGeom>
          <a:solidFill>
            <a:srgbClr val="FF6B6B"/>
          </a:solidFill>
          <a:ln w="25400">
            <a:solidFill>
              <a:srgbClr val="E85A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Policy Impact Assessment of IPC Classifications</a:t>
            </a:r>
          </a:p>
        </p:txBody>
      </p:sp>
      <p:cxnSp>
        <p:nvCxnSpPr>
          <p:cNvPr id="15" name="Connector 14"/>
          <p:cNvCxnSpPr/>
          <p:nvPr/>
        </p:nvCxnSpPr>
        <p:spPr>
          <a:xfrm>
            <a:off x="4800600" y="5501640"/>
            <a:ext cx="0" cy="365760"/>
          </a:xfrm>
          <a:prstGeom prst="line">
            <a:avLst/>
          </a:prstGeom>
          <a:ln w="38100">
            <a:solidFill>
              <a:srgbClr val="FF8B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657600" y="5867400"/>
            <a:ext cx="2286000" cy="533400"/>
          </a:xfrm>
          <a:prstGeom prst="rect">
            <a:avLst/>
          </a:prstGeom>
          <a:solidFill>
            <a:srgbClr val="FF6B6B"/>
          </a:solidFill>
          <a:ln w="25400">
            <a:solidFill>
              <a:srgbClr val="E85A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Integration of Qualitative Testimonies with Quantitative Data</a:t>
            </a:r>
          </a:p>
        </p:txBody>
      </p:sp>
      <p:sp>
        <p:nvSpPr>
          <p:cNvPr id="17" name="Rectangle 1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FF6B6B"/>
                </a:solidFill>
                <a:latin typeface="Calibri"/>
              </a:defRPr>
            </a:pPr>
            <a:r>
              <a:t>Conclusions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554480"/>
            <a:ext cx="8595360" cy="4389120"/>
          </a:xfrm>
          <a:prstGeom prst="rect">
            <a:avLst/>
          </a:prstGeom>
          <a:solidFill>
            <a:srgbClr val="FF8B8B"/>
          </a:solidFill>
          <a:ln w="38100">
            <a:solidFill>
              <a:srgbClr val="FF6B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828800"/>
            <a:ext cx="7772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FF6B6B"/>
                </a:solidFill>
              </a:rPr>
              <a:t>◆  </a:t>
            </a:r>
            <a:r>
              <a:rPr sz="1800">
                <a:solidFill>
                  <a:srgbClr val="FFFFFF"/>
                </a:solidFill>
              </a:rPr>
              <a:t>Complete saturation of crisis phases redefines scarcity as structural condition in Gaza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FF6B6B"/>
                </a:solidFill>
              </a:rPr>
              <a:t>◆  </a:t>
            </a:r>
            <a:r>
              <a:rPr sz="1800">
                <a:solidFill>
                  <a:srgbClr val="FFFFFF"/>
                </a:solidFill>
              </a:rPr>
              <a:t>IPC data functions as both administrative tool and ethical testimony under blockade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FF6B6B"/>
                </a:solidFill>
              </a:rPr>
              <a:t>◆  </a:t>
            </a:r>
            <a:r>
              <a:rPr sz="1800">
                <a:solidFill>
                  <a:srgbClr val="FFFFFF"/>
                </a:solidFill>
              </a:rPr>
              <a:t>Credibility in famine metrics emerges from methodological transparency, not political endorsement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FF6B6B"/>
                </a:solidFill>
              </a:rPr>
              <a:t>◆  </a:t>
            </a:r>
            <a:r>
              <a:rPr sz="1800">
                <a:solidFill>
                  <a:srgbClr val="FFFFFF"/>
                </a:solidFill>
              </a:rPr>
              <a:t>Statistical representations mediate humanitarian responsibility while potentially obscuring human realities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FF6B6B"/>
                </a:solidFill>
              </a:rPr>
              <a:t>◆  </a:t>
            </a:r>
            <a:r>
              <a:rPr sz="1800">
                <a:solidFill>
                  <a:srgbClr val="FFFFFF"/>
                </a:solidFill>
              </a:rPr>
              <a:t>Projected deterioration indicates systemic failure despite ongoing humanitarian operations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6B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FF6B6B"/>
                </a:solidFill>
                <a:latin typeface="Calibri"/>
              </a:defRPr>
            </a:pPr>
          </a:p>
        </p:txBody>
      </p:sp>
      <p:sp>
        <p:nvSpPr>
          <p:cNvPr id="7" name="Oval 6"/>
          <p:cNvSpPr/>
          <p:nvPr/>
        </p:nvSpPr>
        <p:spPr>
          <a:xfrm>
            <a:off x="6858000" y="-914400"/>
            <a:ext cx="2743200" cy="274320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-914400" y="3657600"/>
            <a:ext cx="2286000" cy="2286000"/>
          </a:xfrm>
          <a:prstGeom prst="ellipse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18288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Thank You!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200400"/>
            <a:ext cx="8229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>For questions: alarsen@asgaard.edu, meriksson@techsvartalf.edu</a:t>
            </a:r>
          </a:p>
          <a:p>
            <a:pPr algn="ctr">
              <a:spcBef>
                <a:spcPts val="600"/>
              </a:spcBef>
              <a:defRPr sz="1600">
                <a:solidFill>
                  <a:srgbClr val="FFFFFF"/>
                </a:solidFill>
              </a:defRPr>
            </a:pPr>
            <a:r>
              <a:t>Project Archive: github.com/humanitarianmetrics/palestine-famine-2025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FF6B6B"/>
                </a:solidFill>
                <a:latin typeface="Calibri"/>
              </a:defRPr>
            </a:pPr>
            <a:r>
              <a:t>Research Agenda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Introduction to famine metrics in humanitarian crises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Methodology of IPC data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Results interpretation of food insecurity phases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Discussion of credibility and ethical implications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Conclusions and future directions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6B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FF6B6B"/>
                </a:solidFill>
                <a:latin typeface="Calibri"/>
              </a:defRPr>
            </a:pPr>
            <a:r>
              <a:t>Research Context &amp; Background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Research Context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Understanding the humanitarian crisis in occupied Palestine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FF6B6B"/>
                </a:solidFill>
                <a:latin typeface="Calibri"/>
              </a:defRPr>
            </a:pPr>
            <a:r>
              <a:t>Problem Domain &amp; Current State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Analysis of Integrated Food Security Phase Classification (IPC) dataset for Palestine 2025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Focus on acute food insecurity in Gaza Strip governorates (July 2025 current estimates)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Examination of projected scenarios for August-September 2025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Study addresses period of severe humanitarian crisis affecting over 2 million individuals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Complete statistical saturation of crisis phases across all analyzed districts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Scarcity redefined as structural condition rather than temporary emergency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FF6B6B"/>
                </a:solidFill>
                <a:latin typeface="Calibri"/>
              </a:defRPr>
            </a:pPr>
            <a:r>
              <a:t>Motivation &amp; Research Objectives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🎯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F6B6B"/>
                </a:solidFill>
              </a:defRPr>
            </a:pPr>
            <a:r>
              <a:t>Research Importance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Addresses systematic food deprivation under blockade conditions where scarcity becomes structural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❓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F6B6B"/>
                </a:solidFill>
              </a:defRPr>
            </a:pPr>
            <a:r>
              <a:t>Key Questions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How do famine metrics capture humanitarian distress in prolonged occupation contexts?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F6B6B"/>
                </a:solidFill>
              </a:defRPr>
            </a:pPr>
            <a:r>
              <a:t>Expected Impact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Understanding how quantification mediates humanitarian response in constrained environments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Oval 27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F6B6B"/>
                </a:solidFill>
              </a:defRPr>
            </a:pPr>
            <a:r>
              <a:t>Humanitarian Significance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Documentation of unprecedented food insecurity affecting entire population segments</a:t>
            </a:r>
          </a:p>
        </p:txBody>
      </p:sp>
      <p:sp>
        <p:nvSpPr>
          <p:cNvPr id="32" name="Rectangle 31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FF6B6B"/>
                </a:solidFill>
                <a:latin typeface="Calibri"/>
              </a:defRPr>
            </a:pPr>
            <a:r>
              <a:t>Related Work &amp; Literature Review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FF8B8B"/>
                </a:solidFill>
              </a:defRPr>
            </a:pPr>
            <a:r>
              <a:t>Previous Approaches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E85A5A"/>
                </a:solidFill>
              </a:defRPr>
            </a:pPr>
            <a:r>
              <a:t>Limitations &amp; Our Contribution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IPC classification system developed through multi-agency collaboration (FAO, WFP, OCHA)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Standardized phases translate lived hunger into administrative categories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Historical famine metrics focus on temporary emergencies rather than structural conditions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Traditional humanitarian assessment methods assume baseline data availability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Existing methods struggle with data collection amid siege conditions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Limited adaptation to contexts of prolonged occupation and systemic constraint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Our work examines credibility production despite verification constraints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We analyze how statistical artifacts mediate ethical responsibility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Focus on complete saturation of crisis phases as new humanitarian paradigm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6B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FF6B6B"/>
                </a:solidFill>
                <a:latin typeface="Calibri"/>
              </a:defRPr>
            </a:pPr>
            <a:r>
              <a:t>Methodology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Research Methodology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Approach to analyzing IPC data under constrained conditions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FF6B6B"/>
                </a:solidFill>
                <a:latin typeface="Calibri"/>
              </a:defRPr>
            </a:pPr>
            <a:r>
              <a:t>Research Design &amp; Data Sources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Analysis of IPC Technical Working Group consensus data (IPC 2025)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Current classification for July 2025 and projected outlook for August-September 2025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Focus on Gaza Strip governorates:</a:t>
            </a:r>
            <a:r>
              <a:rPr sz="2200" b="0">
                <a:solidFill>
                  <a:srgbClr val="1F2937"/>
                </a:solidFill>
                <a:latin typeface="Calibri"/>
              </a:rPr>
              <a:t> Gaza, Khan Younis, Deir al-Balah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Multi-agency data triangulation approach for credibility establishment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Methodological transparency as foundation for trust in constrained environments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Data represents most up-to-date technical consensus available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