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charts/chart1.xml" ContentType="application/vnd.openxmlformats-officedocument.drawingml.chart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  <p:sldId id="273" r:id="rId24"/>
    <p:sldId id="274" r:id="rId25"/>
    <p:sldId id="275" r:id="rId2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Relationship Id="rId20" Type="http://schemas.openxmlformats.org/officeDocument/2006/relationships/slide" Target="slides/slide14.xml"/><Relationship Id="rId21" Type="http://schemas.openxmlformats.org/officeDocument/2006/relationships/slide" Target="slides/slide15.xml"/><Relationship Id="rId22" Type="http://schemas.openxmlformats.org/officeDocument/2006/relationships/slide" Target="slides/slide16.xml"/><Relationship Id="rId23" Type="http://schemas.openxmlformats.org/officeDocument/2006/relationships/slide" Target="slides/slide17.xml"/><Relationship Id="rId24" Type="http://schemas.openxmlformats.org/officeDocument/2006/relationships/slide" Target="slides/slide18.xml"/><Relationship Id="rId25" Type="http://schemas.openxmlformats.org/officeDocument/2006/relationships/slide" Target="slides/slide19.xml"/><Relationship Id="rId26" Type="http://schemas.openxmlformats.org/officeDocument/2006/relationships/slide" Target="slides/slide20.xml"/></Relationships>
</file>

<file path=ppt/charts/_rels/chart1.xml.rels><?xml version='1.0' encoding='UTF-8' standalone='yes'?>
<Relationships xmlns="http://schemas.openxmlformats.org/package/2006/relationships"><Relationship Id="rId1" Type="http://schemas.openxmlformats.org/officeDocument/2006/relationships/package" Target="../embeddings/Microsoft_Excel_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chart>
    <c:autoTitleDeleted val="0"/>
    <c:plotArea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Percentage</c:v>
                </c:pt>
              </c:strCache>
            </c:strRef>
          </c:tx>
          <c:dLbls>
            <c:txPr>
              <a:bodyPr/>
              <a:lstStyle/>
              <a:p>
                <a:pPr>
                  <a:defRPr sz="800"/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1"/>
          </c:dLbls>
          <c:cat>
            <c:strRef>
              <c:f>Sheet1!$A$2:$A$6</c:f>
              <c:strCache>
                <c:ptCount val="5"/>
                <c:pt idx="0">
                  <c:v>Male Employment</c:v>
                </c:pt>
                <c:pt idx="1">
                  <c:v>Female Employment</c:v>
                </c:pt>
                <c:pt idx="2">
                  <c:v>Male Unemployment</c:v>
                </c:pt>
                <c:pt idx="3">
                  <c:v>Female Unemployment</c:v>
                </c:pt>
                <c:pt idx="4">
                  <c:v>Women Out of Labor Force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73.1</c:v>
                </c:pt>
                <c:pt idx="1">
                  <c:v>31.6</c:v>
                </c:pt>
                <c:pt idx="2">
                  <c:v>19.4</c:v>
                </c:pt>
                <c:pt idx="3">
                  <c:v>38.4</c:v>
                </c:pt>
                <c:pt idx="4">
                  <c:v>30.0</c:v>
                </c:pt>
              </c:numCache>
            </c:numRef>
          </c:val>
        </c:ser>
        <c:axId val="-2068027336"/>
        <c:axId val="-2113994440"/>
      </c:barChart>
      <c:catAx>
        <c:axId val="-2068027336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900"/>
            </a:pPr>
          </a:p>
        </c:txPr>
        <c:crossAx val="-2113994440"/>
        <c:crosses val="autoZero"/>
        <c:auto val="1"/>
        <c:lblAlgn val="ctr"/>
        <c:lblOffset val="100"/>
        <c:noMultiLvlLbl val="0"/>
      </c:catAx>
      <c:valAx>
        <c:axId val="-2113994440"/>
        <c:scaling/>
        <c:delete val="0"/>
        <c:axPos val="l"/>
        <c:majorGridlines/>
        <c:majorTickMark val="out"/>
        <c:minorTickMark val="none"/>
        <c:tickLblPos val="nextTo"/>
        <c:txPr>
          <a:bodyPr/>
          <a:lstStyle/>
          <a:p>
            <a:pPr>
              <a:defRPr sz="900"/>
            </a:pPr>
          </a:p>
        </c:txPr>
        <c:crossAx val="-2068027336"/>
        <c:crosses val="autoZero"/>
      </c:valAx>
    </c:plotArea>
    <c:legend>
      <c:legendPos val="tr"/>
      <c:overlay val="0"/>
      <c:txPr>
        <a:bodyPr/>
        <a:lstStyle/>
        <a:p>
          <a:pPr>
            <a:defRPr sz="900"/>
          </a:pPr>
        </a:p>
      </c:txPr>
    </c:legend>
    <c:dispBlanksAs val="gap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chart" Target="../charts/chart1.xml"/></Relationships>
</file>

<file path=ppt/slides/_rels/slide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88133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57200"/>
            <a:ext cx="9144000" cy="137160"/>
          </a:xfrm>
          <a:prstGeom prst="rect">
            <a:avLst/>
          </a:prstGeom>
          <a:solidFill>
            <a:srgbClr val="BE185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274320" y="457200"/>
            <a:ext cx="137160" cy="6400800"/>
          </a:xfrm>
          <a:prstGeom prst="rect">
            <a:avLst/>
          </a:prstGeom>
          <a:solidFill>
            <a:srgbClr val="6D102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8686800" y="457200"/>
            <a:ext cx="457200" cy="1371600"/>
          </a:xfrm>
          <a:prstGeom prst="rect">
            <a:avLst/>
          </a:prstGeom>
          <a:solidFill>
            <a:srgbClr val="BE185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1371600" y="1828800"/>
            <a:ext cx="6400800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800" b="1">
                <a:solidFill>
                  <a:srgbClr val="FFFFFF"/>
                </a:solidFill>
                <a:latin typeface="Arial"/>
              </a:defRPr>
            </a:pPr>
            <a:r>
              <a:t>Postcolonial Labor Metrics: Quantifying Inequality and Resilience in Occupied Palestine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371600" y="4114800"/>
            <a:ext cx="6400800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400">
                <a:solidFill>
                  <a:srgbClr val="FFFFFF"/>
                </a:solidFill>
                <a:latin typeface="Arial"/>
              </a:defRPr>
            </a:pPr>
            <a:r>
              <a:t>Layla Hassan, Noor Ibrahim, Karim Aziz, Zara Mansour</a:t>
            </a:r>
          </a:p>
          <a:p>
            <a:pPr algn="ctr">
              <a:defRPr sz="1400">
                <a:solidFill>
                  <a:srgbClr val="FFFFFF"/>
                </a:solidFill>
                <a:latin typeface="Arial"/>
              </a:defRPr>
            </a:pPr>
            <a:r>
              <a:t>Research Center, Alamut; Institute of Sciences, Ubar; Innovation Hub, Shaddad's Palace; Research Center, Alamut</a:t>
            </a:r>
          </a:p>
        </p:txBody>
      </p:sp>
      <p:sp>
        <p:nvSpPr>
          <p:cNvPr id="8" name="Rectangle 7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6D102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881337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BE185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200" b="1">
                <a:solidFill>
                  <a:srgbClr val="FFFFFF"/>
                </a:solidFill>
                <a:latin typeface="Arial"/>
              </a:defRPr>
            </a:pPr>
            <a:r>
              <a:t>9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BE185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800" b="1">
                <a:solidFill>
                  <a:srgbClr val="881337"/>
                </a:solidFill>
                <a:latin typeface="Arial"/>
              </a:defRPr>
            </a:pPr>
            <a:r>
              <a:t>Research Design &amp; Data Sources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234440"/>
            <a:ext cx="7772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881337"/>
                </a:solidFill>
                <a:latin typeface="Arial"/>
              </a:rPr>
              <a:t>■  </a:t>
            </a:r>
            <a:r>
              <a:rPr sz="1800">
                <a:solidFill>
                  <a:srgbClr val="1F2937"/>
                </a:solidFill>
                <a:latin typeface="Arial"/>
              </a:rPr>
              <a:t>Mixed-methods approach combining quantitative and qualitative analysis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881337"/>
                </a:solidFill>
                <a:latin typeface="Arial"/>
              </a:rPr>
              <a:t>■  </a:t>
            </a:r>
            <a:r>
              <a:rPr sz="1800" b="1">
                <a:solidFill>
                  <a:srgbClr val="1F2937"/>
                </a:solidFill>
                <a:latin typeface="Arial"/>
              </a:rPr>
              <a:t>Primary data source:</a:t>
            </a:r>
            <a:r>
              <a:rPr sz="1800" b="0">
                <a:solidFill>
                  <a:srgbClr val="1F2937"/>
                </a:solidFill>
                <a:latin typeface="Arial"/>
              </a:rPr>
              <a:t> Palestinian Central Bureau of Statistics (2020-2024)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881337"/>
                </a:solidFill>
                <a:latin typeface="Arial"/>
              </a:rPr>
              <a:t>■  </a:t>
            </a:r>
            <a:r>
              <a:rPr sz="1800">
                <a:solidFill>
                  <a:srgbClr val="1F2937"/>
                </a:solidFill>
                <a:latin typeface="Arial"/>
              </a:rPr>
              <a:t>Analysis period captures COVID-19 pandemic and immediate post-pandemic dynamics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881337"/>
                </a:solidFill>
                <a:latin typeface="Arial"/>
              </a:rPr>
              <a:t>■  </a:t>
            </a:r>
            <a:r>
              <a:rPr sz="1800">
                <a:solidFill>
                  <a:srgbClr val="1F2937"/>
                </a:solidFill>
                <a:latin typeface="Arial"/>
              </a:rPr>
              <a:t>Timeframe selected to examine intensified economic pressure periods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881337"/>
                </a:solidFill>
                <a:latin typeface="Arial"/>
              </a:rPr>
              <a:t>■  </a:t>
            </a:r>
            <a:r>
              <a:rPr sz="1800">
                <a:solidFill>
                  <a:srgbClr val="1F2937"/>
                </a:solidFill>
                <a:latin typeface="Arial"/>
              </a:rPr>
              <a:t>Qualitative narratives contextualize quantitative patterns through lived experiences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6D102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881337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BE185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200" b="1">
                <a:solidFill>
                  <a:srgbClr val="FFFFFF"/>
                </a:solidFill>
                <a:latin typeface="Arial"/>
              </a:defRPr>
            </a:pPr>
            <a:r>
              <a:t>10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BE185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800" b="1">
                <a:solidFill>
                  <a:srgbClr val="881337"/>
                </a:solidFill>
                <a:latin typeface="Arial"/>
              </a:defRPr>
            </a:pPr>
            <a:r>
              <a:t>Methodological Constraints &amp; Assumptions</a:t>
            </a:r>
          </a:p>
        </p:txBody>
      </p:sp>
      <p:sp>
        <p:nvSpPr>
          <p:cNvPr id="6" name="Rectangle 5"/>
          <p:cNvSpPr/>
          <p:nvPr/>
        </p:nvSpPr>
        <p:spPr>
          <a:xfrm>
            <a:off x="685800" y="1371600"/>
            <a:ext cx="36576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2F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685800" y="1371600"/>
            <a:ext cx="3657600" cy="137160"/>
          </a:xfrm>
          <a:prstGeom prst="rect">
            <a:avLst/>
          </a:prstGeom>
          <a:solidFill>
            <a:srgbClr val="BE185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Oval 7"/>
          <p:cNvSpPr/>
          <p:nvPr/>
        </p:nvSpPr>
        <p:spPr>
          <a:xfrm>
            <a:off x="2286000" y="1645920"/>
            <a:ext cx="457200" cy="457200"/>
          </a:xfrm>
          <a:prstGeom prst="ellipse">
            <a:avLst/>
          </a:prstGeom>
          <a:solidFill>
            <a:srgbClr val="BE185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2286000" y="1645920"/>
            <a:ext cx="457200" cy="45720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</a:defRPr>
            </a:pPr>
            <a:r>
              <a:t>1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68680" y="2240280"/>
            <a:ext cx="36576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000"/>
            </a:pPr>
            <a:r>
              <a:t>🗄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868680" y="2194560"/>
            <a:ext cx="3291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881337"/>
                </a:solidFill>
              </a:defRPr>
            </a:pPr>
            <a:r>
              <a:t>Data Limitations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68680" y="2697480"/>
            <a:ext cx="329184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300">
                <a:solidFill>
                  <a:srgbClr val="1F2937"/>
                </a:solidFill>
              </a:defRPr>
            </a:pPr>
            <a:r>
              <a:t>Analysis limited to available PCBS data from 2020-2024</a:t>
            </a:r>
          </a:p>
        </p:txBody>
      </p:sp>
      <p:sp>
        <p:nvSpPr>
          <p:cNvPr id="13" name="Rectangle 12"/>
          <p:cNvSpPr/>
          <p:nvPr/>
        </p:nvSpPr>
        <p:spPr>
          <a:xfrm>
            <a:off x="4800600" y="1371600"/>
            <a:ext cx="36576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2F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4800600" y="1371600"/>
            <a:ext cx="3657600" cy="137160"/>
          </a:xfrm>
          <a:prstGeom prst="rect">
            <a:avLst/>
          </a:prstGeom>
          <a:solidFill>
            <a:srgbClr val="6D102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Oval 14"/>
          <p:cNvSpPr/>
          <p:nvPr/>
        </p:nvSpPr>
        <p:spPr>
          <a:xfrm>
            <a:off x="6400800" y="1645920"/>
            <a:ext cx="457200" cy="457200"/>
          </a:xfrm>
          <a:prstGeom prst="ellipse">
            <a:avLst/>
          </a:prstGeom>
          <a:solidFill>
            <a:srgbClr val="6D102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6400800" y="1645920"/>
            <a:ext cx="457200" cy="45720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</a:defRPr>
            </a:pPr>
            <a:r>
              <a:t>2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983480" y="2194560"/>
            <a:ext cx="3291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881337"/>
                </a:solidFill>
              </a:defRPr>
            </a:pPr>
            <a:r>
              <a:t>Temporal Focus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983480" y="2697480"/>
            <a:ext cx="329184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300">
                <a:solidFill>
                  <a:srgbClr val="1F2937"/>
                </a:solidFill>
              </a:defRPr>
            </a:pPr>
            <a:r>
              <a:t>Concentrates on COVID-19 pandemic period and its economic pressures</a:t>
            </a:r>
          </a:p>
        </p:txBody>
      </p:sp>
      <p:sp>
        <p:nvSpPr>
          <p:cNvPr id="19" name="Rectangle 18"/>
          <p:cNvSpPr/>
          <p:nvPr/>
        </p:nvSpPr>
        <p:spPr>
          <a:xfrm>
            <a:off x="685800" y="3931920"/>
            <a:ext cx="36576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2F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Rectangle 19"/>
          <p:cNvSpPr/>
          <p:nvPr/>
        </p:nvSpPr>
        <p:spPr>
          <a:xfrm>
            <a:off x="685800" y="3931920"/>
            <a:ext cx="3657600" cy="137160"/>
          </a:xfrm>
          <a:prstGeom prst="rect">
            <a:avLst/>
          </a:prstGeom>
          <a:solidFill>
            <a:srgbClr val="BE185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Oval 20"/>
          <p:cNvSpPr/>
          <p:nvPr/>
        </p:nvSpPr>
        <p:spPr>
          <a:xfrm>
            <a:off x="2286000" y="4206240"/>
            <a:ext cx="457200" cy="457200"/>
          </a:xfrm>
          <a:prstGeom prst="ellipse">
            <a:avLst/>
          </a:prstGeom>
          <a:solidFill>
            <a:srgbClr val="BE185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2286000" y="4206240"/>
            <a:ext cx="457200" cy="45720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</a:defRPr>
            </a:pPr>
            <a:r>
              <a:t>3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868680" y="4754880"/>
            <a:ext cx="3291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881337"/>
                </a:solidFill>
              </a:defRPr>
            </a:pPr>
            <a:r>
              <a:t>Measurement Constraints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868680" y="5257800"/>
            <a:ext cx="329184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300">
                <a:solidFill>
                  <a:srgbClr val="1F2937"/>
                </a:solidFill>
              </a:defRPr>
            </a:pPr>
            <a:r>
              <a:t>Qualitative aspects of resilience may not be fully captured by quantitative indicators</a:t>
            </a:r>
          </a:p>
        </p:txBody>
      </p:sp>
      <p:sp>
        <p:nvSpPr>
          <p:cNvPr id="25" name="Rectangle 24"/>
          <p:cNvSpPr/>
          <p:nvPr/>
        </p:nvSpPr>
        <p:spPr>
          <a:xfrm>
            <a:off x="4800600" y="3931920"/>
            <a:ext cx="36576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2F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Rectangle 25"/>
          <p:cNvSpPr/>
          <p:nvPr/>
        </p:nvSpPr>
        <p:spPr>
          <a:xfrm>
            <a:off x="4800600" y="3931920"/>
            <a:ext cx="3657600" cy="137160"/>
          </a:xfrm>
          <a:prstGeom prst="rect">
            <a:avLst/>
          </a:prstGeom>
          <a:solidFill>
            <a:srgbClr val="6D102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Oval 26"/>
          <p:cNvSpPr/>
          <p:nvPr/>
        </p:nvSpPr>
        <p:spPr>
          <a:xfrm>
            <a:off x="6400800" y="4206240"/>
            <a:ext cx="457200" cy="457200"/>
          </a:xfrm>
          <a:prstGeom prst="ellipse">
            <a:avLst/>
          </a:prstGeom>
          <a:solidFill>
            <a:srgbClr val="6D102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TextBox 27"/>
          <p:cNvSpPr txBox="1"/>
          <p:nvPr/>
        </p:nvSpPr>
        <p:spPr>
          <a:xfrm>
            <a:off x="6400800" y="4206240"/>
            <a:ext cx="457200" cy="45720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</a:defRPr>
            </a:pPr>
            <a:r>
              <a:t>4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4983480" y="4754880"/>
            <a:ext cx="3291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881337"/>
                </a:solidFill>
              </a:defRPr>
            </a:pPr>
            <a:r>
              <a:t>Geographic Scope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4983480" y="5257800"/>
            <a:ext cx="329184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300">
                <a:solidFill>
                  <a:srgbClr val="1F2937"/>
                </a:solidFill>
              </a:defRPr>
            </a:pPr>
            <a:r>
              <a:t>Focus on West Bank, East Jerusalem, and Gaza Strip as distinct but interconnected territories</a:t>
            </a:r>
          </a:p>
        </p:txBody>
      </p:sp>
      <p:sp>
        <p:nvSpPr>
          <p:cNvPr id="31" name="Rectangle 30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6D102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TextBox 31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881337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BE185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200" b="1">
                <a:solidFill>
                  <a:srgbClr val="FFFFFF"/>
                </a:solidFill>
                <a:latin typeface="Arial"/>
              </a:defRPr>
            </a:pPr>
            <a:r>
              <a:t>11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BE185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800" b="1">
                <a:solidFill>
                  <a:srgbClr val="881337"/>
                </a:solidFill>
                <a:latin typeface="Arial"/>
              </a:defRPr>
            </a:pPr>
            <a:r>
              <a:t>Analytical Framework</a:t>
            </a:r>
          </a:p>
        </p:txBody>
      </p:sp>
      <p:sp>
        <p:nvSpPr>
          <p:cNvPr id="6" name="Rectangle 5"/>
          <p:cNvSpPr/>
          <p:nvPr/>
        </p:nvSpPr>
        <p:spPr>
          <a:xfrm>
            <a:off x="3657600" y="1371600"/>
            <a:ext cx="2286000" cy="404948"/>
          </a:xfrm>
          <a:prstGeom prst="rect">
            <a:avLst/>
          </a:prstGeom>
          <a:solidFill>
            <a:srgbClr val="BE185D"/>
          </a:solidFill>
          <a:ln w="25400">
            <a:solidFill>
              <a:srgbClr val="6D102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 algn="ctr">
              <a:defRPr sz="900" b="1">
                <a:solidFill>
                  <a:srgbClr val="FFFFFF"/>
                </a:solidFill>
              </a:defRPr>
            </a:pPr>
            <a:r>
              <a:t>Data Collection from PCBS (2020-2024)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4800600" y="1776548"/>
            <a:ext cx="0" cy="365760"/>
          </a:xfrm>
          <a:prstGeom prst="line">
            <a:avLst/>
          </a:prstGeom>
          <a:ln w="38100">
            <a:solidFill>
              <a:srgbClr val="BE185D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3657600" y="2142308"/>
            <a:ext cx="2286000" cy="404948"/>
          </a:xfrm>
          <a:prstGeom prst="rect">
            <a:avLst/>
          </a:prstGeom>
          <a:solidFill>
            <a:srgbClr val="881337"/>
          </a:solidFill>
          <a:ln w="25400">
            <a:solidFill>
              <a:srgbClr val="6D102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 algn="ctr">
              <a:defRPr sz="900" b="1">
                <a:solidFill>
                  <a:srgbClr val="FFFFFF"/>
                </a:solidFill>
              </a:defRPr>
            </a:pPr>
            <a:r>
              <a:t>Quantitative Analysis of Employment Patterns</a:t>
            </a:r>
          </a:p>
        </p:txBody>
      </p:sp>
      <p:cxnSp>
        <p:nvCxnSpPr>
          <p:cNvPr id="9" name="Connector 8"/>
          <p:cNvCxnSpPr/>
          <p:nvPr/>
        </p:nvCxnSpPr>
        <p:spPr>
          <a:xfrm>
            <a:off x="4800600" y="2547257"/>
            <a:ext cx="0" cy="365760"/>
          </a:xfrm>
          <a:prstGeom prst="line">
            <a:avLst/>
          </a:prstGeom>
          <a:ln w="38100">
            <a:solidFill>
              <a:srgbClr val="BE185D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3657600" y="2913017"/>
            <a:ext cx="2286000" cy="404948"/>
          </a:xfrm>
          <a:prstGeom prst="rect">
            <a:avLst/>
          </a:prstGeom>
          <a:solidFill>
            <a:srgbClr val="881337"/>
          </a:solidFill>
          <a:ln w="25400">
            <a:solidFill>
              <a:srgbClr val="6D102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 algn="ctr">
              <a:defRPr sz="900" b="1">
                <a:solidFill>
                  <a:srgbClr val="FFFFFF"/>
                </a:solidFill>
              </a:defRPr>
            </a:pPr>
            <a:r>
              <a:t>Gender Disparity Assessment</a:t>
            </a:r>
          </a:p>
        </p:txBody>
      </p:sp>
      <p:cxnSp>
        <p:nvCxnSpPr>
          <p:cNvPr id="11" name="Connector 10"/>
          <p:cNvCxnSpPr/>
          <p:nvPr/>
        </p:nvCxnSpPr>
        <p:spPr>
          <a:xfrm>
            <a:off x="4800600" y="3317965"/>
            <a:ext cx="0" cy="365760"/>
          </a:xfrm>
          <a:prstGeom prst="line">
            <a:avLst/>
          </a:prstGeom>
          <a:ln w="38100">
            <a:solidFill>
              <a:srgbClr val="BE185D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3657600" y="3683725"/>
            <a:ext cx="2286000" cy="404948"/>
          </a:xfrm>
          <a:prstGeom prst="rect">
            <a:avLst/>
          </a:prstGeom>
          <a:solidFill>
            <a:srgbClr val="881337"/>
          </a:solidFill>
          <a:ln w="25400">
            <a:solidFill>
              <a:srgbClr val="6D102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 algn="ctr">
              <a:defRPr sz="900" b="1">
                <a:solidFill>
                  <a:srgbClr val="FFFFFF"/>
                </a:solidFill>
              </a:defRPr>
            </a:pPr>
            <a:r>
              <a:t>Sectoral Vulnerability Mapping</a:t>
            </a:r>
          </a:p>
        </p:txBody>
      </p:sp>
      <p:cxnSp>
        <p:nvCxnSpPr>
          <p:cNvPr id="13" name="Connector 12"/>
          <p:cNvCxnSpPr/>
          <p:nvPr/>
        </p:nvCxnSpPr>
        <p:spPr>
          <a:xfrm>
            <a:off x="4800600" y="4088674"/>
            <a:ext cx="0" cy="365760"/>
          </a:xfrm>
          <a:prstGeom prst="line">
            <a:avLst/>
          </a:prstGeom>
          <a:ln w="38100">
            <a:solidFill>
              <a:srgbClr val="BE185D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Rectangle 13"/>
          <p:cNvSpPr/>
          <p:nvPr/>
        </p:nvSpPr>
        <p:spPr>
          <a:xfrm>
            <a:off x="3657600" y="4454434"/>
            <a:ext cx="2286000" cy="404948"/>
          </a:xfrm>
          <a:prstGeom prst="rect">
            <a:avLst/>
          </a:prstGeom>
          <a:solidFill>
            <a:srgbClr val="881337"/>
          </a:solidFill>
          <a:ln w="25400">
            <a:solidFill>
              <a:srgbClr val="6D102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 algn="ctr">
              <a:defRPr sz="900" b="1">
                <a:solidFill>
                  <a:srgbClr val="FFFFFF"/>
                </a:solidFill>
              </a:defRPr>
            </a:pPr>
            <a:r>
              <a:t>Qualitative Contextualization</a:t>
            </a:r>
          </a:p>
        </p:txBody>
      </p:sp>
      <p:cxnSp>
        <p:nvCxnSpPr>
          <p:cNvPr id="15" name="Connector 14"/>
          <p:cNvCxnSpPr/>
          <p:nvPr/>
        </p:nvCxnSpPr>
        <p:spPr>
          <a:xfrm>
            <a:off x="4800600" y="4859382"/>
            <a:ext cx="0" cy="365760"/>
          </a:xfrm>
          <a:prstGeom prst="line">
            <a:avLst/>
          </a:prstGeom>
          <a:ln w="38100">
            <a:solidFill>
              <a:srgbClr val="BE185D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Rectangle 15"/>
          <p:cNvSpPr/>
          <p:nvPr/>
        </p:nvSpPr>
        <p:spPr>
          <a:xfrm>
            <a:off x="3657600" y="5225142"/>
            <a:ext cx="2286000" cy="404948"/>
          </a:xfrm>
          <a:prstGeom prst="rect">
            <a:avLst/>
          </a:prstGeom>
          <a:solidFill>
            <a:srgbClr val="881337"/>
          </a:solidFill>
          <a:ln w="25400">
            <a:solidFill>
              <a:srgbClr val="6D102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 algn="ctr">
              <a:defRPr sz="900" b="1">
                <a:solidFill>
                  <a:srgbClr val="FFFFFF"/>
                </a:solidFill>
              </a:defRPr>
            </a:pPr>
            <a:r>
              <a:t>Structural Factor Identification</a:t>
            </a:r>
          </a:p>
        </p:txBody>
      </p:sp>
      <p:cxnSp>
        <p:nvCxnSpPr>
          <p:cNvPr id="17" name="Connector 16"/>
          <p:cNvCxnSpPr/>
          <p:nvPr/>
        </p:nvCxnSpPr>
        <p:spPr>
          <a:xfrm>
            <a:off x="4800600" y="5630091"/>
            <a:ext cx="0" cy="365760"/>
          </a:xfrm>
          <a:prstGeom prst="line">
            <a:avLst/>
          </a:prstGeom>
          <a:ln w="38100">
            <a:solidFill>
              <a:srgbClr val="BE185D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Rectangle 17"/>
          <p:cNvSpPr/>
          <p:nvPr/>
        </p:nvSpPr>
        <p:spPr>
          <a:xfrm>
            <a:off x="3657600" y="5995851"/>
            <a:ext cx="2286000" cy="404948"/>
          </a:xfrm>
          <a:prstGeom prst="rect">
            <a:avLst/>
          </a:prstGeom>
          <a:solidFill>
            <a:srgbClr val="881337"/>
          </a:solidFill>
          <a:ln w="25400">
            <a:solidFill>
              <a:srgbClr val="6D102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 algn="ctr">
              <a:defRPr sz="900" b="1">
                <a:solidFill>
                  <a:srgbClr val="FFFFFF"/>
                </a:solidFill>
              </a:defRPr>
            </a:pPr>
            <a:r>
              <a:t>Resilience Mechanism Analysis</a:t>
            </a:r>
          </a:p>
        </p:txBody>
      </p:sp>
      <p:sp>
        <p:nvSpPr>
          <p:cNvPr id="19" name="Rectangle 18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6D102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881337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88133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BE185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200" b="1">
                <a:solidFill>
                  <a:srgbClr val="FFFFFF"/>
                </a:solidFill>
                <a:latin typeface="Arial"/>
              </a:defRPr>
            </a:pPr>
            <a:r>
              <a:t>12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BE185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800" b="1">
                <a:solidFill>
                  <a:srgbClr val="881337"/>
                </a:solidFill>
                <a:latin typeface="Arial"/>
              </a:defRPr>
            </a:pPr>
            <a:r>
              <a:t>Results Overview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1828800"/>
            <a:ext cx="18288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2000" b="1">
                <a:solidFill>
                  <a:srgbClr val="FFFFFF"/>
                </a:solidFill>
              </a:defRPr>
            </a:pPr>
            <a:r>
              <a:t>05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743200" y="2011680"/>
            <a:ext cx="59436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4000" b="1">
                <a:solidFill>
                  <a:srgbClr val="FFFFFF"/>
                </a:solidFill>
              </a:defRPr>
            </a:pPr>
            <a:r>
              <a:t>Key Findings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743200" y="3291840"/>
            <a:ext cx="59436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000" i="1">
                <a:solidFill>
                  <a:srgbClr val="FFFFFF"/>
                </a:solidFill>
              </a:defRPr>
            </a:pPr>
            <a:r>
              <a:t>Quantitative and qualitative results from 2020-2024 analysis</a:t>
            </a:r>
          </a:p>
        </p:txBody>
      </p:sp>
      <p:sp>
        <p:nvSpPr>
          <p:cNvPr id="10" name="Rectangle 9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6D102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881337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BE185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200" b="1">
                <a:solidFill>
                  <a:srgbClr val="FFFFFF"/>
                </a:solidFill>
                <a:latin typeface="Arial"/>
              </a:defRPr>
            </a:pPr>
            <a:r>
              <a:t>13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BE185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800" b="1">
                <a:solidFill>
                  <a:srgbClr val="881337"/>
                </a:solidFill>
                <a:latin typeface="Arial"/>
              </a:defRPr>
            </a:pPr>
            <a:r>
              <a:t>Employment Patterns: Gender Disparities</a:t>
            </a:r>
          </a:p>
        </p:txBody>
      </p:sp>
      <p:graphicFrame>
        <p:nvGraphicFramePr>
          <p:cNvPr id="6" name="Chart 5"/>
          <p:cNvGraphicFramePr>
            <a:graphicFrameLocks noGrp="1"/>
          </p:cNvGraphicFramePr>
          <p:nvPr/>
        </p:nvGraphicFramePr>
        <p:xfrm>
          <a:off x="914400" y="2011680"/>
          <a:ext cx="7315200" cy="3657600"/>
        </p:xfrm>
        <a:graphic>
          <a:graphicData uri="http://schemas.openxmlformats.org/drawingml/2006/chart">
            <c:chart xmlns:c="http://schemas.openxmlformats.org/drawingml/2006/chart" r:id="rId2"/>
          </a:graphicData>
        </a:graphic>
      </p:graphicFrame>
      <p:sp>
        <p:nvSpPr>
          <p:cNvPr id="7" name="Rectangle 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6D102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881337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BE185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200" b="1">
                <a:solidFill>
                  <a:srgbClr val="FFFFFF"/>
                </a:solidFill>
                <a:latin typeface="Arial"/>
              </a:defRPr>
            </a:pPr>
            <a:r>
              <a:t>14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BE185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800" b="1">
                <a:solidFill>
                  <a:srgbClr val="881337"/>
                </a:solidFill>
                <a:latin typeface="Arial"/>
              </a:defRPr>
            </a:pPr>
            <a:r>
              <a:t>Wage Inequality Across Sectors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914400" y="2011680"/>
          <a:ext cx="7315200" cy="3657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38400"/>
                <a:gridCol w="2438400"/>
                <a:gridCol w="2438400"/>
              </a:tblGrid>
              <a:tr h="731520">
                <a:tc>
                  <a:txBody>
                    <a:bodyPr/>
                    <a:lstStyle/>
                    <a:p>
                      <a:r>
                        <a:rPr b="1" sz="1400">
                          <a:solidFill>
                            <a:srgbClr val="FFFFFF"/>
                          </a:solidFill>
                        </a:rPr>
                        <a:t>Sector</a:t>
                      </a:r>
                    </a:p>
                  </a:txBody>
                  <a:tcPr>
                    <a:solidFill>
                      <a:srgbClr val="881337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b="1" sz="1400">
                          <a:solidFill>
                            <a:srgbClr val="FFFFFF"/>
                          </a:solidFill>
                        </a:rPr>
                        <a:t>Gender Wage Gap (%)</a:t>
                      </a:r>
                    </a:p>
                  </a:txBody>
                  <a:tcPr>
                    <a:solidFill>
                      <a:srgbClr val="881337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b="1" sz="1400">
                          <a:solidFill>
                            <a:srgbClr val="FFFFFF"/>
                          </a:solidFill>
                        </a:rPr>
                        <a:t>Key Characteristics</a:t>
                      </a:r>
                    </a:p>
                  </a:txBody>
                  <a:tcPr>
                    <a:solidFill>
                      <a:srgbClr val="881337"/>
                    </a:solidFill>
                  </a:tcPr>
                </a:tc>
              </a:tr>
              <a:tr h="731520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Informal Sector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41.9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Least regulated, highest gender disparity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</a:tr>
              <a:tr h="731520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Private Sector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28.3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Moderate regulation, significant disparity</a:t>
                      </a:r>
                    </a:p>
                  </a:txBody>
                  <a:tcPr/>
                </a:tc>
              </a:tr>
              <a:tr h="731520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Public Sector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15.7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Most regulated, smallest gender gap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</a:tr>
              <a:tr h="731520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Agricultural Sector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35.2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Seasonal work, limited protections</a:t>
                      </a: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Rectangle 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6D102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881337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BE185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200" b="1">
                <a:solidFill>
                  <a:srgbClr val="FFFFFF"/>
                </a:solidFill>
                <a:latin typeface="Arial"/>
              </a:defRPr>
            </a:pPr>
            <a:r>
              <a:t>15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BE185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400" b="1">
                <a:solidFill>
                  <a:srgbClr val="881337"/>
                </a:solidFill>
                <a:latin typeface="Arial"/>
              </a:defRPr>
            </a:pPr>
            <a:r>
              <a:t>Structural Factors &amp; Resilience Mechanisms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1828800"/>
            <a:ext cx="36576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000" b="1">
                <a:solidFill>
                  <a:srgbClr val="BE185D"/>
                </a:solidFill>
              </a:defRPr>
            </a:pPr>
            <a:r>
              <a:t>Structural Inequality Reproduction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754880" y="1828800"/>
            <a:ext cx="36576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000" b="1">
                <a:solidFill>
                  <a:srgbClr val="6D1028"/>
                </a:solidFill>
              </a:defRPr>
            </a:pPr>
            <a:r>
              <a:t>Resilience Mechanisms</a:t>
            </a:r>
          </a:p>
        </p:txBody>
      </p:sp>
      <p:sp>
        <p:nvSpPr>
          <p:cNvPr id="8" name="Rectangle 7"/>
          <p:cNvSpPr/>
          <p:nvPr/>
        </p:nvSpPr>
        <p:spPr>
          <a:xfrm>
            <a:off x="4526280" y="2377440"/>
            <a:ext cx="45720" cy="3474720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731520" y="2377440"/>
            <a:ext cx="3657600" cy="33832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500">
                <a:solidFill>
                  <a:srgbClr val="1F2937"/>
                </a:solidFill>
              </a:defRPr>
            </a:pPr>
            <a:r>
              <a:t>■  Occupation policies: labor permits and movement restrictions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■  Internalized gender roles assigning care work primarily to women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■  Territorial fragmentation limiting economic integration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■  Resource control creating dependency relationships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754880" y="2377440"/>
            <a:ext cx="3657600" cy="33832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500">
                <a:solidFill>
                  <a:srgbClr val="1F2937"/>
                </a:solidFill>
              </a:defRPr>
            </a:pPr>
            <a:r>
              <a:t>■  Informal economies operating outside formal constraints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■  Cooperatives providing collective economic support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■  Extended kin networks for resource sharing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■  Community-based childcare enabling women's participation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■  Moral resilience through relational equity perceptions</a:t>
            </a:r>
          </a:p>
        </p:txBody>
      </p:sp>
      <p:sp>
        <p:nvSpPr>
          <p:cNvPr id="11" name="Rectangle 10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6D102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881337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BE185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200" b="1">
                <a:solidFill>
                  <a:srgbClr val="FFFFFF"/>
                </a:solidFill>
                <a:latin typeface="Arial"/>
              </a:defRPr>
            </a:pPr>
            <a:r>
              <a:t>16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BE185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800" b="1">
                <a:solidFill>
                  <a:srgbClr val="881337"/>
                </a:solidFill>
                <a:latin typeface="Arial"/>
              </a:defRPr>
            </a:pPr>
            <a:r>
              <a:t>Key Contributions</a:t>
            </a:r>
          </a:p>
        </p:txBody>
      </p:sp>
      <p:sp>
        <p:nvSpPr>
          <p:cNvPr id="6" name="Rectangle 5"/>
          <p:cNvSpPr/>
          <p:nvPr/>
        </p:nvSpPr>
        <p:spPr>
          <a:xfrm>
            <a:off x="685800" y="1371600"/>
            <a:ext cx="36576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2F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685800" y="1371600"/>
            <a:ext cx="3657600" cy="137160"/>
          </a:xfrm>
          <a:prstGeom prst="rect">
            <a:avLst/>
          </a:prstGeom>
          <a:solidFill>
            <a:srgbClr val="BE185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Oval 7"/>
          <p:cNvSpPr/>
          <p:nvPr/>
        </p:nvSpPr>
        <p:spPr>
          <a:xfrm>
            <a:off x="2286000" y="1645920"/>
            <a:ext cx="457200" cy="457200"/>
          </a:xfrm>
          <a:prstGeom prst="ellipse">
            <a:avLst/>
          </a:prstGeom>
          <a:solidFill>
            <a:srgbClr val="BE185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2286000" y="1645920"/>
            <a:ext cx="457200" cy="45720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</a:defRPr>
            </a:pPr>
            <a:r>
              <a:t>1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68680" y="2194560"/>
            <a:ext cx="3291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400" b="1">
                <a:solidFill>
                  <a:srgbClr val="881337"/>
                </a:solidFill>
              </a:defRPr>
            </a:pPr>
            <a:r>
              <a:t>Documentation of Structural Inequalities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868680" y="2697480"/>
            <a:ext cx="329184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300">
                <a:solidFill>
                  <a:srgbClr val="1F2937"/>
                </a:solidFill>
              </a:defRPr>
            </a:pPr>
            <a:r>
              <a:t>Comprehensive analysis of employment, wages, and sectoral distribution from 2020-2024</a:t>
            </a:r>
          </a:p>
        </p:txBody>
      </p:sp>
      <p:sp>
        <p:nvSpPr>
          <p:cNvPr id="12" name="Rectangle 11"/>
          <p:cNvSpPr/>
          <p:nvPr/>
        </p:nvSpPr>
        <p:spPr>
          <a:xfrm>
            <a:off x="4800600" y="1371600"/>
            <a:ext cx="36576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2F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Rectangle 12"/>
          <p:cNvSpPr/>
          <p:nvPr/>
        </p:nvSpPr>
        <p:spPr>
          <a:xfrm>
            <a:off x="4800600" y="1371600"/>
            <a:ext cx="3657600" cy="137160"/>
          </a:xfrm>
          <a:prstGeom prst="rect">
            <a:avLst/>
          </a:prstGeom>
          <a:solidFill>
            <a:srgbClr val="6D102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Oval 13"/>
          <p:cNvSpPr/>
          <p:nvPr/>
        </p:nvSpPr>
        <p:spPr>
          <a:xfrm>
            <a:off x="6400800" y="1645920"/>
            <a:ext cx="457200" cy="457200"/>
          </a:xfrm>
          <a:prstGeom prst="ellipse">
            <a:avLst/>
          </a:prstGeom>
          <a:solidFill>
            <a:srgbClr val="6D102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6400800" y="1645920"/>
            <a:ext cx="457200" cy="45720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</a:defRPr>
            </a:pPr>
            <a:r>
              <a:t>2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983480" y="2194560"/>
            <a:ext cx="3291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881337"/>
                </a:solidFill>
              </a:defRPr>
            </a:pPr>
            <a:r>
              <a:t>Gender Disparity Revelation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983480" y="2697480"/>
            <a:ext cx="329184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300">
                <a:solidFill>
                  <a:srgbClr val="1F2937"/>
                </a:solidFill>
              </a:defRPr>
            </a:pPr>
            <a:r>
              <a:t>Quantified significant gender gaps in employment rates and wages, especially in informal sectors</a:t>
            </a:r>
          </a:p>
        </p:txBody>
      </p:sp>
      <p:sp>
        <p:nvSpPr>
          <p:cNvPr id="18" name="Rectangle 17"/>
          <p:cNvSpPr/>
          <p:nvPr/>
        </p:nvSpPr>
        <p:spPr>
          <a:xfrm>
            <a:off x="685800" y="3931920"/>
            <a:ext cx="36576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2F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Rectangle 18"/>
          <p:cNvSpPr/>
          <p:nvPr/>
        </p:nvSpPr>
        <p:spPr>
          <a:xfrm>
            <a:off x="685800" y="3931920"/>
            <a:ext cx="3657600" cy="137160"/>
          </a:xfrm>
          <a:prstGeom prst="rect">
            <a:avLst/>
          </a:prstGeom>
          <a:solidFill>
            <a:srgbClr val="BE185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Oval 19"/>
          <p:cNvSpPr/>
          <p:nvPr/>
        </p:nvSpPr>
        <p:spPr>
          <a:xfrm>
            <a:off x="2286000" y="4206240"/>
            <a:ext cx="457200" cy="457200"/>
          </a:xfrm>
          <a:prstGeom prst="ellipse">
            <a:avLst/>
          </a:prstGeom>
          <a:solidFill>
            <a:srgbClr val="BE185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2286000" y="4206240"/>
            <a:ext cx="457200" cy="45720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</a:defRPr>
            </a:pPr>
            <a:r>
              <a:t>3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68680" y="4754880"/>
            <a:ext cx="3291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881337"/>
                </a:solidFill>
              </a:defRPr>
            </a:pPr>
            <a:r>
              <a:t>Contextualized Analysis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868680" y="5257800"/>
            <a:ext cx="329184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300">
                <a:solidFill>
                  <a:srgbClr val="1F2937"/>
                </a:solidFill>
              </a:defRPr>
            </a:pPr>
            <a:r>
              <a:t>Integrated qualitative narratives with quantitative data on economic endurance and moral resilience</a:t>
            </a:r>
          </a:p>
        </p:txBody>
      </p:sp>
      <p:sp>
        <p:nvSpPr>
          <p:cNvPr id="24" name="Rectangle 23"/>
          <p:cNvSpPr/>
          <p:nvPr/>
        </p:nvSpPr>
        <p:spPr>
          <a:xfrm>
            <a:off x="4800600" y="3931920"/>
            <a:ext cx="36576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2F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Rectangle 24"/>
          <p:cNvSpPr/>
          <p:nvPr/>
        </p:nvSpPr>
        <p:spPr>
          <a:xfrm>
            <a:off x="4800600" y="3931920"/>
            <a:ext cx="3657600" cy="137160"/>
          </a:xfrm>
          <a:prstGeom prst="rect">
            <a:avLst/>
          </a:prstGeom>
          <a:solidFill>
            <a:srgbClr val="6D102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Oval 25"/>
          <p:cNvSpPr/>
          <p:nvPr/>
        </p:nvSpPr>
        <p:spPr>
          <a:xfrm>
            <a:off x="6400800" y="4206240"/>
            <a:ext cx="457200" cy="457200"/>
          </a:xfrm>
          <a:prstGeom prst="ellipse">
            <a:avLst/>
          </a:prstGeom>
          <a:solidFill>
            <a:srgbClr val="6D102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6400800" y="4206240"/>
            <a:ext cx="457200" cy="45720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</a:defRPr>
            </a:pPr>
            <a:r>
              <a:t>4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4983480" y="4754880"/>
            <a:ext cx="3291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881337"/>
                </a:solidFill>
              </a:defRPr>
            </a:pPr>
            <a:r>
              <a:t>Structural Analysis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4983480" y="5257800"/>
            <a:ext cx="329184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300">
                <a:solidFill>
                  <a:srgbClr val="1F2937"/>
                </a:solidFill>
              </a:defRPr>
            </a:pPr>
            <a:r>
              <a:t>Examined how occupation policies and gender roles interact to reproduce inequality</a:t>
            </a:r>
          </a:p>
        </p:txBody>
      </p:sp>
      <p:sp>
        <p:nvSpPr>
          <p:cNvPr id="30" name="Rectangle 29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6D102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TextBox 30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881337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BE185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200" b="1">
                <a:solidFill>
                  <a:srgbClr val="FFFFFF"/>
                </a:solidFill>
                <a:latin typeface="Arial"/>
              </a:defRPr>
            </a:pPr>
            <a:r>
              <a:t>17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BE185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800" b="1">
                <a:solidFill>
                  <a:srgbClr val="881337"/>
                </a:solidFill>
                <a:latin typeface="Arial"/>
              </a:defRPr>
            </a:pPr>
            <a:r>
              <a:t>Limitations &amp; Future Research</a:t>
            </a:r>
          </a:p>
        </p:txBody>
      </p:sp>
      <p:sp>
        <p:nvSpPr>
          <p:cNvPr id="6" name="Rectangle 5"/>
          <p:cNvSpPr/>
          <p:nvPr/>
        </p:nvSpPr>
        <p:spPr>
          <a:xfrm>
            <a:off x="914400" y="1371600"/>
            <a:ext cx="3200400" cy="457200"/>
          </a:xfrm>
          <a:prstGeom prst="rect">
            <a:avLst/>
          </a:prstGeom>
          <a:solidFill>
            <a:srgbClr val="BE185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 algn="ctr">
              <a:defRPr sz="1800" b="1">
                <a:solidFill>
                  <a:srgbClr val="FFFFFF"/>
                </a:solidFill>
              </a:defRPr>
            </a:pPr>
            <a:r>
              <a:t>Current Limitations</a:t>
            </a:r>
          </a:p>
        </p:txBody>
      </p:sp>
      <p:sp>
        <p:nvSpPr>
          <p:cNvPr id="7" name="Rectangle 6"/>
          <p:cNvSpPr/>
          <p:nvPr/>
        </p:nvSpPr>
        <p:spPr>
          <a:xfrm>
            <a:off x="5029200" y="1371600"/>
            <a:ext cx="3200400" cy="457200"/>
          </a:xfrm>
          <a:prstGeom prst="rect">
            <a:avLst/>
          </a:prstGeom>
          <a:solidFill>
            <a:srgbClr val="6D102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 algn="ctr">
              <a:defRPr sz="1800" b="1">
                <a:solidFill>
                  <a:srgbClr val="FFFFFF"/>
                </a:solidFill>
              </a:defRPr>
            </a:pPr>
            <a:r>
              <a:t>Future Research Directions</a:t>
            </a:r>
          </a:p>
        </p:txBody>
      </p:sp>
      <p:sp>
        <p:nvSpPr>
          <p:cNvPr id="8" name="Rectangle 7"/>
          <p:cNvSpPr/>
          <p:nvPr/>
        </p:nvSpPr>
        <p:spPr>
          <a:xfrm>
            <a:off x="914400" y="1828800"/>
            <a:ext cx="3200400" cy="640080"/>
          </a:xfrm>
          <a:prstGeom prst="rect">
            <a:avLst/>
          </a:prstGeom>
          <a:solidFill>
            <a:srgbClr val="881337"/>
          </a:solidFill>
          <a:ln w="12700">
            <a:solidFill>
              <a:srgbClr val="BE185D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>
              <a:defRPr sz="1200">
                <a:solidFill>
                  <a:srgbClr val="FFFFFF"/>
                </a:solidFill>
              </a:defRPr>
            </a:pPr>
            <a:r>
              <a:t>Limited to 2020-2024 PCBS data availability</a:t>
            </a:r>
          </a:p>
        </p:txBody>
      </p:sp>
      <p:sp>
        <p:nvSpPr>
          <p:cNvPr id="9" name="Rectangle 8"/>
          <p:cNvSpPr/>
          <p:nvPr/>
        </p:nvSpPr>
        <p:spPr>
          <a:xfrm>
            <a:off x="914400" y="2651760"/>
            <a:ext cx="3200400" cy="640080"/>
          </a:xfrm>
          <a:prstGeom prst="rect">
            <a:avLst/>
          </a:prstGeom>
          <a:solidFill>
            <a:srgbClr val="881337"/>
          </a:solidFill>
          <a:ln w="12700">
            <a:solidFill>
              <a:srgbClr val="BE185D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>
              <a:defRPr sz="1200">
                <a:solidFill>
                  <a:srgbClr val="FFFFFF"/>
                </a:solidFill>
              </a:defRPr>
            </a:pPr>
            <a:r>
              <a:t>Qualitative aspects partially captured</a:t>
            </a:r>
          </a:p>
        </p:txBody>
      </p:sp>
      <p:sp>
        <p:nvSpPr>
          <p:cNvPr id="10" name="Rectangle 9"/>
          <p:cNvSpPr/>
          <p:nvPr/>
        </p:nvSpPr>
        <p:spPr>
          <a:xfrm>
            <a:off x="914400" y="3474720"/>
            <a:ext cx="3200400" cy="640080"/>
          </a:xfrm>
          <a:prstGeom prst="rect">
            <a:avLst/>
          </a:prstGeom>
          <a:solidFill>
            <a:srgbClr val="881337"/>
          </a:solidFill>
          <a:ln w="12700">
            <a:solidFill>
              <a:srgbClr val="BE185D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>
              <a:defRPr sz="1200">
                <a:solidFill>
                  <a:srgbClr val="FFFFFF"/>
                </a:solidFill>
              </a:defRPr>
            </a:pPr>
            <a:r>
              <a:t>Focus on immediate post-pandemic period</a:t>
            </a:r>
          </a:p>
        </p:txBody>
      </p:sp>
      <p:sp>
        <p:nvSpPr>
          <p:cNvPr id="11" name="Rectangle 10"/>
          <p:cNvSpPr/>
          <p:nvPr/>
        </p:nvSpPr>
        <p:spPr>
          <a:xfrm>
            <a:off x="914400" y="4297679"/>
            <a:ext cx="3200400" cy="640080"/>
          </a:xfrm>
          <a:prstGeom prst="rect">
            <a:avLst/>
          </a:prstGeom>
          <a:solidFill>
            <a:srgbClr val="881337"/>
          </a:solidFill>
          <a:ln w="12700">
            <a:solidFill>
              <a:srgbClr val="BE185D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>
              <a:defRPr sz="1000">
                <a:solidFill>
                  <a:srgbClr val="FFFFFF"/>
                </a:solidFill>
              </a:defRPr>
            </a:pPr>
            <a:r>
              <a:t>Institutional support mechanisms not fully explored</a:t>
            </a:r>
          </a:p>
        </p:txBody>
      </p:sp>
      <p:sp>
        <p:nvSpPr>
          <p:cNvPr id="12" name="Rectangle 11"/>
          <p:cNvSpPr/>
          <p:nvPr/>
        </p:nvSpPr>
        <p:spPr>
          <a:xfrm>
            <a:off x="5029200" y="1828800"/>
            <a:ext cx="3200400" cy="640080"/>
          </a:xfrm>
          <a:prstGeom prst="rect">
            <a:avLst/>
          </a:prstGeom>
          <a:solidFill>
            <a:srgbClr val="881337"/>
          </a:solidFill>
          <a:ln w="12700">
            <a:solidFill>
              <a:srgbClr val="6D102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>
              <a:defRPr sz="1000">
                <a:solidFill>
                  <a:srgbClr val="FFFFFF"/>
                </a:solidFill>
              </a:defRPr>
            </a:pPr>
            <a:r>
              <a:t>Longer-term studies beyond immediate post-pandemic period</a:t>
            </a:r>
          </a:p>
        </p:txBody>
      </p:sp>
      <p:sp>
        <p:nvSpPr>
          <p:cNvPr id="13" name="Rectangle 12"/>
          <p:cNvSpPr/>
          <p:nvPr/>
        </p:nvSpPr>
        <p:spPr>
          <a:xfrm>
            <a:off x="5029200" y="2651760"/>
            <a:ext cx="3200400" cy="640080"/>
          </a:xfrm>
          <a:prstGeom prst="rect">
            <a:avLst/>
          </a:prstGeom>
          <a:solidFill>
            <a:srgbClr val="881337"/>
          </a:solidFill>
          <a:ln w="12700">
            <a:solidFill>
              <a:srgbClr val="6D102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>
              <a:defRPr sz="1000">
                <a:solidFill>
                  <a:srgbClr val="FFFFFF"/>
                </a:solidFill>
              </a:defRPr>
            </a:pPr>
            <a:r>
              <a:t>Expanded analysis of international frameworks' effectiveness</a:t>
            </a:r>
          </a:p>
        </p:txBody>
      </p:sp>
      <p:sp>
        <p:nvSpPr>
          <p:cNvPr id="14" name="Rectangle 13"/>
          <p:cNvSpPr/>
          <p:nvPr/>
        </p:nvSpPr>
        <p:spPr>
          <a:xfrm>
            <a:off x="5029200" y="3474720"/>
            <a:ext cx="3200400" cy="640080"/>
          </a:xfrm>
          <a:prstGeom prst="rect">
            <a:avLst/>
          </a:prstGeom>
          <a:solidFill>
            <a:srgbClr val="881337"/>
          </a:solidFill>
          <a:ln w="12700">
            <a:solidFill>
              <a:srgbClr val="6D102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>
              <a:defRPr sz="1200">
                <a:solidFill>
                  <a:srgbClr val="FFFFFF"/>
                </a:solidFill>
              </a:defRPr>
            </a:pPr>
            <a:r>
              <a:t>Institutional support for resilience mechanisms</a:t>
            </a:r>
          </a:p>
        </p:txBody>
      </p:sp>
      <p:sp>
        <p:nvSpPr>
          <p:cNvPr id="15" name="Rectangle 14"/>
          <p:cNvSpPr/>
          <p:nvPr/>
        </p:nvSpPr>
        <p:spPr>
          <a:xfrm>
            <a:off x="5029200" y="4297679"/>
            <a:ext cx="3200400" cy="640080"/>
          </a:xfrm>
          <a:prstGeom prst="rect">
            <a:avLst/>
          </a:prstGeom>
          <a:solidFill>
            <a:srgbClr val="881337"/>
          </a:solidFill>
          <a:ln w="12700">
            <a:solidFill>
              <a:srgbClr val="6D102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>
              <a:defRPr sz="1000">
                <a:solidFill>
                  <a:srgbClr val="FFFFFF"/>
                </a:solidFill>
              </a:defRPr>
            </a:pPr>
            <a:r>
              <a:t>Comparative studies with other occupied territories</a:t>
            </a:r>
          </a:p>
        </p:txBody>
      </p:sp>
      <p:sp>
        <p:nvSpPr>
          <p:cNvPr id="16" name="Rectangle 15"/>
          <p:cNvSpPr/>
          <p:nvPr/>
        </p:nvSpPr>
        <p:spPr>
          <a:xfrm>
            <a:off x="5029200" y="5120640"/>
            <a:ext cx="3200400" cy="640080"/>
          </a:xfrm>
          <a:prstGeom prst="rect">
            <a:avLst/>
          </a:prstGeom>
          <a:solidFill>
            <a:srgbClr val="881337"/>
          </a:solidFill>
          <a:ln w="12700">
            <a:solidFill>
              <a:srgbClr val="6D102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>
              <a:defRPr sz="1200">
                <a:solidFill>
                  <a:srgbClr val="FFFFFF"/>
                </a:solidFill>
              </a:defRPr>
            </a:pPr>
            <a:r>
              <a:t>Policy impact assessment of proposed interventions</a:t>
            </a:r>
          </a:p>
        </p:txBody>
      </p:sp>
      <p:cxnSp>
        <p:nvCxnSpPr>
          <p:cNvPr id="17" name="Connector 16"/>
          <p:cNvCxnSpPr/>
          <p:nvPr/>
        </p:nvCxnSpPr>
        <p:spPr>
          <a:xfrm>
            <a:off x="4114800" y="2148840"/>
            <a:ext cx="914400" cy="0"/>
          </a:xfrm>
          <a:prstGeom prst="bentConnector3">
            <a:avLst/>
          </a:prstGeom>
          <a:ln w="25400">
            <a:solidFill>
              <a:srgbClr val="BE185D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Connector 17"/>
          <p:cNvCxnSpPr/>
          <p:nvPr/>
        </p:nvCxnSpPr>
        <p:spPr>
          <a:xfrm>
            <a:off x="4114800" y="2971800"/>
            <a:ext cx="914400" cy="0"/>
          </a:xfrm>
          <a:prstGeom prst="bentConnector3">
            <a:avLst/>
          </a:prstGeom>
          <a:ln w="25400">
            <a:solidFill>
              <a:srgbClr val="BE185D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Connector 18"/>
          <p:cNvCxnSpPr/>
          <p:nvPr/>
        </p:nvCxnSpPr>
        <p:spPr>
          <a:xfrm>
            <a:off x="4114800" y="3794759"/>
            <a:ext cx="914400" cy="0"/>
          </a:xfrm>
          <a:prstGeom prst="bentConnector3">
            <a:avLst/>
          </a:prstGeom>
          <a:ln w="25400">
            <a:solidFill>
              <a:srgbClr val="BE185D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Connector 19"/>
          <p:cNvCxnSpPr/>
          <p:nvPr/>
        </p:nvCxnSpPr>
        <p:spPr>
          <a:xfrm>
            <a:off x="4114800" y="4617719"/>
            <a:ext cx="914400" cy="0"/>
          </a:xfrm>
          <a:prstGeom prst="bentConnector3">
            <a:avLst/>
          </a:prstGeom>
          <a:ln w="25400">
            <a:solidFill>
              <a:srgbClr val="BE185D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Rectangle 20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6D102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881337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BE185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200" b="1">
                <a:solidFill>
                  <a:srgbClr val="FFFFFF"/>
                </a:solidFill>
                <a:latin typeface="Arial"/>
              </a:defRPr>
            </a:pPr>
            <a:r>
              <a:t>18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BE185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800" b="1">
                <a:solidFill>
                  <a:srgbClr val="881337"/>
                </a:solidFill>
                <a:latin typeface="Arial"/>
              </a:defRPr>
            </a:pPr>
            <a:r>
              <a:t>Conclusions</a:t>
            </a:r>
          </a:p>
        </p:txBody>
      </p:sp>
      <p:sp>
        <p:nvSpPr>
          <p:cNvPr id="6" name="Rectangle 5"/>
          <p:cNvSpPr/>
          <p:nvPr/>
        </p:nvSpPr>
        <p:spPr>
          <a:xfrm>
            <a:off x="274320" y="1554480"/>
            <a:ext cx="8595360" cy="4389120"/>
          </a:xfrm>
          <a:prstGeom prst="rect">
            <a:avLst/>
          </a:prstGeom>
          <a:solidFill>
            <a:srgbClr val="BE185D"/>
          </a:solidFill>
          <a:ln w="38100">
            <a:solidFill>
              <a:srgbClr val="88133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685800" y="1828800"/>
            <a:ext cx="777240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881337"/>
                </a:solidFill>
              </a:rPr>
              <a:t>■  </a:t>
            </a:r>
            <a:r>
              <a:rPr sz="1800">
                <a:solidFill>
                  <a:srgbClr val="FFFFFF"/>
                </a:solidFill>
              </a:rPr>
              <a:t>Labor inequality in Occupied Palestine reflects structural political constraints rather than market forces alone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881337"/>
                </a:solidFill>
              </a:rPr>
              <a:t>■  </a:t>
            </a:r>
            <a:r>
              <a:rPr sz="1800">
                <a:solidFill>
                  <a:srgbClr val="FFFFFF"/>
                </a:solidFill>
              </a:rPr>
              <a:t>Gender disparities are compounded by occupation policies and traditional social roles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881337"/>
                </a:solidFill>
              </a:rPr>
              <a:t>■  </a:t>
            </a:r>
            <a:r>
              <a:rPr sz="1800">
                <a:solidFill>
                  <a:srgbClr val="FFFFFF"/>
                </a:solidFill>
              </a:rPr>
              <a:t>Workers perceive economic credibility through relational equity rather than numerical parity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881337"/>
                </a:solidFill>
              </a:rPr>
              <a:t>■  </a:t>
            </a:r>
            <a:r>
              <a:rPr sz="1800">
                <a:solidFill>
                  <a:srgbClr val="FFFFFF"/>
                </a:solidFill>
              </a:rPr>
              <a:t>Resilience is socially produced through informal networks despite institutional absence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881337"/>
                </a:solidFill>
              </a:rPr>
              <a:t>■  </a:t>
            </a:r>
            <a:r>
              <a:rPr sz="1800">
                <a:solidFill>
                  <a:srgbClr val="FFFFFF"/>
                </a:solidFill>
              </a:rPr>
              <a:t>Occupation creates structural dependency affecting both daily survival and long-term development</a:t>
            </a:r>
          </a:p>
        </p:txBody>
      </p:sp>
      <p:sp>
        <p:nvSpPr>
          <p:cNvPr id="8" name="Rectangle 7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6D102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881337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88133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BE185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200" b="1">
                <a:solidFill>
                  <a:srgbClr val="FFFFFF"/>
                </a:solidFill>
                <a:latin typeface="Arial"/>
              </a:defRPr>
            </a:pPr>
            <a:r>
              <a:t>1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BE185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800" b="1">
                <a:solidFill>
                  <a:srgbClr val="881337"/>
                </a:solidFill>
                <a:latin typeface="Arial"/>
              </a:defRPr>
            </a:pPr>
            <a:r>
              <a:t>Agenda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1828800"/>
            <a:ext cx="18288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2000" b="1">
                <a:solidFill>
                  <a:srgbClr val="FFFFFF"/>
                </a:solidFill>
              </a:defRPr>
            </a:pPr>
            <a:r>
              <a:t>01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743200" y="2011680"/>
            <a:ext cx="59436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4000" b="1">
                <a:solidFill>
                  <a:srgbClr val="FFFFFF"/>
                </a:solidFill>
              </a:defRPr>
            </a:pPr>
            <a:r>
              <a:t>Presentation Overview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743200" y="3291840"/>
            <a:ext cx="59436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000" i="1">
                <a:solidFill>
                  <a:srgbClr val="FFFFFF"/>
                </a:solidFill>
              </a:defRPr>
            </a:pPr>
            <a:r>
              <a:t>Research structure and key areas of investigation</a:t>
            </a:r>
          </a:p>
        </p:txBody>
      </p:sp>
      <p:sp>
        <p:nvSpPr>
          <p:cNvPr id="10" name="Rectangle 9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6D102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881337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88133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BE185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200" b="1">
                <a:solidFill>
                  <a:srgbClr val="FFFFFF"/>
                </a:solidFill>
                <a:latin typeface="Arial"/>
              </a:defRPr>
            </a:pPr>
            <a:r>
              <a:t>19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BE185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800" b="1">
                <a:solidFill>
                  <a:srgbClr val="881337"/>
                </a:solidFill>
                <a:latin typeface="Arial"/>
              </a:defRPr>
            </a:pPr>
            <a:r>
              <a:t>Thank You</a:t>
            </a:r>
          </a:p>
        </p:txBody>
      </p:sp>
      <p:sp>
        <p:nvSpPr>
          <p:cNvPr id="7" name="Oval 6"/>
          <p:cNvSpPr/>
          <p:nvPr/>
        </p:nvSpPr>
        <p:spPr>
          <a:xfrm>
            <a:off x="6858000" y="-914400"/>
            <a:ext cx="2743200" cy="2743200"/>
          </a:xfrm>
          <a:prstGeom prst="ellipse">
            <a:avLst/>
          </a:prstGeom>
          <a:solidFill>
            <a:srgbClr val="BE185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Oval 7"/>
          <p:cNvSpPr/>
          <p:nvPr/>
        </p:nvSpPr>
        <p:spPr>
          <a:xfrm>
            <a:off x="-914400" y="3657600"/>
            <a:ext cx="2286000" cy="2286000"/>
          </a:xfrm>
          <a:prstGeom prst="ellipse">
            <a:avLst/>
          </a:prstGeom>
          <a:solidFill>
            <a:srgbClr val="6D102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457200" y="1828800"/>
            <a:ext cx="8229600" cy="10972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4800" b="1">
                <a:solidFill>
                  <a:srgbClr val="FFFFFF"/>
                </a:solidFill>
              </a:defRPr>
            </a:pPr>
            <a:r>
              <a:t>Thank You!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57200" y="3200400"/>
            <a:ext cx="822960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>
                <a:solidFill>
                  <a:srgbClr val="FFFFFF"/>
                </a:solidFill>
              </a:defRPr>
            </a:pPr>
            <a:r>
              <a:t>For questions: research@alamut.edu</a:t>
            </a:r>
          </a:p>
          <a:p>
            <a:pPr algn="ctr">
              <a:spcBef>
                <a:spcPts val="600"/>
              </a:spcBef>
              <a:defRPr sz="1600">
                <a:solidFill>
                  <a:srgbClr val="FFFFFF"/>
                </a:solidFill>
              </a:defRPr>
            </a:pPr>
            <a:r>
              <a:t>Project Archive: github.com/postcolonial-labor-metrics</a:t>
            </a:r>
          </a:p>
        </p:txBody>
      </p:sp>
      <p:sp>
        <p:nvSpPr>
          <p:cNvPr id="11" name="Rectangle 10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6D102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881337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BE185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200" b="1">
                <a:solidFill>
                  <a:srgbClr val="FFFFFF"/>
                </a:solidFill>
                <a:latin typeface="Arial"/>
              </a:defRPr>
            </a:pPr>
            <a:r>
              <a:t>2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BE185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800" b="1">
                <a:solidFill>
                  <a:srgbClr val="881337"/>
                </a:solidFill>
                <a:latin typeface="Arial"/>
              </a:defRPr>
            </a:pPr>
            <a:r>
              <a:t>Research Agenda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234440"/>
            <a:ext cx="7772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881337"/>
                </a:solidFill>
                <a:latin typeface="Arial"/>
              </a:rPr>
              <a:t>■  </a:t>
            </a:r>
            <a:r>
              <a:rPr sz="1800">
                <a:solidFill>
                  <a:srgbClr val="1F2937"/>
                </a:solidFill>
                <a:latin typeface="Arial"/>
              </a:rPr>
              <a:t>Introduction to labor dynamics under occupation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881337"/>
                </a:solidFill>
                <a:latin typeface="Arial"/>
              </a:rPr>
              <a:t>■  </a:t>
            </a:r>
            <a:r>
              <a:rPr sz="1800">
                <a:solidFill>
                  <a:srgbClr val="1F2937"/>
                </a:solidFill>
                <a:latin typeface="Arial"/>
              </a:rPr>
              <a:t>Methodology for data analysis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881337"/>
                </a:solidFill>
                <a:latin typeface="Arial"/>
              </a:rPr>
              <a:t>■  </a:t>
            </a:r>
            <a:r>
              <a:rPr sz="1800">
                <a:solidFill>
                  <a:srgbClr val="1F2937"/>
                </a:solidFill>
                <a:latin typeface="Arial"/>
              </a:rPr>
              <a:t>Results on employment patterns and wage inequality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881337"/>
                </a:solidFill>
                <a:latin typeface="Arial"/>
              </a:rPr>
              <a:t>■  </a:t>
            </a:r>
            <a:r>
              <a:rPr sz="1800">
                <a:solidFill>
                  <a:srgbClr val="1F2937"/>
                </a:solidFill>
                <a:latin typeface="Arial"/>
              </a:rPr>
              <a:t>Conclusion discussing structural factors and resilience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881337"/>
                </a:solidFill>
                <a:latin typeface="Arial"/>
              </a:rPr>
              <a:t>■  </a:t>
            </a:r>
            <a:r>
              <a:rPr sz="1800">
                <a:solidFill>
                  <a:srgbClr val="1F2937"/>
                </a:solidFill>
                <a:latin typeface="Arial"/>
              </a:rPr>
              <a:t>Key contributions and future directions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6D102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881337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88133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BE185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200" b="1">
                <a:solidFill>
                  <a:srgbClr val="FFFFFF"/>
                </a:solidFill>
                <a:latin typeface="Arial"/>
              </a:defRPr>
            </a:pPr>
            <a:r>
              <a:t>3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BE185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800" b="1">
                <a:solidFill>
                  <a:srgbClr val="881337"/>
                </a:solidFill>
                <a:latin typeface="Arial"/>
              </a:defRPr>
            </a:pPr>
            <a:r>
              <a:t>Research Context &amp; Background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1828800"/>
            <a:ext cx="18288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2000" b="1">
                <a:solidFill>
                  <a:srgbClr val="FFFFFF"/>
                </a:solidFill>
              </a:defRPr>
            </a:pPr>
            <a:r>
              <a:t>02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743200" y="2011680"/>
            <a:ext cx="59436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4000" b="1">
                <a:solidFill>
                  <a:srgbClr val="FFFFFF"/>
                </a:solidFill>
              </a:defRPr>
            </a:pPr>
            <a:r>
              <a:t>Research Context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743200" y="3291840"/>
            <a:ext cx="59436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000" i="1">
                <a:solidFill>
                  <a:srgbClr val="FFFFFF"/>
                </a:solidFill>
              </a:defRPr>
            </a:pPr>
            <a:r>
              <a:t>Understanding labor dynamics in occupied territories</a:t>
            </a:r>
          </a:p>
        </p:txBody>
      </p:sp>
      <p:sp>
        <p:nvSpPr>
          <p:cNvPr id="10" name="Rectangle 9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6D102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881337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BE185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200" b="1">
                <a:solidFill>
                  <a:srgbClr val="FFFFFF"/>
                </a:solidFill>
                <a:latin typeface="Arial"/>
              </a:defRPr>
            </a:pPr>
            <a:r>
              <a:t>4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BE185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800" b="1">
                <a:solidFill>
                  <a:srgbClr val="881337"/>
                </a:solidFill>
                <a:latin typeface="Arial"/>
              </a:defRPr>
            </a:pPr>
            <a:r>
              <a:t>Problem Domain &amp; Current State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234440"/>
            <a:ext cx="7772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881337"/>
                </a:solidFill>
                <a:latin typeface="Arial"/>
              </a:rPr>
              <a:t>■  </a:t>
            </a:r>
            <a:r>
              <a:rPr sz="1800">
                <a:solidFill>
                  <a:srgbClr val="1F2937"/>
                </a:solidFill>
                <a:latin typeface="Arial"/>
              </a:rPr>
              <a:t>Occupied Palestinian Territories present unique case study of labor under prolonged military occupation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881337"/>
                </a:solidFill>
                <a:latin typeface="Arial"/>
              </a:rPr>
              <a:t>■  </a:t>
            </a:r>
            <a:r>
              <a:rPr sz="1800" b="1">
                <a:solidFill>
                  <a:srgbClr val="1F2937"/>
                </a:solidFill>
                <a:latin typeface="Arial"/>
              </a:rPr>
              <a:t>Economy operates under systematic constraints:</a:t>
            </a:r>
            <a:r>
              <a:rPr sz="1800" b="0">
                <a:solidFill>
                  <a:srgbClr val="1F2937"/>
                </a:solidFill>
                <a:latin typeface="Arial"/>
              </a:rPr>
              <a:t> movement restrictions, permit systems, resource control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881337"/>
                </a:solidFill>
                <a:latin typeface="Arial"/>
              </a:rPr>
              <a:t>■  </a:t>
            </a:r>
            <a:r>
              <a:rPr sz="1800">
                <a:solidFill>
                  <a:srgbClr val="1F2937"/>
                </a:solidFill>
                <a:latin typeface="Arial"/>
              </a:rPr>
              <a:t>Labor patterns reflect political realities rather than market forces alone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881337"/>
                </a:solidFill>
                <a:latin typeface="Arial"/>
              </a:rPr>
              <a:t>■  </a:t>
            </a:r>
            <a:r>
              <a:rPr sz="1800">
                <a:solidFill>
                  <a:srgbClr val="1F2937"/>
                </a:solidFill>
                <a:latin typeface="Arial"/>
              </a:rPr>
              <a:t>Structural dependency created through land confiscation and territorial fragmentation (Farsakh, 2021)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881337"/>
                </a:solidFill>
                <a:latin typeface="Arial"/>
              </a:rPr>
              <a:t>■  </a:t>
            </a:r>
            <a:r>
              <a:rPr sz="1800">
                <a:solidFill>
                  <a:srgbClr val="1F2937"/>
                </a:solidFill>
                <a:latin typeface="Arial"/>
              </a:rPr>
              <a:t>International frameworks operate within political constraints limiting effectiveness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6D102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881337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BE185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200" b="1">
                <a:solidFill>
                  <a:srgbClr val="FFFFFF"/>
                </a:solidFill>
                <a:latin typeface="Arial"/>
              </a:defRPr>
            </a:pPr>
            <a:r>
              <a:t>5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BE185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800" b="1">
                <a:solidFill>
                  <a:srgbClr val="881337"/>
                </a:solidFill>
                <a:latin typeface="Arial"/>
              </a:defRPr>
            </a:pPr>
            <a:r>
              <a:t>Research Gap &amp; Challenge</a:t>
            </a:r>
          </a:p>
        </p:txBody>
      </p:sp>
      <p:sp>
        <p:nvSpPr>
          <p:cNvPr id="6" name="Rectangle 5"/>
          <p:cNvSpPr/>
          <p:nvPr/>
        </p:nvSpPr>
        <p:spPr>
          <a:xfrm>
            <a:off x="685800" y="1371600"/>
            <a:ext cx="36576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2F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685800" y="1371600"/>
            <a:ext cx="3657600" cy="137160"/>
          </a:xfrm>
          <a:prstGeom prst="rect">
            <a:avLst/>
          </a:prstGeom>
          <a:solidFill>
            <a:srgbClr val="BE185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Oval 7"/>
          <p:cNvSpPr/>
          <p:nvPr/>
        </p:nvSpPr>
        <p:spPr>
          <a:xfrm>
            <a:off x="2286000" y="1645920"/>
            <a:ext cx="457200" cy="457200"/>
          </a:xfrm>
          <a:prstGeom prst="ellipse">
            <a:avLst/>
          </a:prstGeom>
          <a:solidFill>
            <a:srgbClr val="BE185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2286000" y="1645920"/>
            <a:ext cx="457200" cy="45720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</a:defRPr>
            </a:pPr>
            <a:r>
              <a:t>1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68680" y="2240280"/>
            <a:ext cx="36576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000"/>
            </a:pPr>
            <a:r>
              <a:t>🔍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868680" y="2194560"/>
            <a:ext cx="3291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881337"/>
                </a:solidFill>
              </a:defRPr>
            </a:pPr>
            <a:r>
              <a:t>Complex Intersections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68680" y="2697480"/>
            <a:ext cx="329184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>
                <a:solidFill>
                  <a:srgbClr val="1F2937"/>
                </a:solidFill>
              </a:defRPr>
            </a:pPr>
            <a:r>
              <a:t>Historical trajectories, social systems, and international frameworks intersect creating multi-layered disadvantage</a:t>
            </a:r>
          </a:p>
        </p:txBody>
      </p:sp>
      <p:sp>
        <p:nvSpPr>
          <p:cNvPr id="13" name="Rectangle 12"/>
          <p:cNvSpPr/>
          <p:nvPr/>
        </p:nvSpPr>
        <p:spPr>
          <a:xfrm>
            <a:off x="4800600" y="1371600"/>
            <a:ext cx="36576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2F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4800600" y="1371600"/>
            <a:ext cx="3657600" cy="137160"/>
          </a:xfrm>
          <a:prstGeom prst="rect">
            <a:avLst/>
          </a:prstGeom>
          <a:solidFill>
            <a:srgbClr val="6D102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Oval 14"/>
          <p:cNvSpPr/>
          <p:nvPr/>
        </p:nvSpPr>
        <p:spPr>
          <a:xfrm>
            <a:off x="6400800" y="1645920"/>
            <a:ext cx="457200" cy="457200"/>
          </a:xfrm>
          <a:prstGeom prst="ellipse">
            <a:avLst/>
          </a:prstGeom>
          <a:solidFill>
            <a:srgbClr val="6D102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6400800" y="1645920"/>
            <a:ext cx="457200" cy="45720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</a:defRPr>
            </a:pPr>
            <a:r>
              <a:t>2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983480" y="2194560"/>
            <a:ext cx="3291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881337"/>
                </a:solidFill>
              </a:defRPr>
            </a:pPr>
            <a:r>
              <a:t>Quantitative Limitations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983480" y="2697480"/>
            <a:ext cx="329184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300">
                <a:solidFill>
                  <a:srgbClr val="1F2937"/>
                </a:solidFill>
              </a:defRPr>
            </a:pPr>
            <a:r>
              <a:t>Traditional metrics fail to capture lived experiences of economic endurance and moral resilience</a:t>
            </a:r>
          </a:p>
        </p:txBody>
      </p:sp>
      <p:sp>
        <p:nvSpPr>
          <p:cNvPr id="19" name="Rectangle 18"/>
          <p:cNvSpPr/>
          <p:nvPr/>
        </p:nvSpPr>
        <p:spPr>
          <a:xfrm>
            <a:off x="685800" y="3931920"/>
            <a:ext cx="36576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2F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Rectangle 19"/>
          <p:cNvSpPr/>
          <p:nvPr/>
        </p:nvSpPr>
        <p:spPr>
          <a:xfrm>
            <a:off x="685800" y="3931920"/>
            <a:ext cx="3657600" cy="137160"/>
          </a:xfrm>
          <a:prstGeom prst="rect">
            <a:avLst/>
          </a:prstGeom>
          <a:solidFill>
            <a:srgbClr val="BE185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Oval 20"/>
          <p:cNvSpPr/>
          <p:nvPr/>
        </p:nvSpPr>
        <p:spPr>
          <a:xfrm>
            <a:off x="2286000" y="4206240"/>
            <a:ext cx="457200" cy="457200"/>
          </a:xfrm>
          <a:prstGeom prst="ellipse">
            <a:avLst/>
          </a:prstGeom>
          <a:solidFill>
            <a:srgbClr val="BE185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2286000" y="4206240"/>
            <a:ext cx="457200" cy="45720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</a:defRPr>
            </a:pPr>
            <a:r>
              <a:t>3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868680" y="4754880"/>
            <a:ext cx="3291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881337"/>
                </a:solidFill>
              </a:defRPr>
            </a:pPr>
            <a:r>
              <a:t>Structural Analysis Gap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868680" y="5257800"/>
            <a:ext cx="329184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300">
                <a:solidFill>
                  <a:srgbClr val="1F2937"/>
                </a:solidFill>
              </a:defRPr>
            </a:pPr>
            <a:r>
              <a:t>Need to document how occupation policies shape economic outcomes beyond conventional market logic</a:t>
            </a:r>
          </a:p>
        </p:txBody>
      </p:sp>
      <p:sp>
        <p:nvSpPr>
          <p:cNvPr id="25" name="Rectangle 24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6D102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881337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88133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BE185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200" b="1">
                <a:solidFill>
                  <a:srgbClr val="FFFFFF"/>
                </a:solidFill>
                <a:latin typeface="Arial"/>
              </a:defRPr>
            </a:pPr>
            <a:r>
              <a:t>6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BE185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800" b="1">
                <a:solidFill>
                  <a:srgbClr val="881337"/>
                </a:solidFill>
                <a:latin typeface="Arial"/>
              </a:defRPr>
            </a:pPr>
            <a:r>
              <a:t>Motivation &amp; Objectives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1828800"/>
            <a:ext cx="18288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2000" b="1">
                <a:solidFill>
                  <a:srgbClr val="FFFFFF"/>
                </a:solidFill>
              </a:defRPr>
            </a:pPr>
            <a:r>
              <a:t>03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743200" y="2011680"/>
            <a:ext cx="59436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4000" b="1">
                <a:solidFill>
                  <a:srgbClr val="FFFFFF"/>
                </a:solidFill>
              </a:defRPr>
            </a:pPr>
            <a:r>
              <a:t>Research Motivation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743200" y="3291840"/>
            <a:ext cx="59436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000" i="1">
                <a:solidFill>
                  <a:srgbClr val="FFFFFF"/>
                </a:solidFill>
              </a:defRPr>
            </a:pPr>
            <a:r>
              <a:t>Why this study matters and what it aims to achieve</a:t>
            </a:r>
          </a:p>
        </p:txBody>
      </p:sp>
      <p:sp>
        <p:nvSpPr>
          <p:cNvPr id="10" name="Rectangle 9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6D102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881337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BE185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200" b="1">
                <a:solidFill>
                  <a:srgbClr val="FFFFFF"/>
                </a:solidFill>
                <a:latin typeface="Arial"/>
              </a:defRPr>
            </a:pPr>
            <a:r>
              <a:t>7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BE185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800" b="1">
                <a:solidFill>
                  <a:srgbClr val="881337"/>
                </a:solidFill>
                <a:latin typeface="Arial"/>
              </a:defRPr>
            </a:pPr>
            <a:r>
              <a:t>Research Importance &amp; Questions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1828800"/>
            <a:ext cx="36576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000" b="1">
                <a:solidFill>
                  <a:srgbClr val="BE185D"/>
                </a:solidFill>
              </a:defRPr>
            </a:pPr>
            <a:r>
              <a:t>Why This Research Matters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754880" y="1828800"/>
            <a:ext cx="36576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000" b="1">
                <a:solidFill>
                  <a:srgbClr val="6D1028"/>
                </a:solidFill>
              </a:defRPr>
            </a:pPr>
            <a:r>
              <a:t>Key Research Questions</a:t>
            </a:r>
          </a:p>
        </p:txBody>
      </p:sp>
      <p:sp>
        <p:nvSpPr>
          <p:cNvPr id="8" name="Rectangle 7"/>
          <p:cNvSpPr/>
          <p:nvPr/>
        </p:nvSpPr>
        <p:spPr>
          <a:xfrm>
            <a:off x="4526280" y="2377440"/>
            <a:ext cx="45720" cy="3474720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731520" y="2377440"/>
            <a:ext cx="3657600" cy="33832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500">
                <a:solidFill>
                  <a:srgbClr val="1F2937"/>
                </a:solidFill>
              </a:defRPr>
            </a:pPr>
            <a:r>
              <a:t>■  Documents systemic economic precarity under military occupation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■  Examines how occupation policies shape labor outcomes beyond market logic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■  Addresses structural dependency affecting daily survival and long-term development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754880" y="2377440"/>
            <a:ext cx="3657600" cy="33832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500">
                <a:solidFill>
                  <a:srgbClr val="1F2937"/>
                </a:solidFill>
              </a:defRPr>
            </a:pPr>
            <a:r>
              <a:t>■  How do workers perceive economic credibility and gender fairness?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■  What structural factors reproduce labor inequality under occupation?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■  What mechanisms sustain resilience through informal economies?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■  How do gendered exclusion and sectoral vulnerability intersect?</a:t>
            </a:r>
          </a:p>
        </p:txBody>
      </p:sp>
      <p:sp>
        <p:nvSpPr>
          <p:cNvPr id="11" name="Rectangle 10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6D102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881337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88133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BE185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200" b="1">
                <a:solidFill>
                  <a:srgbClr val="FFFFFF"/>
                </a:solidFill>
                <a:latin typeface="Arial"/>
              </a:defRPr>
            </a:pPr>
            <a:r>
              <a:t>8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BE185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800" b="1">
                <a:solidFill>
                  <a:srgbClr val="881337"/>
                </a:solidFill>
                <a:latin typeface="Arial"/>
              </a:defRPr>
            </a:pPr>
            <a:r>
              <a:t>Methodology Overview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1828800"/>
            <a:ext cx="18288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2000" b="1">
                <a:solidFill>
                  <a:srgbClr val="FFFFFF"/>
                </a:solidFill>
              </a:defRPr>
            </a:pPr>
            <a:r>
              <a:t>04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743200" y="2011680"/>
            <a:ext cx="59436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4000" b="1">
                <a:solidFill>
                  <a:srgbClr val="FFFFFF"/>
                </a:solidFill>
              </a:defRPr>
            </a:pPr>
            <a:r>
              <a:t>Research Methodology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743200" y="3291840"/>
            <a:ext cx="59436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000" i="1">
                <a:solidFill>
                  <a:srgbClr val="FFFFFF"/>
                </a:solidFill>
              </a:defRPr>
            </a:pPr>
            <a:r>
              <a:t>Approach to data collection and analysis</a:t>
            </a:r>
          </a:p>
        </p:txBody>
      </p:sp>
      <p:sp>
        <p:nvSpPr>
          <p:cNvPr id="10" name="Rectangle 9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6D102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881337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