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Civilian Targeting Index (CTI)</c:v>
                </c:pt>
              </c:strCache>
            </c:strRef>
          </c:tx>
          <c:marker>
            <c:symbol val="none"/>
          </c:marker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Sheet1!$A$2:$A$8</c:f>
              <c:strCache>
                <c:ptCount val="7"/>
                <c:pt idx="0">
                  <c:v>Oct-23</c:v>
                </c:pt>
                <c:pt idx="1">
                  <c:v>Nov-23</c:v>
                </c:pt>
                <c:pt idx="2">
                  <c:v>Dec-23</c:v>
                </c:pt>
                <c:pt idx="3">
                  <c:v>Jan-24</c:v>
                </c:pt>
                <c:pt idx="4">
                  <c:v>Feb-24</c:v>
                </c:pt>
                <c:pt idx="5">
                  <c:v>Mar-24</c:v>
                </c:pt>
                <c:pt idx="6">
                  <c:v>Apr-24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0.75</c:v>
                </c:pt>
                <c:pt idx="1">
                  <c:v>0.88</c:v>
                </c:pt>
                <c:pt idx="2">
                  <c:v>0.82</c:v>
                </c:pt>
                <c:pt idx="3">
                  <c:v>0.71</c:v>
                </c:pt>
                <c:pt idx="4">
                  <c:v>0.65</c:v>
                </c:pt>
                <c:pt idx="5">
                  <c:v>0.6</c:v>
                </c:pt>
                <c:pt idx="6">
                  <c:v>0.55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Humanitarian Access Frequency (HAF)</c:v>
                </c:pt>
              </c:strCache>
            </c:strRef>
          </c:tx>
          <c:marker>
            <c:symbol val="none"/>
          </c:marker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Sheet1!$A$2:$A$8</c:f>
              <c:strCache>
                <c:ptCount val="7"/>
                <c:pt idx="0">
                  <c:v>Oct-23</c:v>
                </c:pt>
                <c:pt idx="1">
                  <c:v>Nov-23</c:v>
                </c:pt>
                <c:pt idx="2">
                  <c:v>Dec-23</c:v>
                </c:pt>
                <c:pt idx="3">
                  <c:v>Jan-24</c:v>
                </c:pt>
                <c:pt idx="4">
                  <c:v>Feb-24</c:v>
                </c:pt>
                <c:pt idx="5">
                  <c:v>Mar-24</c:v>
                </c:pt>
                <c:pt idx="6">
                  <c:v>Apr-24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0.25</c:v>
                </c:pt>
                <c:pt idx="1">
                  <c:v>0.19</c:v>
                </c:pt>
                <c:pt idx="2">
                  <c:v>0.22</c:v>
                </c:pt>
                <c:pt idx="3">
                  <c:v>0.35</c:v>
                </c:pt>
                <c:pt idx="4">
                  <c:v>0.41</c:v>
                </c:pt>
                <c:pt idx="5">
                  <c:v>0.5</c:v>
                </c:pt>
                <c:pt idx="6">
                  <c:v>0.58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Media Visibility Score (MVS)</c:v>
                </c:pt>
              </c:strCache>
            </c:strRef>
          </c:tx>
          <c:marker>
            <c:symbol val="none"/>
          </c:marker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Sheet1!$A$2:$A$8</c:f>
              <c:strCache>
                <c:ptCount val="7"/>
                <c:pt idx="0">
                  <c:v>Oct-23</c:v>
                </c:pt>
                <c:pt idx="1">
                  <c:v>Nov-23</c:v>
                </c:pt>
                <c:pt idx="2">
                  <c:v>Dec-23</c:v>
                </c:pt>
                <c:pt idx="3">
                  <c:v>Jan-24</c:v>
                </c:pt>
                <c:pt idx="4">
                  <c:v>Feb-24</c:v>
                </c:pt>
                <c:pt idx="5">
                  <c:v>Mar-24</c:v>
                </c:pt>
                <c:pt idx="6">
                  <c:v>Apr-24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0.65</c:v>
                </c:pt>
                <c:pt idx="1">
                  <c:v>0.42</c:v>
                </c:pt>
                <c:pt idx="2">
                  <c:v>0.51</c:v>
                </c:pt>
                <c:pt idx="3">
                  <c:v>0.62</c:v>
                </c:pt>
                <c:pt idx="4">
                  <c:v>0.7</c:v>
                </c:pt>
                <c:pt idx="5">
                  <c:v>0.76</c:v>
                </c:pt>
                <c:pt idx="6">
                  <c:v>0.81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2118791784"/>
        <c:crosses val="autoZero"/>
      </c:valAx>
    </c:plotArea>
    <c:legend>
      <c:legendPos val="tr"/>
      <c:layout/>
      <c:overlay val="0"/>
      <c:txPr>
        <a:bodyPr/>
        <a:lstStyle/>
        <a:p>
          <a:pPr>
            <a:defRPr sz="900"/>
          </a:pPr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Correlation Strength (r)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CTI vs. IDR</c:v>
                </c:pt>
                <c:pt idx="1">
                  <c:v>CTI vs. HAF</c:v>
                </c:pt>
                <c:pt idx="2">
                  <c:v>MVS vs. ETI</c:v>
                </c:pt>
                <c:pt idx="3">
                  <c:v>HAF vs. ETI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0.87</c:v>
                </c:pt>
                <c:pt idx="1">
                  <c:v>-0.72</c:v>
                </c:pt>
                <c:pt idx="2">
                  <c:v>0.76</c:v>
                </c:pt>
                <c:pt idx="3">
                  <c:v>0.58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7315200" y="-457200"/>
            <a:ext cx="2286000" cy="228600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-457200" y="5029200"/>
            <a:ext cx="1371600" cy="1371600"/>
          </a:xfrm>
          <a:prstGeom prst="ellipse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274320" y="3200400"/>
            <a:ext cx="731520" cy="73152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  <a:latin typeface="Calibri"/>
              </a:defRPr>
            </a:pPr>
            <a:r>
              <a:t>Epistemic Justice and Civilian Testimony in the Gaza Conflict (2023–2024)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  <a:latin typeface="Calibri"/>
              </a:defRPr>
            </a:pPr>
            <a:r>
              <a:t>Marie Dubois, Johan Andersson</a:t>
            </a:r>
          </a:p>
          <a:p>
            <a:pPr algn="ctr">
              <a:defRPr sz="1600">
                <a:solidFill>
                  <a:srgbClr val="FFFFFF"/>
                </a:solidFill>
                <a:latin typeface="Calibri"/>
              </a:defRPr>
            </a:pPr>
            <a:r>
              <a:t>University of Arts, Barsetshire; Innovation Institute, Yoknapatawpha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7C3AED"/>
                </a:solidFill>
                <a:latin typeface="Calibri"/>
              </a:defRPr>
            </a:pPr>
            <a:r>
              <a:t>Research Design &amp; Data Sources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Research Approach:</a:t>
            </a:r>
            <a:r>
              <a:rPr sz="2000" b="0">
                <a:solidFill>
                  <a:srgbClr val="1F2937"/>
                </a:solidFill>
                <a:latin typeface="Calibri"/>
              </a:rPr>
              <a:t> Mixed-methods design following Creswell (2018), integrating statistical indicators with thematic analysis.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Primary Data Source:</a:t>
            </a:r>
            <a:r>
              <a:rPr sz="2000" b="0">
                <a:solidFill>
                  <a:srgbClr val="1F2937"/>
                </a:solidFill>
                <a:latin typeface="Calibri"/>
              </a:rPr>
              <a:t> ACLED (Armed Conflict Location &amp; Event Data) Palestine-Israel Conflict Dataset (Oct 2023 - Apr 2024).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Supplementary Data:</a:t>
            </a:r>
            <a:r>
              <a:rPr sz="2000" b="0">
                <a:solidFill>
                  <a:srgbClr val="1F2937"/>
                </a:solidFill>
                <a:latin typeface="Calibri"/>
              </a:rPr>
              <a:t> Thematic coding of civilian testimonies from verified social media uploads, NGO reports, and journalist dispatches.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Tools &amp; Technologies:</a:t>
            </a:r>
            <a:r>
              <a:rPr sz="2000" b="0">
                <a:solidFill>
                  <a:srgbClr val="1F2937"/>
                </a:solidFill>
                <a:latin typeface="Calibri"/>
              </a:rPr>
              <a:t> R and Python for statistical analysis; NVivo for qualitative coding; data visualization libraries (ggplot2, Matplotlib).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7C3AED"/>
                </a:solidFill>
                <a:latin typeface="Calibri"/>
              </a:defRPr>
            </a:pPr>
            <a:r>
              <a:t>Methodological Framework &amp; Key Constructs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828800"/>
            <a:ext cx="1170432" cy="640080"/>
          </a:xfrm>
          <a:prstGeom prst="rect">
            <a:avLst/>
          </a:prstGeom>
          <a:solidFill>
            <a:srgbClr val="8B5CF6"/>
          </a:solidFill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Data Collection (ACLED + Testimonies)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2084832" y="2148840"/>
            <a:ext cx="365760" cy="0"/>
          </a:xfrm>
          <a:prstGeom prst="line">
            <a:avLst/>
          </a:prstGeom>
          <a:ln w="38100">
            <a:solidFill>
              <a:srgbClr val="8B5C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450592" y="1828800"/>
            <a:ext cx="1170432" cy="640080"/>
          </a:xfrm>
          <a:prstGeom prst="rect">
            <a:avLst/>
          </a:prstGeom>
          <a:solidFill>
            <a:srgbClr val="7C3AED"/>
          </a:solidFill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Quantitative Processing (Indicator Calculation)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3621024" y="2148840"/>
            <a:ext cx="365760" cy="0"/>
          </a:xfrm>
          <a:prstGeom prst="line">
            <a:avLst/>
          </a:prstGeom>
          <a:ln w="38100">
            <a:solidFill>
              <a:srgbClr val="8B5C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986784" y="1828800"/>
            <a:ext cx="1170432" cy="640080"/>
          </a:xfrm>
          <a:prstGeom prst="rect">
            <a:avLst/>
          </a:prstGeom>
          <a:solidFill>
            <a:srgbClr val="7C3AED"/>
          </a:solidFill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Qualitative Processing (Narrative Coding)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5157216" y="2148840"/>
            <a:ext cx="365760" cy="0"/>
          </a:xfrm>
          <a:prstGeom prst="line">
            <a:avLst/>
          </a:prstGeom>
          <a:ln w="38100">
            <a:solidFill>
              <a:srgbClr val="8B5C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522976" y="1828800"/>
            <a:ext cx="1170432" cy="640080"/>
          </a:xfrm>
          <a:prstGeom prst="rect">
            <a:avLst/>
          </a:prstGeom>
          <a:solidFill>
            <a:srgbClr val="7C3AED"/>
          </a:solidFill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Integrated Analysis (Correlation &amp; Thematic Mapping)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693408" y="2148840"/>
            <a:ext cx="365760" cy="0"/>
          </a:xfrm>
          <a:prstGeom prst="line">
            <a:avLst/>
          </a:prstGeom>
          <a:ln w="38100">
            <a:solidFill>
              <a:srgbClr val="8B5C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7059168" y="1828800"/>
            <a:ext cx="1170432" cy="640080"/>
          </a:xfrm>
          <a:prstGeom prst="rect">
            <a:avLst/>
          </a:prstGeom>
          <a:solidFill>
            <a:srgbClr val="7C3AED"/>
          </a:solidFill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Interpretation (Epistemic Justice Framework)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7C3AED"/>
                </a:solidFill>
                <a:latin typeface="Calibri"/>
              </a:defRPr>
            </a:pPr>
            <a:r>
              <a:t>Algorithm &amp; Analysis Details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Mixed-Methods Algorithm:</a:t>
            </a:r>
            <a:r>
              <a:rPr sz="2000" b="0">
                <a:solidFill>
                  <a:srgbClr val="1F2937"/>
                </a:solidFill>
                <a:latin typeface="Calibri"/>
              </a:rPr>
              <a:t> Sequential explanatory design. Quantitative analysis identifies patterns; qualitative analysis explains them.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Temporal Analysis:</a:t>
            </a:r>
            <a:r>
              <a:rPr sz="2000" b="0">
                <a:solidFill>
                  <a:srgbClr val="1F2937"/>
                </a:solidFill>
                <a:latin typeface="Calibri"/>
              </a:rPr>
              <a:t> Monthly calculation of key indicators (Civilian Targeting Index, Humanitarian Access Frequency, Media Visibility Score).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Correlation Analysis:</a:t>
            </a:r>
            <a:r>
              <a:rPr sz="2000" b="0">
                <a:solidFill>
                  <a:srgbClr val="1F2937"/>
                </a:solidFill>
                <a:latin typeface="Calibri"/>
              </a:rPr>
              <a:t> Pearson's r used to measure relationships between quantitative indicators (e.g., CTI vs. Infrastructure Destruction).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Narrative Coding:</a:t>
            </a:r>
            <a:r>
              <a:rPr sz="2000" b="0">
                <a:solidFill>
                  <a:srgbClr val="1F2937"/>
                </a:solidFill>
                <a:latin typeface="Calibri"/>
              </a:rPr>
              <a:t> Thematic analysis of testimonies for empathic tone, verification claims, and mentions of infrastructural barriers.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7C3AED"/>
                </a:solidFill>
                <a:latin typeface="Calibri"/>
              </a:defRPr>
            </a:pPr>
            <a:r>
              <a:t>Experimental Setup &amp; Key Metrics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/>
                <a:gridCol w="2438400"/>
                <a:gridCol w="2438400"/>
              </a:tblGrid>
              <a:tr h="60960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Metric</a:t>
                      </a:r>
                    </a:p>
                  </a:txBody>
                  <a:tcPr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Description</a:t>
                      </a:r>
                    </a:p>
                  </a:txBody>
                  <a:tcPr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Calculation Method</a:t>
                      </a:r>
                    </a:p>
                  </a:txBody>
                  <a:tcPr>
                    <a:solidFill>
                      <a:srgbClr val="7C3AED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Civilian Targeting Index (CTI)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Normalized measure of events targeting non-combatants.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Events with 'civilian' tag / Total conflict events per period.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Humanitarian Access Frequency (HAF)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Measure of aid access and movement.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Reports of aid delivery / Total days in period.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Media Visibility Score (MVS)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Proxy for communication infrastructure functionality.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Volume of verified testimonial uploads from Gaza.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Empathic Tone Index (ETI)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Qualitative measure of emotional resonance in testimony.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Sentiment &amp; empathy coding of narrative samples (0-1 scale).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Infrastructure Destruction Rate (IDR)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Measure of damage to built environment.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Events tagged 'infrastructure' / Total conflict events.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7C3AED"/>
                </a:solidFill>
                <a:latin typeface="Calibri"/>
              </a:defRPr>
            </a:pPr>
            <a:r>
              <a:t>Constraints &amp; Assumptions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🗄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7C3AED"/>
                </a:solidFill>
              </a:defRPr>
            </a:pPr>
            <a:r>
              <a:t>Data Limitations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Reliance on ACLED dataset, which may have inherent limitations in real-time conflict documentation and potential reporting biases.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📅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7C3AED"/>
                </a:solidFill>
              </a:defRPr>
            </a:pPr>
            <a:r>
              <a:t>Temporal Scope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Focus on specific time period (October 2023 to April 2024). Findings may not be generalizable to other phases of the conflict.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7C3AED"/>
                </a:solidFill>
              </a:defRPr>
            </a:pPr>
            <a:r>
              <a:t>Verification Context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Operates within a context of compromised traditional verification mechanisms (journalist access, official investigations).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7C3AED"/>
                </a:solidFill>
                <a:latin typeface="Calibri"/>
              </a:defRPr>
            </a:pPr>
            <a:r>
              <a:t>Results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Results &amp; Empirical Findings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Quantitative and qualitative insights into patterns of violence, access, and testimony.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7C3AED"/>
                </a:solidFill>
                <a:latin typeface="Calibri"/>
              </a:defRPr>
            </a:pPr>
            <a:r>
              <a:t>Temporal Trends in Key Indicators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7C3AED"/>
                </a:solidFill>
                <a:latin typeface="Calibri"/>
              </a:defRPr>
            </a:pPr>
            <a:r>
              <a:t>Correlation Analysis Between Indicators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7C3AED"/>
                </a:solidFill>
                <a:latin typeface="Calibri"/>
              </a:defRPr>
            </a:pPr>
            <a:r>
              <a:t>Key Quantitative Findings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sz="1600">
                <a:solidFill>
                  <a:srgbClr val="7C3AED"/>
                </a:solidFill>
                <a:latin typeface="Calibri"/>
              </a:rPr>
              <a:t>✪  </a:t>
            </a:r>
            <a:r>
              <a:rPr sz="1600" b="1">
                <a:solidFill>
                  <a:srgbClr val="1F2937"/>
                </a:solidFill>
                <a:latin typeface="Calibri"/>
              </a:rPr>
              <a:t>Peak Violence &amp; Low Access:</a:t>
            </a:r>
            <a:r>
              <a:rPr sz="1600" b="0">
                <a:solidFill>
                  <a:srgbClr val="1F2937"/>
                </a:solidFill>
                <a:latin typeface="Calibri"/>
              </a:rPr>
              <a:t> CTI peaked at 0.88 in Nov 2023, coinciding with the lowest HAF (0.19), demonstrating the inverse relationship between violence intensity and humanitarian/epistemic conditions.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sz="1600">
                <a:solidFill>
                  <a:srgbClr val="7C3AED"/>
                </a:solidFill>
                <a:latin typeface="Calibri"/>
              </a:rPr>
              <a:t>✪  </a:t>
            </a:r>
            <a:r>
              <a:rPr sz="1600" b="1">
                <a:solidFill>
                  <a:srgbClr val="1F2937"/>
                </a:solidFill>
                <a:latin typeface="Calibri"/>
              </a:rPr>
              <a:t>Systematic Co-occurrence:</a:t>
            </a:r>
            <a:r>
              <a:rPr sz="1600" b="0">
                <a:solidFill>
                  <a:srgbClr val="1F2937"/>
                </a:solidFill>
                <a:latin typeface="Calibri"/>
              </a:rPr>
              <a:t> Strong positive correlation (r = 0.87) between Civilian Targeting Index and Infrastructure Destruction Rate indicates violence against civilians systematically coincides with damage to communication networks.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sz="1600">
                <a:solidFill>
                  <a:srgbClr val="7C3AED"/>
                </a:solidFill>
                <a:latin typeface="Calibri"/>
              </a:rPr>
              <a:t>✪  </a:t>
            </a:r>
            <a:r>
              <a:rPr sz="1600" b="1">
                <a:solidFill>
                  <a:srgbClr val="1F2937"/>
                </a:solidFill>
                <a:latin typeface="Calibri"/>
              </a:rPr>
              <a:t>Visibility-Emotion Link:</a:t>
            </a:r>
            <a:r>
              <a:rPr sz="1600" b="0">
                <a:solidFill>
                  <a:srgbClr val="1F2937"/>
                </a:solidFill>
                <a:latin typeface="Calibri"/>
              </a:rPr>
              <a:t> Positive correlation (r = 0.76) between Media Visibility Score and Empathic Tone Index suggests that when documentation is possible, testimonies carry stronger emotional resonance.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sz="1600">
                <a:solidFill>
                  <a:srgbClr val="7C3AED"/>
                </a:solidFill>
                <a:latin typeface="Calibri"/>
              </a:rPr>
              <a:t>✪  </a:t>
            </a:r>
            <a:r>
              <a:rPr sz="1600" b="1">
                <a:solidFill>
                  <a:srgbClr val="1F2937"/>
                </a:solidFill>
                <a:latin typeface="Calibri"/>
              </a:rPr>
              <a:t>Recovery Pattern:</a:t>
            </a:r>
            <a:r>
              <a:rPr sz="1600" b="0">
                <a:solidFill>
                  <a:srgbClr val="1F2937"/>
                </a:solidFill>
                <a:latin typeface="Calibri"/>
              </a:rPr>
              <a:t> MVS showed gradual recovery from Jan 2024 onward, reaching 0.81 by April, indicating adaptive documentation efforts despite ongoing constraints.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7C3AED"/>
                </a:solidFill>
                <a:latin typeface="Calibri"/>
              </a:defRPr>
            </a:pPr>
            <a:r>
              <a:t>Qualitative Insights &amp; Thematic Analysis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8B5CF6"/>
                </a:solidFill>
              </a:defRPr>
            </a:pPr>
            <a:r>
              <a:t>Themes from Civilian Testimonies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6D28D9"/>
                </a:solidFill>
              </a:defRPr>
            </a:pPr>
            <a:r>
              <a:t>Implications for Epistemic Justice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Collective Verification: Multiple parallel uploads of the same event create a distributed trust architecture, countering claims of fabrication.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Infrastructural Testimony: Testimonies explicitly mention destroyed hospitals, schools, and communication towers as evidence.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Emphasis on Precise Location &amp; Time: Narratives include hyper-local details to establish veracity within a compromised information landscape.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Appeals to Shared Humanity: Frequent use of familial terms and descriptions of daily life to bridge empathic gaps.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Distributes epistemic authority away from institutional gatekeepers.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Makes the destruction of epistemic capacity itself a documented fact.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Represents an adaptive 'forensic' turn in civilian witnessing under duress.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Attempts to overcome hermeneutical injustice by framing experience in universally relatable terms.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7C3AED"/>
                </a:solidFill>
                <a:latin typeface="Calibri"/>
              </a:defRPr>
            </a:pPr>
            <a:r>
              <a:t>Agenda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Presentation Outline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A structured overview of the research presentation on epistemic justice and civilian testimony.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7C3AED"/>
                </a:solidFill>
                <a:latin typeface="Calibri"/>
              </a:defRPr>
            </a:pPr>
            <a:r>
              <a:t>Mechanisms of Credibility Construction/Denial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371600"/>
            <a:ext cx="3200400" cy="4572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Mechanisms Fostering Credibility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0" y="1371600"/>
            <a:ext cx="3200400" cy="45720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Mechanisms Denying Credibility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1828800"/>
            <a:ext cx="3200400" cy="640080"/>
          </a:xfrm>
          <a:prstGeom prst="rect">
            <a:avLst/>
          </a:prstGeom>
          <a:solidFill>
            <a:srgbClr val="7C3AED"/>
          </a:solidFill>
          <a:ln w="12700">
            <a:solidFill>
              <a:srgbClr val="8B5C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Collective Verification (multiple sources)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2651760"/>
            <a:ext cx="3200400" cy="640080"/>
          </a:xfrm>
          <a:prstGeom prst="rect">
            <a:avLst/>
          </a:prstGeom>
          <a:solidFill>
            <a:srgbClr val="7C3AED"/>
          </a:solidFill>
          <a:ln w="12700">
            <a:solidFill>
              <a:srgbClr val="8B5C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Forensic Detail (time, location, damage)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400" y="3474720"/>
            <a:ext cx="3200400" cy="640080"/>
          </a:xfrm>
          <a:prstGeom prst="rect">
            <a:avLst/>
          </a:prstGeom>
          <a:solidFill>
            <a:srgbClr val="7C3AED"/>
          </a:solidFill>
          <a:ln w="12700">
            <a:solidFill>
              <a:srgbClr val="8B5C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Empathic Resonance (shared human experience)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4400" y="4297679"/>
            <a:ext cx="3200400" cy="640080"/>
          </a:xfrm>
          <a:prstGeom prst="rect">
            <a:avLst/>
          </a:prstGeom>
          <a:solidFill>
            <a:srgbClr val="7C3AED"/>
          </a:solidFill>
          <a:ln w="12700">
            <a:solidFill>
              <a:srgbClr val="8B5C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Adaptation to Infrastructure Loss (offline-to-online chains)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9200" y="1828800"/>
            <a:ext cx="3200400" cy="640080"/>
          </a:xfrm>
          <a:prstGeom prst="rect">
            <a:avLst/>
          </a:prstGeom>
          <a:solidFill>
            <a:srgbClr val="7C3AED"/>
          </a:solidFill>
          <a:ln w="127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Institutional Gatekeeping (foreign media framing)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0" y="2651760"/>
            <a:ext cx="3200400" cy="640080"/>
          </a:xfrm>
          <a:prstGeom prst="rect">
            <a:avLst/>
          </a:prstGeom>
          <a:solidFill>
            <a:srgbClr val="7C3AED"/>
          </a:solidFill>
          <a:ln w="127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Algorithmic Demotion (social media content moderation)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0" y="3474720"/>
            <a:ext cx="3200400" cy="640080"/>
          </a:xfrm>
          <a:prstGeom prst="rect">
            <a:avLst/>
          </a:prstGeom>
          <a:solidFill>
            <a:srgbClr val="7C3AED"/>
          </a:solidFill>
          <a:ln w="127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'Fog of War' Rhetoric (systematic doubt)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0" y="4297679"/>
            <a:ext cx="3200400" cy="640080"/>
          </a:xfrm>
          <a:prstGeom prst="rect">
            <a:avLst/>
          </a:prstGeom>
          <a:solidFill>
            <a:srgbClr val="7C3AED"/>
          </a:solidFill>
          <a:ln w="127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Asymmetric Verification Demands (higher burden on Palestinian sources)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4114800" y="2148840"/>
            <a:ext cx="914400" cy="0"/>
          </a:xfrm>
          <a:prstGeom prst="bentConnector3">
            <a:avLst/>
          </a:prstGeom>
          <a:ln w="25400">
            <a:solidFill>
              <a:srgbClr val="8B5C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4114800" y="2971800"/>
            <a:ext cx="914400" cy="0"/>
          </a:xfrm>
          <a:prstGeom prst="bentConnector3">
            <a:avLst/>
          </a:prstGeom>
          <a:ln w="25400">
            <a:solidFill>
              <a:srgbClr val="8B5C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4114800" y="3794759"/>
            <a:ext cx="914400" cy="0"/>
          </a:xfrm>
          <a:prstGeom prst="bentConnector3">
            <a:avLst/>
          </a:prstGeom>
          <a:ln w="25400">
            <a:solidFill>
              <a:srgbClr val="8B5C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4114800" y="4617719"/>
            <a:ext cx="914400" cy="0"/>
          </a:xfrm>
          <a:prstGeom prst="bentConnector3">
            <a:avLst/>
          </a:prstGeom>
          <a:ln w="25400">
            <a:solidFill>
              <a:srgbClr val="8B5C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7C3AED"/>
                </a:solidFill>
                <a:latin typeface="Calibri"/>
              </a:defRPr>
            </a:pPr>
            <a:r>
              <a:t>Discussion: Structural Epistemic Injustice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Discussion &amp; Contributions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Interpreting findings, stating contributions, and outlining future directions.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7C3AED"/>
                </a:solidFill>
                <a:latin typeface="Calibri"/>
              </a:defRPr>
            </a:pPr>
            <a:r>
              <a:t>Interpretation of Key Findings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7C3AED"/>
                </a:solidFill>
                <a:latin typeface="Calibri"/>
              </a:rPr>
              <a:t>✪  </a:t>
            </a:r>
            <a:r>
              <a:rPr sz="1800" b="1">
                <a:solidFill>
                  <a:srgbClr val="1F2937"/>
                </a:solidFill>
                <a:latin typeface="Calibri"/>
              </a:rPr>
              <a:t>Empirical Evidence for Injustice:</a:t>
            </a:r>
            <a:r>
              <a:rPr sz="1800" b="0">
                <a:solidFill>
                  <a:srgbClr val="1F2937"/>
                </a:solidFill>
                <a:latin typeface="Calibri"/>
              </a:rPr>
              <a:t> The strong correlation patterns (CTI vs. HAF: r = -0.72) provide quantitative evidence of the structural conditions that suppress testimony.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7C3AED"/>
                </a:solidFill>
                <a:latin typeface="Calibri"/>
              </a:rPr>
              <a:t>✪  </a:t>
            </a:r>
            <a:r>
              <a:rPr sz="1800" b="1">
                <a:solidFill>
                  <a:srgbClr val="1F2937"/>
                </a:solidFill>
                <a:latin typeface="Calibri"/>
              </a:rPr>
              <a:t>Distributed Trust Architecture:</a:t>
            </a:r>
            <a:r>
              <a:rPr sz="1800" b="0">
                <a:solidFill>
                  <a:srgbClr val="1F2937"/>
                </a:solidFill>
                <a:latin typeface="Calibri"/>
              </a:rPr>
              <a:t> Civilian responses to infrastructural targeting reveal a resilient, peer-to-peer system for testimonial validation, challenging top-down credibility models.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7C3AED"/>
                </a:solidFill>
                <a:latin typeface="Calibri"/>
              </a:rPr>
              <a:t>✪  </a:t>
            </a:r>
            <a:r>
              <a:rPr sz="1800" b="1">
                <a:solidFill>
                  <a:srgbClr val="1F2937"/>
                </a:solidFill>
                <a:latin typeface="Calibri"/>
              </a:rPr>
              <a:t>Humanitarian-Empathic Link:</a:t>
            </a:r>
            <a:r>
              <a:rPr sz="1800" b="0">
                <a:solidFill>
                  <a:srgbClr val="1F2937"/>
                </a:solidFill>
                <a:latin typeface="Calibri"/>
              </a:rPr>
              <a:t> The positive correlation between HAF and ETI (r = 0.58) indicates that physical access for aid correlates with improved conditions for empathic connection, a key factor in testimonial justice.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7C3AED"/>
                </a:solidFill>
                <a:latin typeface="Calibri"/>
              </a:rPr>
              <a:t>✪  </a:t>
            </a:r>
            <a:r>
              <a:rPr sz="1800" b="1">
                <a:solidFill>
                  <a:srgbClr val="1F2937"/>
                </a:solidFill>
                <a:latin typeface="Calibri"/>
              </a:rPr>
              <a:t>Institutional Framing as Barrier:</a:t>
            </a:r>
            <a:r>
              <a:rPr sz="1800" b="0">
                <a:solidFill>
                  <a:srgbClr val="1F2937"/>
                </a:solidFill>
                <a:latin typeface="Calibri"/>
              </a:rPr>
              <a:t> Analysis confirms that foreign media gatekeeping and algorithmic content management systematically distort the reception of Palestinian accounts.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7C3AED"/>
                </a:solidFill>
                <a:latin typeface="Calibri"/>
              </a:defRPr>
            </a:pPr>
            <a:r>
              <a:t>Key Contributions Summary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7C3AED"/>
                </a:solidFill>
              </a:defRPr>
            </a:pPr>
            <a:r>
              <a:t>Empirical Analysis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>
                <a:solidFill>
                  <a:srgbClr val="1F2937"/>
                </a:solidFill>
              </a:defRPr>
            </a:pPr>
            <a:r>
              <a:t>First large-scale empirical analysis of testimonial credibility patterns in the Gaza conflict using the ACLED dataset, moving beyond anecdotal evidence.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7C3AED"/>
                </a:solidFill>
              </a:defRPr>
            </a:pPr>
            <a:r>
              <a:t>Demonstrating Structural Injustice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Quantifies structural epistemic injustice through correlational indicators linking violence, access, and testimonial visibility.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7C3AED"/>
                </a:solidFill>
              </a:defRPr>
            </a:pPr>
            <a:r>
              <a:t>Collective Verification Model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Identifies and conceptualizes 'collective verification mechanisms' as a distributed trust architecture that emerges under suppression.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83480" y="480060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♥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7C3AED"/>
                </a:solidFill>
              </a:defRPr>
            </a:pPr>
            <a:r>
              <a:t>Humanitarian-Empathy Nexus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Reveals and measures the correlation between humanitarian access and empathic resonance in testimonial content (r = 0.58).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7C3AED"/>
                </a:solidFill>
                <a:latin typeface="Calibri"/>
              </a:defRPr>
            </a:pPr>
            <a:r>
              <a:t>Limitations &amp; Future Work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8B5CF6"/>
                </a:solidFill>
              </a:defRPr>
            </a:pPr>
            <a:r>
              <a:t>Current Limitations &amp; Challenges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6D28D9"/>
                </a:solidFill>
              </a:defRPr>
            </a:pPr>
            <a:r>
              <a:t>Future Work &amp; Extensions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Dataset Scope: Reliance on ACLED; potential under-reporting in high-intensity periods.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Temporal Bound: Analysis limited to a 7-month period; longer-term trends unknown.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Qualitative Sample: Narrative coding based on available testimonies, which are themselves a product of filtering.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Causality: Correlations are demonstrated, but establishing direct causality requires further research.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Framework Extension: Apply and refine the epistemic injustice framework to other contemporary conflict zones with similar digital witnessing.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Trust Architecture Study: Deeper investigation of distributed, peer-to-peer verification networks in conflict.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Broader Application: Apply the mixed-methods methodology to other conflicts (e.g., Ukraine, Sudan, Myanmar).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Policy Integration: Develop guidelines for humanitarian and media institutions to mitigate structural epistemic injustice.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7C3AED"/>
                </a:solidFill>
                <a:latin typeface="Calibri"/>
              </a:defRPr>
            </a:pPr>
            <a:r>
              <a:t>Conclusions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8B5CF6"/>
          </a:solidFill>
          <a:ln w="38100">
            <a:solidFill>
              <a:srgbClr val="7C3A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7C3AED"/>
                </a:solidFill>
              </a:rPr>
              <a:t>✪  </a:t>
            </a:r>
            <a:r>
              <a:rPr sz="1600">
                <a:solidFill>
                  <a:srgbClr val="FFFFFF"/>
                </a:solidFill>
              </a:rPr>
              <a:t>Civilian testimony in Gaza operates within a quantifiable structure of epistemic injustice, where violence and access restrictions systematically suppress credible voice.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7C3AED"/>
                </a:solidFill>
              </a:rPr>
              <a:t>✪  </a:t>
            </a:r>
            <a:r>
              <a:rPr sz="1600">
                <a:solidFill>
                  <a:srgbClr val="FFFFFF"/>
                </a:solidFill>
              </a:rPr>
              <a:t>A resilient 'distributed trust architecture' emerges through collective verification, challenging traditional gatekeeping models of credibility.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7C3AED"/>
                </a:solidFill>
              </a:rPr>
              <a:t>✪  </a:t>
            </a:r>
            <a:r>
              <a:rPr sz="1600">
                <a:solidFill>
                  <a:srgbClr val="FFFFFF"/>
                </a:solidFill>
              </a:rPr>
              <a:t>Empathic resonance in testimony is statistically linked to humanitarian access, highlighting the material basis of epistemic justice.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7C3AED"/>
                </a:solidFill>
              </a:rPr>
              <a:t>✪  </a:t>
            </a:r>
            <a:r>
              <a:rPr sz="1600">
                <a:solidFill>
                  <a:srgbClr val="FFFFFF"/>
                </a:solidFill>
              </a:rPr>
              <a:t>The research provides an empirical model for analyzing testimonial credibility in conflict, with applications beyond the Gaza context.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7C3AED"/>
                </a:solidFill>
                <a:latin typeface="Calibri"/>
              </a:defRPr>
            </a:pPr>
            <a:r>
              <a:t>Thank You</a:t>
            </a:r>
          </a:p>
        </p:txBody>
      </p:sp>
      <p:sp>
        <p:nvSpPr>
          <p:cNvPr id="7" name="Oval 6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200400"/>
            <a:ext cx="8229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For questions: research@barsetshire.edu</a:t>
            </a:r>
          </a:p>
          <a:p>
            <a:pPr algn="ctr">
              <a:spcBef>
                <a:spcPts val="600"/>
              </a:spcBef>
              <a:defRPr sz="1600">
                <a:solidFill>
                  <a:srgbClr val="FFFFFF"/>
                </a:solidFill>
              </a:defRPr>
            </a:pPr>
            <a:r>
              <a:t>Project Archive: github.com/ej-gaza-testimony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7C3AED"/>
                </a:solidFill>
                <a:latin typeface="Calibri"/>
              </a:defRPr>
            </a:pPr>
            <a:r>
              <a:t>Research Agenda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Introduction and Theoretical Framework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Motivation, Objectives &amp; Literature Review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Methodology and Data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Results and Empirical Findings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Discussion, Contributions, and Conclusion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7C3AED"/>
                </a:solidFill>
                <a:latin typeface="Calibri"/>
              </a:defRPr>
            </a:pPr>
            <a:r>
              <a:t>Research Context &amp; Background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FFFFFF"/>
                </a:solidFill>
              </a:defRPr>
            </a:pPr>
            <a:r>
              <a:t>Introduction &amp; Theoretical Framework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Setting the stage for the study of testimonial credibility in conflict zones.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7C3AED"/>
                </a:solidFill>
                <a:latin typeface="Calibri"/>
              </a:defRPr>
            </a:pPr>
            <a:r>
              <a:t>Problem Domain &amp; Current State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Context:</a:t>
            </a:r>
            <a:r>
              <a:rPr sz="2000" b="0">
                <a:solidFill>
                  <a:srgbClr val="1F2937"/>
                </a:solidFill>
                <a:latin typeface="Calibri"/>
              </a:rPr>
              <a:t> Gaza conflict from October 2023 onward provides a critical case study of structural violence and media suppression.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Current State:</a:t>
            </a:r>
            <a:r>
              <a:rPr sz="2000" b="0">
                <a:solidFill>
                  <a:srgbClr val="1F2937"/>
                </a:solidFill>
                <a:latin typeface="Calibri"/>
              </a:rPr>
              <a:t> Civilian testimony functions within compromised environments where traditional verification mechanisms are unreliable.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Key Challenge:</a:t>
            </a:r>
            <a:r>
              <a:rPr sz="2000" b="0">
                <a:solidFill>
                  <a:srgbClr val="1F2937"/>
                </a:solidFill>
                <a:latin typeface="Calibri"/>
              </a:rPr>
              <a:t> Truth claims are negotiated under conditions where survival itself becomes an act of bearing witness (Zelizer, 2021).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7C3AED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Research Gap:</a:t>
            </a:r>
            <a:r>
              <a:rPr sz="2000" b="0">
                <a:solidFill>
                  <a:srgbClr val="1F2937"/>
                </a:solidFill>
                <a:latin typeface="Calibri"/>
              </a:rPr>
              <a:t> Limited empirical analysis of how structural power asymmetries systematically deny credibility to Palestinian civilian accounts.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7C3AED"/>
                </a:solidFill>
                <a:latin typeface="Calibri"/>
              </a:defRPr>
            </a:pPr>
            <a:r>
              <a:t>Motivation &amp; Research Objectives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7C3AED"/>
                </a:solidFill>
              </a:defRPr>
            </a:pPr>
            <a:r>
              <a:t>Core Motivation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>
                <a:solidFill>
                  <a:srgbClr val="1F2937"/>
                </a:solidFill>
              </a:defRPr>
            </a:pPr>
            <a:r>
              <a:t>To understand how civilian testimony is validated or silenced within environments of structural violence and media suppression during intense conflict.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🎯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7C3AED"/>
                </a:solidFill>
              </a:defRPr>
            </a:pPr>
            <a:r>
              <a:t>Key Research Questions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>
                <a:solidFill>
                  <a:srgbClr val="1F2937"/>
                </a:solidFill>
              </a:defRPr>
            </a:pPr>
            <a:r>
              <a:t>1. How is testimonial credibility constructed or denied? 2. What contextual factors foster/hinder epistemic trust? 3. How does infrastructure targeting shape testimony?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7C3AED"/>
                </a:solidFill>
              </a:defRPr>
            </a:pPr>
            <a:r>
              <a:t>Expected Impact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Provide empirical evidence for structural epistemic injustice and reveal patterns of communicative resilience amid systematic suppression.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7C3AED"/>
                </a:solidFill>
                <a:latin typeface="Calibri"/>
              </a:defRPr>
            </a:pPr>
            <a:r>
              <a:t>Theoretical Framework: Epistemic Injustice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8B5CF6"/>
                </a:solidFill>
              </a:defRPr>
            </a:pPr>
            <a:r>
              <a:t>Fricker's Epistemic Injustice (2007)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6D28D9"/>
                </a:solidFill>
              </a:defRPr>
            </a:pPr>
            <a:r>
              <a:t>Application to Gaza Conflict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Testimonial Injustice: Prejudice causes a hearer to give a deflated level of credibility to a speaker's word.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Hermeneutical Injustice: Structural prejudice in shared resources for social interpretation puts someone at a disadvantage.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Structural Injustice: Systemic, not merely individual, denial of credibility due to power asymmetries.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Palestinian civilian accounts are systematically subjected to doubt and dismissal.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Targeting of communication infrastructure creates hermeneutical barriers.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International media frameworks often fail to protect the epistemic rights of affected populations, constituting structural injustice.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7C3AED"/>
                </a:solidFill>
                <a:latin typeface="Calibri"/>
              </a:defRPr>
            </a:pPr>
            <a:r>
              <a:t>Related Work &amp; Literature Review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7C3AED"/>
                </a:solidFill>
                <a:latin typeface="Calibri"/>
              </a:rPr>
              <a:t>✪  </a:t>
            </a:r>
            <a:r>
              <a:rPr sz="1800" b="1">
                <a:solidFill>
                  <a:srgbClr val="1F2937"/>
                </a:solidFill>
                <a:latin typeface="Calibri"/>
              </a:rPr>
              <a:t>Previous Approaches:</a:t>
            </a:r>
            <a:r>
              <a:rPr sz="1800" b="0">
                <a:solidFill>
                  <a:srgbClr val="1F2937"/>
                </a:solidFill>
                <a:latin typeface="Calibri"/>
              </a:rPr>
              <a:t> Studies on media framing of conflict (e.g., Philo &amp; Berry, 2011), digital witnessing (Andén-Papadopoulos, 2014), and humanitarian communication.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7C3AED"/>
                </a:solidFill>
                <a:latin typeface="Calibri"/>
              </a:rPr>
              <a:t>✪  </a:t>
            </a:r>
            <a:r>
              <a:rPr sz="1800" b="1">
                <a:solidFill>
                  <a:srgbClr val="1F2937"/>
                </a:solidFill>
                <a:latin typeface="Calibri"/>
              </a:rPr>
              <a:t>Limitations of Existing Methods:</a:t>
            </a:r>
            <a:r>
              <a:rPr sz="1800" b="0">
                <a:solidFill>
                  <a:srgbClr val="1F2937"/>
                </a:solidFill>
                <a:latin typeface="Calibri"/>
              </a:rPr>
              <a:t> Often qualitative, case-study based, lacking longitudinal quantitative analysis of credibility patterns.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7C3AED"/>
                </a:solidFill>
                <a:latin typeface="Calibri"/>
              </a:rPr>
              <a:t>✪  </a:t>
            </a:r>
            <a:r>
              <a:rPr sz="1800" b="1">
                <a:solidFill>
                  <a:srgbClr val="1F2937"/>
                </a:solidFill>
                <a:latin typeface="Calibri"/>
              </a:rPr>
              <a:t>How This Work Differs:</a:t>
            </a:r>
            <a:r>
              <a:rPr sz="1800" b="0">
                <a:solidFill>
                  <a:srgbClr val="1F2937"/>
                </a:solidFill>
                <a:latin typeface="Calibri"/>
              </a:rPr>
              <a:t> Integrates large-scale dataset analysis (ACLED) with qualitative narrative coding to reveal systematic, structural patterns of epistemic injustice.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7C3AED"/>
                </a:solidFill>
                <a:latin typeface="Calibri"/>
              </a:rPr>
              <a:t>✪  </a:t>
            </a:r>
            <a:r>
              <a:rPr sz="1800" b="1">
                <a:solidFill>
                  <a:srgbClr val="1F2937"/>
                </a:solidFill>
                <a:latin typeface="Calibri"/>
              </a:rPr>
              <a:t>Theoretical Extension:</a:t>
            </a:r>
            <a:r>
              <a:rPr sz="1800" b="0">
                <a:solidFill>
                  <a:srgbClr val="1F2937"/>
                </a:solidFill>
                <a:latin typeface="Calibri"/>
              </a:rPr>
              <a:t> Applies and extends Fricker's framework to a contemporary, high-intensity conflict with digital documentation.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8B5C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7C3AED"/>
                </a:solidFill>
                <a:latin typeface="Calibri"/>
              </a:defRPr>
            </a:pPr>
            <a:r>
              <a:t>Methodology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Methodology &amp; Data Analysis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A mixed-methods approach combining quantitative trend analysis with qualitative narrative coding.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7C3AED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