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Events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Sheet1!$A$2:$A$23</c:f>
              <c:strCache>
                <c:ptCount val="22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  <c:pt idx="6">
                  <c:v>Apr 2024</c:v>
                </c:pt>
                <c:pt idx="7">
                  <c:v>May 2024</c:v>
                </c:pt>
                <c:pt idx="8">
                  <c:v>Jun 2024</c:v>
                </c:pt>
                <c:pt idx="9">
                  <c:v>Jul 2024</c:v>
                </c:pt>
                <c:pt idx="10">
                  <c:v>Aug 2024</c:v>
                </c:pt>
                <c:pt idx="11">
                  <c:v>Sep 2024</c:v>
                </c:pt>
                <c:pt idx="12">
                  <c:v>Oct 2024</c:v>
                </c:pt>
                <c:pt idx="13">
                  <c:v>Nov 2024</c:v>
                </c:pt>
                <c:pt idx="14">
                  <c:v>Dec 2024</c:v>
                </c:pt>
                <c:pt idx="15">
                  <c:v>Jan 2025</c:v>
                </c:pt>
                <c:pt idx="16">
                  <c:v>Feb 2025</c:v>
                </c:pt>
                <c:pt idx="17">
                  <c:v>Mar 2025</c:v>
                </c:pt>
                <c:pt idx="18">
                  <c:v>Apr 2025</c:v>
                </c:pt>
                <c:pt idx="19">
                  <c:v>May 2025</c:v>
                </c:pt>
                <c:pt idx="20">
                  <c:v>Jun 2025</c:v>
                </c:pt>
                <c:pt idx="21">
                  <c:v>Jul 2025</c:v>
                </c:pt>
              </c:strCache>
            </c:strRef>
          </c:cat>
          <c:val>
            <c:numRef>
              <c:f>Sheet1!$B$2:$B$23</c:f>
              <c:numCache>
                <c:formatCode>General</c:formatCode>
                <c:ptCount val="22"/>
                <c:pt idx="0">
                  <c:v>842</c:v>
                </c:pt>
                <c:pt idx="1">
                  <c:v>798</c:v>
                </c:pt>
                <c:pt idx="2">
                  <c:v>712</c:v>
                </c:pt>
                <c:pt idx="3">
                  <c:v>654</c:v>
                </c:pt>
                <c:pt idx="4">
                  <c:v>601</c:v>
                </c:pt>
                <c:pt idx="5">
                  <c:v>578</c:v>
                </c:pt>
                <c:pt idx="6">
                  <c:v>532</c:v>
                </c:pt>
                <c:pt idx="7">
                  <c:v>511</c:v>
                </c:pt>
                <c:pt idx="8">
                  <c:v>489</c:v>
                </c:pt>
                <c:pt idx="9">
                  <c:v>467</c:v>
                </c:pt>
                <c:pt idx="10">
                  <c:v>443</c:v>
                </c:pt>
                <c:pt idx="11">
                  <c:v>421</c:v>
                </c:pt>
                <c:pt idx="12">
                  <c:v>398</c:v>
                </c:pt>
                <c:pt idx="13">
                  <c:v>376</c:v>
                </c:pt>
                <c:pt idx="14">
                  <c:v>354</c:v>
                </c:pt>
                <c:pt idx="15">
                  <c:v>332</c:v>
                </c:pt>
                <c:pt idx="16">
                  <c:v>311</c:v>
                </c:pt>
                <c:pt idx="17">
                  <c:v>289</c:v>
                </c:pt>
                <c:pt idx="18">
                  <c:v>267</c:v>
                </c:pt>
                <c:pt idx="19">
                  <c:v>245</c:v>
                </c:pt>
                <c:pt idx="20">
                  <c:v>223</c:v>
                </c:pt>
                <c:pt idx="21">
                  <c:v>201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Fatalities</c:v>
                </c:pt>
              </c:strCache>
            </c:strRef>
          </c:tx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Sheet1!$A$2:$A$23</c:f>
              <c:strCache>
                <c:ptCount val="22"/>
                <c:pt idx="0">
                  <c:v>Oct 2023</c:v>
                </c:pt>
                <c:pt idx="1">
                  <c:v>Nov 2023</c:v>
                </c:pt>
                <c:pt idx="2">
                  <c:v>Dec 2023</c:v>
                </c:pt>
                <c:pt idx="3">
                  <c:v>Jan 2024</c:v>
                </c:pt>
                <c:pt idx="4">
                  <c:v>Feb 2024</c:v>
                </c:pt>
                <c:pt idx="5">
                  <c:v>Mar 2024</c:v>
                </c:pt>
                <c:pt idx="6">
                  <c:v>Apr 2024</c:v>
                </c:pt>
                <c:pt idx="7">
                  <c:v>May 2024</c:v>
                </c:pt>
                <c:pt idx="8">
                  <c:v>Jun 2024</c:v>
                </c:pt>
                <c:pt idx="9">
                  <c:v>Jul 2024</c:v>
                </c:pt>
                <c:pt idx="10">
                  <c:v>Aug 2024</c:v>
                </c:pt>
                <c:pt idx="11">
                  <c:v>Sep 2024</c:v>
                </c:pt>
                <c:pt idx="12">
                  <c:v>Oct 2024</c:v>
                </c:pt>
                <c:pt idx="13">
                  <c:v>Nov 2024</c:v>
                </c:pt>
                <c:pt idx="14">
                  <c:v>Dec 2024</c:v>
                </c:pt>
                <c:pt idx="15">
                  <c:v>Jan 2025</c:v>
                </c:pt>
                <c:pt idx="16">
                  <c:v>Feb 2025</c:v>
                </c:pt>
                <c:pt idx="17">
                  <c:v>Mar 2025</c:v>
                </c:pt>
                <c:pt idx="18">
                  <c:v>Apr 2025</c:v>
                </c:pt>
                <c:pt idx="19">
                  <c:v>May 2025</c:v>
                </c:pt>
                <c:pt idx="20">
                  <c:v>Jun 2025</c:v>
                </c:pt>
                <c:pt idx="21">
                  <c:v>Jul 2025</c:v>
                </c:pt>
              </c:strCache>
            </c:strRef>
          </c:cat>
          <c:val>
            <c:numRef>
              <c:f>Sheet1!$C$2:$C$23</c:f>
              <c:numCache>
                <c:formatCode>General</c:formatCode>
                <c:ptCount val="22"/>
                <c:pt idx="0">
                  <c:v>2617</c:v>
                </c:pt>
                <c:pt idx="1">
                  <c:v>2345</c:v>
                </c:pt>
                <c:pt idx="2">
                  <c:v>1987</c:v>
                </c:pt>
                <c:pt idx="3">
                  <c:v>1654</c:v>
                </c:pt>
                <c:pt idx="4">
                  <c:v>1421</c:v>
                </c:pt>
                <c:pt idx="5">
                  <c:v>1234</c:v>
                </c:pt>
                <c:pt idx="6">
                  <c:v>987</c:v>
                </c:pt>
                <c:pt idx="7">
                  <c:v>845</c:v>
                </c:pt>
                <c:pt idx="8">
                  <c:v>721</c:v>
                </c:pt>
                <c:pt idx="9">
                  <c:v>654</c:v>
                </c:pt>
                <c:pt idx="10">
                  <c:v>587</c:v>
                </c:pt>
                <c:pt idx="11">
                  <c:v>521</c:v>
                </c:pt>
                <c:pt idx="12">
                  <c:v>476</c:v>
                </c:pt>
                <c:pt idx="13">
                  <c:v>432</c:v>
                </c:pt>
                <c:pt idx="14">
                  <c:v>398</c:v>
                </c:pt>
                <c:pt idx="15">
                  <c:v>365</c:v>
                </c:pt>
                <c:pt idx="16">
                  <c:v>332</c:v>
                </c:pt>
                <c:pt idx="17">
                  <c:v>298</c:v>
                </c:pt>
                <c:pt idx="18">
                  <c:v>265</c:v>
                </c:pt>
                <c:pt idx="19">
                  <c:v>243</c:v>
                </c:pt>
                <c:pt idx="20">
                  <c:v>221</c:v>
                </c:pt>
                <c:pt idx="21">
                  <c:v>198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2118791784"/>
        <c:crosses val="autoZero"/>
      </c:valAx>
    </c:plotArea>
    <c:legend>
      <c:legendPos val="tr"/>
      <c:layout/>
      <c:overlay val="0"/>
      <c:txPr>
        <a:bodyPr/>
        <a:lstStyle/>
        <a:p>
          <a:pPr>
            <a:defRPr sz="900"/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Total Events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Air/Drone Strikes</c:v>
                </c:pt>
                <c:pt idx="1">
                  <c:v>Ground Engagements</c:v>
                </c:pt>
                <c:pt idx="2">
                  <c:v>Protests</c:v>
                </c:pt>
                <c:pt idx="3">
                  <c:v>Civilian Events</c:v>
                </c:pt>
                <c:pt idx="4">
                  <c:v>Other Violence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25.6</c:v>
                </c:pt>
                <c:pt idx="1">
                  <c:v>31.2</c:v>
                </c:pt>
                <c:pt idx="2">
                  <c:v>18.7</c:v>
                </c:pt>
                <c:pt idx="3">
                  <c:v>15.4</c:v>
                </c:pt>
                <c:pt idx="4">
                  <c:v>9.1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Percentage of Total Fatalities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Air/Drone Strikes</c:v>
                </c:pt>
                <c:pt idx="1">
                  <c:v>Ground Engagements</c:v>
                </c:pt>
                <c:pt idx="2">
                  <c:v>Protests</c:v>
                </c:pt>
                <c:pt idx="3">
                  <c:v>Civilian Events</c:v>
                </c:pt>
                <c:pt idx="4">
                  <c:v>Other Violence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42.3</c:v>
                </c:pt>
                <c:pt idx="1">
                  <c:v>35.8</c:v>
                </c:pt>
                <c:pt idx="2">
                  <c:v>4.2</c:v>
                </c:pt>
                <c:pt idx="3">
                  <c:v>12.1</c:v>
                </c:pt>
                <c:pt idx="4">
                  <c:v>5.6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1">
                <a:solidFill>
                  <a:srgbClr val="FFFFFF"/>
                </a:solidFill>
                <a:latin typeface="Calibri"/>
              </a:defRPr>
            </a:pPr>
            <a:r>
              <a:t>Mapping Moral Visibility: Communicative Credibility in Reporting the 2023–2025 Palestine–Israel Conflict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Somchai Prasert, Nguyen Tran</a:t>
            </a:r>
          </a:p>
          <a:p>
            <a:pPr algn="ctr">
              <a:defRPr sz="1600">
                <a:solidFill>
                  <a:srgbClr val="FFFFFF"/>
                </a:solidFill>
                <a:latin typeface="Calibri"/>
              </a:defRPr>
            </a:pPr>
            <a:r>
              <a:t>Research Academy, Suvarnabhumi; College of Studies, Srivijaya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Analytical Process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828800"/>
            <a:ext cx="914400" cy="640080"/>
          </a:xfrm>
          <a:prstGeom prst="rect">
            <a:avLst/>
          </a:prstGeom>
          <a:solidFill>
            <a:srgbClr val="0EA5E9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Data Collection &amp; Cleaning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1828800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194560" y="1828800"/>
            <a:ext cx="914400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Descriptive Statistical Analysis</a:t>
            </a:r>
          </a:p>
        </p:txBody>
      </p:sp>
      <p:cxnSp>
        <p:nvCxnSpPr>
          <p:cNvPr id="6" name="Connector 5"/>
          <p:cNvCxnSpPr/>
          <p:nvPr/>
        </p:nvCxnSpPr>
        <p:spPr>
          <a:xfrm>
            <a:off x="3108960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474720" y="1828800"/>
            <a:ext cx="914400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Regression Modeling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4389120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754879" y="1828800"/>
            <a:ext cx="914400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Time-Series Decomposition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669279" y="2148840"/>
            <a:ext cx="365761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035040" y="1828800"/>
            <a:ext cx="914400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Correlation Analysis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949440" y="2148840"/>
            <a:ext cx="365760" cy="0"/>
          </a:xfrm>
          <a:prstGeom prst="line">
            <a:avLst/>
          </a:prstGeom>
          <a:ln w="381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315200" y="1828800"/>
            <a:ext cx="914400" cy="640080"/>
          </a:xfrm>
          <a:prstGeom prst="rect">
            <a:avLst/>
          </a:prstGeom>
          <a:solidFill>
            <a:srgbClr val="0284C7"/>
          </a:solidFill>
          <a:ln w="254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Credibility Assessment Triangulation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Experimental Setup &amp; Evaluation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9144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Dataset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Time Period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Total Events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Primary Metrics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Analysis Tools</a:t>
                      </a:r>
                    </a:p>
                  </a:txBody>
                  <a:tcPr>
                    <a:solidFill>
                      <a:srgbClr val="0284C7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ACLED Conflict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2023 - Jul 2025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9,427 events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Fatalities, Event Types, Locations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R, Python (pandas, statsmodels)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Supplementary 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Same period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Qualitative reports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Narrative analysis, Credibility 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NVivo, Manual coding</a:t>
                      </a:r>
                    </a:p>
                  </a:txBody>
                  <a:tcPr/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Validation Data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Cross-reference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Multiple NGOs, Media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Verification consistency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Triangulation protocols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Results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Quantitative findings and patterns identified through analysis of conflict events.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Temporal Distribution of Conflict Events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Key Quantitative Findings - Part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Peak violence in October 2023:</a:t>
            </a:r>
            <a:r>
              <a:rPr sz="2000" b="0">
                <a:solidFill>
                  <a:srgbClr val="1F2937"/>
                </a:solidFill>
                <a:latin typeface="Calibri"/>
              </a:rPr>
              <a:t> 842 events resulting in 2,617 fatalities.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Mean fatalities per event decreased from 3.11 (Oct 2023) to 1.44 (Jul 2025).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This decline reflects shifting military strategies and impact of earlier intensive bombardment phases.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Palestinian civilian populations bore disproportionate impact of violence.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68% of recorded fatalities were Palestinian civilians (preliminary analysis).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Air and drone strikes accounted for 25.6% of events but 42.3% of total fatalities.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Event Type Analysis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Regional Analysis &amp; Correlation Findings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EA5E9"/>
                </a:solidFill>
              </a:defRPr>
            </a:pPr>
            <a:r>
              <a:t>Regional Concentration of Violence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369A1"/>
                </a:solidFill>
              </a:defRPr>
            </a:pPr>
            <a:r>
              <a:t>Key Correlation Findings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Gaza City: 2,112 events (22.4% of total), highest concentration.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Khan Younis: 1,543 events (16.4%), significant civilian impact.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West Bank: 1,876 events (19.9%), including protests and raids.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Regional variations reflect different conflict dynamics and reporting access.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Strong positive correlation: Air strikes and fatalities (r = 0.78).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Negative correlation: Protests and fatalities (r = -0.42).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Moderate positive correlation: Civilian events and fatalities (r = 0.61).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Aerial bombardment represents most lethal form of violence against Palestinian populations.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Non-violent resistance results in fewer casualties despite suppression.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Case Study: Divergent Narratives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600" b="1">
                <a:solidFill>
                  <a:srgbClr val="FFFFFF"/>
                </a:solidFill>
              </a:defRPr>
            </a:pPr>
            <a:r>
              <a:t>Palestinian Documentation (Khan Younis, 2024)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Israeli Official Account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Local monitors recorded 27 civilian fatalities.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Detailed testimonies from survivors and witnesses.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Humanitarian ethics framework emphasizing civilian harm.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EA5E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Context of residential area bombardment.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Reported as combatant engagement with militant targets.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Legal-military justifications citing security operations.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Emphasis on precision strikes and military necessity.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0284C7"/>
          </a:solidFill>
          <a:ln w="12700">
            <a:solidFill>
              <a:srgbClr val="0369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Minimal acknowledgment of civilian casualties.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0EA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Credibility Construction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Analysis of how credibility is constructed and contested in asymmetric conflict reporting.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Qualitative Insights on Credibility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Systematic patterns where Palestinian testimonies face higher verification thresholds.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Despite providing more detailed accounts of human suffering, Palestinian sources require additional corroboration.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Israeli institutional discourse predominantly employs legal-military justifications.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Palestinian discourse mobilizes humanitarian ethics and civilian protection frameworks.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Divergent accounts of identical events reflect underlying power asymmetries.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Technological mediation (satellite imagery, NGO reporting) shapes epistemic authority unevenly.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Presentation 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Overview of the presentation structure and key topics to be covered.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Key Contributions Summary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Comprehensive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Analysis of 9,427 conflict events from ACLED dataset during 2023-2025 Palestine-Israel conflict.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Credibility Construction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Examination of how credibility is constructed and contested in asymmetric conflict reporting.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Verification Thresholds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Identification of systematic patterns where Palestinian testimonies face higher verification thresholds.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Narrative Frameworks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Revelation of distinct frameworks: Israeli legal-military vs. Palestinian humanitarian ethics.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Limitations &amp; Methodological Challenges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Reliance on ACLED dataset with potential reporting biases and incomplete coverage.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Challenges of data collection under communication blackouts and restricted access.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Asymmetric power dynamics affect both data collection and interpretation.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Limited ability to independently verify all event accounts due to security constraints.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Temporal limitation to 2023-2025 period, though patterns have historical precedents.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Researcher positionality may influence interpretation despite methodological safeguards.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Future Research Directions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Further research on epistemic justice and humanitarian law implications of asymmetric reporting.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Expanded analysis of researcher positionality in conflict documentation processes.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Broader examination of how institutional framing affects credibility assessment across different conflicts.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Longitudinal studies tracking credibility construction over extended conflict periods.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Comparative analysis with other asymmetric conflicts to identify universal vs. context-specific patterns.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Development of methodological frameworks for more equitable credibility assessment in conflict reporting.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0EA5E9"/>
          </a:solidFill>
          <a:ln w="38100">
            <a:solidFill>
              <a:srgbClr val="0284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284C7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Data collection in asymmetric conflicts transforms into moral communication when institutional protections collapse.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284C7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Palestinian testimonies systematically face higher verification thresholds despite providing detailed accounts.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284C7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Divergent narrative frameworks (legal-military vs. humanitarian) shape credibility reception.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284C7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Quantitative analysis reveals patterns where aerial bombardment disproportionately affects Palestinian civilians.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600">
                <a:solidFill>
                  <a:srgbClr val="0284C7"/>
                </a:solidFill>
              </a:rPr>
              <a:t>•  </a:t>
            </a:r>
            <a:r>
              <a:rPr sz="1600">
                <a:solidFill>
                  <a:srgbClr val="FFFFFF"/>
                </a:solidFill>
              </a:rPr>
              <a:t>Credibility assessment requires addressing power asymmetries in both data collection and interpretation.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References &amp; Acknowledgments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>
                <a:solidFill>
                  <a:srgbClr val="1F2937"/>
                </a:solidFill>
                <a:latin typeface="Calibri"/>
              </a:rPr>
              <a:t>ACLED (Armed Conflict Location &amp; Event Data Project). (2025). Palestine-Israel Conflict Data 2023-2025.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>
                <a:solidFill>
                  <a:srgbClr val="1F2937"/>
                </a:solidFill>
                <a:latin typeface="Calibri"/>
              </a:rPr>
              <a:t>Foucault, M. (1972). The Archaeology of Knowledge. Tavistock Publications.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Tufekci, Z. (2017). Twitter and Tear Gas:</a:t>
            </a:r>
            <a:r>
              <a:rPr sz="1400" b="0">
                <a:solidFill>
                  <a:srgbClr val="1F2937"/>
                </a:solidFill>
                <a:latin typeface="Calibri"/>
              </a:rPr>
              <a:t> The Power and Fragility of Networked Protest. Yale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Gregory, D. (2004). The Colonial Present:</a:t>
            </a:r>
            <a:r>
              <a:rPr sz="1400" b="0">
                <a:solidFill>
                  <a:srgbClr val="1F2937"/>
                </a:solidFill>
                <a:latin typeface="Calibri"/>
              </a:rPr>
              <a:t> Afghanistan, Palestine, Iraq. Blackwell Publishing.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Weizman, E. (2017). Forensic Architecture:</a:t>
            </a:r>
            <a:r>
              <a:rPr sz="1400" b="0">
                <a:solidFill>
                  <a:srgbClr val="1F2937"/>
                </a:solidFill>
                <a:latin typeface="Calibri"/>
              </a:rPr>
              <a:t> Violence at the Threshold of Detectability. Zone Books.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Kennedy, D. (2004). The Dark Sides of Virtue:</a:t>
            </a:r>
            <a:r>
              <a:rPr sz="1400" b="0">
                <a:solidFill>
                  <a:srgbClr val="1F2937"/>
                </a:solidFill>
                <a:latin typeface="Calibri"/>
              </a:rPr>
              <a:t> Reassessing International Humanitarianism. Princeton University Press.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Acknowledgments:</a:t>
            </a:r>
            <a:r>
              <a:rPr sz="1400" b="0">
                <a:solidFill>
                  <a:srgbClr val="1F2937"/>
                </a:solidFill>
                <a:latin typeface="Calibri"/>
              </a:rPr>
              <a:t> Research supported by Suvarnabhumi Research Academy and Srivijaya College of Studies.</a:t>
            </a:r>
          </a:p>
          <a:p>
            <a:pPr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</a:pPr>
            <a:r>
              <a:rPr sz="1400">
                <a:solidFill>
                  <a:srgbClr val="0284C7"/>
                </a:solidFill>
                <a:latin typeface="Calibri"/>
              </a:rPr>
              <a:t>•  </a:t>
            </a:r>
            <a:r>
              <a:rPr sz="1400" b="1">
                <a:solidFill>
                  <a:srgbClr val="1F2937"/>
                </a:solidFill>
                <a:latin typeface="Calibri"/>
              </a:rPr>
              <a:t>Ethical Review:</a:t>
            </a:r>
            <a:r>
              <a:rPr sz="1400" b="0">
                <a:solidFill>
                  <a:srgbClr val="1F2937"/>
                </a:solidFill>
                <a:latin typeface="Calibri"/>
              </a:rPr>
              <a:t> Approved by institutional review board for conflict studies research.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</a:p>
        </p:txBody>
      </p:sp>
      <p:sp>
        <p:nvSpPr>
          <p:cNvPr id="4" name="Oval 3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research.communications@suvarnabhumi.edu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github.com/conflict-credibility-study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Research 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Introduction and background of the conflict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Methodology and data analysis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Results and quantitative findings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Discussion of credibility construction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Conclusion and implications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Research Context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 2023–2025 period witnessed significant escalations in the Palestine–Israel conflict, particularly affecting Gaza and the West Bank.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Events characterized by recurrent bombardments, mass displacements, and systematic blockades.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These conditions challenged conventional mechanisms of conflict documentation and reporting.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Data collection transforms from record-keeping to moral communication when institutional protections collapse.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Global circulation of conflict imagery renders violence simultaneously visible and deniable, creating an ethical test of credibility.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Core Research Question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How do documentation practices under occupation shape moral authority and epistemic credibility?</a:t>
            </a:r>
          </a:p>
        </p:txBody>
      </p:sp>
      <p:sp>
        <p:nvSpPr>
          <p:cNvPr id="9" name="Rectangle 8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Key Objective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Examine how credibility is constructed in conflict reporting amid political suppression and communication blackouts.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Asymmetric Power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Address how violence is documented under conditions where data collection becomes moral communication.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006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800600" y="3931920"/>
            <a:ext cx="3657600" cy="13716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6400800" y="4206240"/>
            <a:ext cx="457200" cy="457200"/>
          </a:xfrm>
          <a:prstGeom prst="ellipse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008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834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284C7"/>
                </a:solidFill>
              </a:defRPr>
            </a:pPr>
            <a:r>
              <a:t>Expected Impact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34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300">
                <a:solidFill>
                  <a:srgbClr val="1F2937"/>
                </a:solidFill>
              </a:defRPr>
            </a:pPr>
            <a:r>
              <a:t>Contribute to understanding of epistemic justice and credibility assessment in asymmetric conflicts.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Related Work &amp; Literature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EA5E9"/>
                </a:solidFill>
              </a:defRPr>
            </a:pPr>
            <a:r>
              <a:t>Previous Approaches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0369A1"/>
                </a:solidFill>
              </a:defRPr>
            </a:pPr>
            <a:r>
              <a:t>Limitations &amp; Research Gap</a:t>
            </a:r>
          </a:p>
        </p:txBody>
      </p:sp>
      <p:sp>
        <p:nvSpPr>
          <p:cNvPr id="5" name="Rectangle 4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Traditional conflict reporting relies on institutional verification.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Quantitative datasets (e.g., ACLED) used for pattern analysis.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Humanitarian ethics frameworks for documenting civilian harm.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Legal-military discourse analysis in conflict narratives.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•  Limited examination of credibility construction under asymmetric power.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Insufficient analysis of how institutional framing affects testimony reception.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Gap in understanding verification thresholds for different actors.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•  Lack of mixed-methods triangulation for credibility assessment.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284C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Methodology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Research design, data sources, and analytical approaches employed in the study.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Research Design &amp; Data 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Primary data source:</a:t>
            </a:r>
            <a:r>
              <a:rPr sz="2000" b="0">
                <a:solidFill>
                  <a:srgbClr val="1F2937"/>
                </a:solidFill>
                <a:latin typeface="Calibri"/>
              </a:rPr>
              <a:t> ACLED dataset containing 9,427 distinct conflict events from October 2023 to July 2025.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Mixed-methods approach combining quantitative analysis with qualitative credibility assessment.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Triangulation of data from multiple sources to address verification challenges.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Analysis period covers significant escalations affecting Gaza and the West Bank.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Focus on events characterized by bombardments, displacements, and systematic blockades.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657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0284C7"/>
                </a:solidFill>
                <a:latin typeface="Calibri"/>
              </a:defRPr>
            </a:pPr>
            <a:r>
              <a:t>Methodological Framework &amp; Constraints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Descriptive statistics and regression modeling to examine event-fatality relationships.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Time-series decomposition to identify escalation trends and periodic violence patterns.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>
                <a:solidFill>
                  <a:srgbClr val="1F2937"/>
                </a:solidFill>
                <a:latin typeface="Calibri"/>
              </a:rPr>
              <a:t>Correlation analysis to examine relationships between event types and outcomes.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Reliance on ACLED dataset with inherent limitations in conflict documentation.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Constraint:</a:t>
            </a:r>
            <a:r>
              <a:rPr sz="2000" b="0">
                <a:solidFill>
                  <a:srgbClr val="1F2937"/>
                </a:solidFill>
                <a:latin typeface="Calibri"/>
              </a:rPr>
              <a:t> Analysis limited to 2023–2025 period, though patterns have historical roots.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000">
                <a:solidFill>
                  <a:srgbClr val="0284C7"/>
                </a:solidFill>
                <a:latin typeface="Calibri"/>
              </a:rPr>
              <a:t>•  </a:t>
            </a:r>
            <a:r>
              <a:rPr sz="2000" b="1">
                <a:solidFill>
                  <a:srgbClr val="1F2937"/>
                </a:solidFill>
                <a:latin typeface="Calibri"/>
              </a:rPr>
              <a:t>Challenge:</a:t>
            </a:r>
            <a:r>
              <a:rPr sz="2000" b="0">
                <a:solidFill>
                  <a:srgbClr val="1F2937"/>
                </a:solidFill>
                <a:latin typeface="Calibri"/>
              </a:rPr>
              <a:t> Data collection under conditions of asymmetric power and communication blackouts.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0369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0284C7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