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Fatalities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Sheet1!$A$2:$A$11</c:f>
              <c:strCache>
                <c:ptCount val="10"/>
                <c:pt idx="0">
                  <c:v>Oct 2023</c:v>
                </c:pt>
                <c:pt idx="1">
                  <c:v>Nov 2023</c:v>
                </c:pt>
                <c:pt idx="2">
                  <c:v>Dec 2023</c:v>
                </c:pt>
                <c:pt idx="3">
                  <c:v>Jan 2024</c:v>
                </c:pt>
                <c:pt idx="4">
                  <c:v>Feb 2024</c:v>
                </c:pt>
                <c:pt idx="5">
                  <c:v>Mar 2024</c:v>
                </c:pt>
                <c:pt idx="6">
                  <c:v>Apr 2024</c:v>
                </c:pt>
                <c:pt idx="7">
                  <c:v>May 2024</c:v>
                </c:pt>
                <c:pt idx="8">
                  <c:v>Jun 2024</c:v>
                </c:pt>
                <c:pt idx="9">
                  <c:v>Jul 2024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6842</c:v>
                </c:pt>
                <c:pt idx="1">
                  <c:v>8410</c:v>
                </c:pt>
                <c:pt idx="2">
                  <c:v>4920</c:v>
                </c:pt>
                <c:pt idx="3">
                  <c:v>3476</c:v>
                </c:pt>
                <c:pt idx="4">
                  <c:v>2845</c:v>
                </c:pt>
                <c:pt idx="5">
                  <c:v>2911</c:v>
                </c:pt>
                <c:pt idx="6">
                  <c:v>2602</c:v>
                </c:pt>
                <c:pt idx="7">
                  <c:v>2488</c:v>
                </c:pt>
                <c:pt idx="8">
                  <c:v>2321</c:v>
                </c:pt>
                <c:pt idx="9">
                  <c:v>2101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Event Count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Air/Drone Strike</c:v>
                </c:pt>
                <c:pt idx="1">
                  <c:v>Artillery Shelling</c:v>
                </c:pt>
                <c:pt idx="2">
                  <c:v>Armed Clash</c:v>
                </c:pt>
                <c:pt idx="3">
                  <c:v>Protest/Demonstration</c:v>
                </c:pt>
                <c:pt idx="4">
                  <c:v>Search/Raid</c:v>
                </c:pt>
                <c:pt idx="5">
                  <c:v>Other Non-violent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10124</c:v>
                </c:pt>
                <c:pt idx="1">
                  <c:v>8890</c:v>
                </c:pt>
                <c:pt idx="2">
                  <c:v>6240</c:v>
                </c:pt>
                <c:pt idx="3">
                  <c:v>5810</c:v>
                </c:pt>
                <c:pt idx="4">
                  <c:v>7620</c:v>
                </c:pt>
                <c:pt idx="5">
                  <c:v>2552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Civilians (Gaza+WB)</c:v>
                </c:pt>
                <c:pt idx="1">
                  <c:v>Combatants (Palestinian)</c:v>
                </c:pt>
                <c:pt idx="2">
                  <c:v>Israeli Security Forces</c:v>
                </c:pt>
                <c:pt idx="3">
                  <c:v>Settlers/Paramilitary</c:v>
                </c:pt>
                <c:pt idx="4">
                  <c:v>Unknown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71.9</c:v>
                </c:pt>
                <c:pt idx="1">
                  <c:v>16.3</c:v>
                </c:pt>
                <c:pt idx="2">
                  <c:v>7.1</c:v>
                </c:pt>
                <c:pt idx="3">
                  <c:v>3.7</c:v>
                </c:pt>
                <c:pt idx="4">
                  <c:v>1.1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Arial"/>
              </a:defRPr>
            </a:pPr>
            <a:r>
              <a:t>Counting the Living: Civilian Harm in the Palestinian Holocaust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Hae-Won Kim, Kenji Tanaka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Institute of K'un-Lun, Mystic Mountains; Institute of K'un-Lun, Mystic Mountains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Analytical 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59E0B"/>
                </a:solidFill>
              </a:defRPr>
            </a:pPr>
            <a:r>
              <a:t>Quantitative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45309"/>
                </a:solidFill>
              </a:defRPr>
            </a:pPr>
            <a:r>
              <a:t>Qualitative Methods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Monthly trend analysis of fatalities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Event type classification and distribution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Regional comparative statistics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Correlation analysis between variables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Actor-based fatality ratio calculations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Thematic coding of narrative descriptors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Analysis of language and framing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Examination of source credibility markers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Interpretation of lived experience documentation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Epistemic injustice pattern identification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Experimental Setup &amp; Data Parameters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522514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Parameter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Specification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Notes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 Source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ACLED Project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Verified conflict event records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Time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Jul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 months continuous coverage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Event Types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 categories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Air strikes, artillery, clashes, protests, raids, other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Geographic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Governorates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Gaza North, Gaza City, Khan Younis, Rafah, West Bank, Israel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Fatality Status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 categories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Civilian, combatant, security forces, settlers, unknown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Validation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Cross-source verification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Multiple documentation channels compared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analysis results from ACLED 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D97706"/>
                </a:solidFill>
                <a:latin typeface="Arial"/>
              </a:defRPr>
            </a:pPr>
            <a:r>
              <a:t>Monthly Fatalities Trend (Oct 2023 - Jul 2024)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Event Type Distribution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Regional Distribution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522514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Governorate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Events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Fatalities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 Fatalities/Event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Gaza North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10,352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42,117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4.1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Gaza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6,488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21,376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3.3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Khan Younis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5,420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17,920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Rafah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3,220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12,011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3.7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West Bank (total)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8,932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5,281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Israel proper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3,524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1,207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Civilian vs. Combatant Fatality Ratios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Actor Comparison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Actor Pair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 Fatalities per Event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Correlation (r)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Israeli military ↔ Palestinian civilians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6.8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0.77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Israeli military ↔ Palestinian armed groups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0.49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Palestinian armed groups ↔ Israeli military targets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0.28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Settler groups ↔ West Bank civilians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0.42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Qualitative Analysis: Thematic Findings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Witnessing Under Siege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Local documentation as moral imperative amid information suppression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Loss as Credibility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Personal tragedy transformed into evidentiary weight in documentation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Digital Silencing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Systematic exclusion of certain narratives from official channels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Resilient Mourning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Community-based documentation as form of resistance and memory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Source Credibility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Institutional Sources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Local Documentation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Formal verification protocols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Geopolitical constraints on reporting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Delayed or filtered information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Lower composite reliability indices in dataset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Immediate eyewitness accounts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Community-based verification networks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Emotional and moral dimensions included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Higher credibility markers in narrative descriptors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research structure and key discussion points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Discussion &amp; Interpretation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Key Finding:</a:t>
            </a:r>
            <a:r>
              <a:rPr sz="1800" b="0">
                <a:solidFill>
                  <a:srgbClr val="1F2937"/>
                </a:solidFill>
                <a:latin typeface="Arial"/>
              </a:rPr>
              <a:t> Civilian fatalities constitute 71.9% of recorded deaths where status specified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Pattern Recognition:</a:t>
            </a:r>
            <a:r>
              <a:rPr sz="1800" b="0">
                <a:solidFill>
                  <a:srgbClr val="1F2937"/>
                </a:solidFill>
                <a:latin typeface="Arial"/>
              </a:rPr>
              <a:t> Strong correlation (r=0.77) between Israeli military actions and Palestinian civilian fatalities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Methodological Insight:</a:t>
            </a:r>
            <a:r>
              <a:rPr sz="1800" b="0">
                <a:solidFill>
                  <a:srgbClr val="1F2937"/>
                </a:solidFill>
                <a:latin typeface="Arial"/>
              </a:rPr>
              <a:t> Mixed-methods approach reveals nuances quantitative analysis alone misses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Epistemic Analysis:</a:t>
            </a:r>
            <a:r>
              <a:rPr sz="1800" b="0">
                <a:solidFill>
                  <a:srgbClr val="1F2937"/>
                </a:solidFill>
                <a:latin typeface="Arial"/>
              </a:rPr>
              <a:t> Documentation patterns show systematic exclusion consistent with epistemic injustice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Practical Implication: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Local sources demonstrate higher reliability than institutional channels in constrained environments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Comprehensive Analysis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First integrated analysis of ACLED data for Oct 2023-Jul 2024 period with mixed-methods approach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Quantitative Finding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Documented that civilian fatalities constitute 71.9% of recorded deaths where status specified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Qualitative Insights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Identified thematic patterns in narrative descriptors revealing lived experiences under siege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Epistemic Framework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Applied epistemic injustice theory to analyze credibility construction in conflict documentation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Limitations &amp;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59E0B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45309"/>
                </a:solidFill>
              </a:defRPr>
            </a:pPr>
            <a:r>
              <a:t>Future Research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Data limited to ACLED verified sample only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Timeframe restricted to 10-month period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Geographic coverage excludes some affected areas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Qualitative analysis dependent on available narrative descriptors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Extend temporal analysis to longer conflict periods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Incorporate additional data sources for triangulation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Develop automated narrative analysis tools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Apply framework to other asymmetric conflict contexts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Examine gender and age disaggregated data patterns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59E0B"/>
          </a:solidFill>
          <a:ln w="381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Civilian harm documentation in the Palestinian-Israeli conflict reveals systematic patterns of epistemic injustice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Mixed-methods approach combining quantitative ACLED analysis with qualitative thematic coding provides comprehensive insights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Local documentation sources demonstrate higher reliability than institutional channels under conditions of information suppression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The act of counting civilian casualties transforms from technical exercise to political and moral endeavor in contested spaces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D97706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Fricker, M. (2007). Epistemic Injustice:</a:t>
            </a:r>
            <a:r>
              <a:rPr sz="1200" b="0">
                <a:solidFill>
                  <a:srgbClr val="1F2937"/>
                </a:solidFill>
                <a:latin typeface="Arial"/>
              </a:rPr>
              <a:t> Power and the Ethics of Knowing. Oxford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D97706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Margalit, A. (2002). The Ethics of Memory. Harvard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D97706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ACLED (2024). Armed Conflict Location &amp; Event Data Project. www.acleddata.com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D97706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Raleigh, C., et al. (2010). Introducing ACLED:</a:t>
            </a:r>
            <a:r>
              <a:rPr sz="1200" b="0">
                <a:solidFill>
                  <a:srgbClr val="1F2937"/>
                </a:solidFill>
                <a:latin typeface="Arial"/>
              </a:rPr>
              <a:t> Armed Conflict Location and Event Data. Journal of Peace Research.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D97706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Wood, R. M. (2014). From Loss to Life:</a:t>
            </a:r>
            <a:r>
              <a:rPr sz="1200" b="0">
                <a:solidFill>
                  <a:srgbClr val="1F2937"/>
                </a:solidFill>
                <a:latin typeface="Arial"/>
              </a:rPr>
              <a:t> The Politics of Civilian Casualty Recording. Security Dialogue.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D97706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Kalyvas, S. N. (2006). The Logic of Violence in Civil War. Cambridge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D97706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Weizman, E. (2017). Forensic Architecture:</a:t>
            </a:r>
            <a:r>
              <a:rPr sz="1200" b="0">
                <a:solidFill>
                  <a:srgbClr val="1F2937"/>
                </a:solidFill>
                <a:latin typeface="Arial"/>
              </a:rPr>
              <a:t> Violence at the Threshold of Detectability. Zone Books.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D97706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Tilly, C. (2003). The Politics of Collective Violence. Cambridge University Press.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research@kunlun-institute.edu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kunlun.edu/palestine-documentation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Civilian harm documentation in Palestinian-Israeli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Methodological approaches to conflict data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Quantitative and qualitative analysis of ACLED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Epistemic injustice in conflict reporting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Credibility construction in documentation sources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Problem Domain:</a:t>
            </a:r>
            <a:r>
              <a:rPr sz="1800" b="0">
                <a:solidFill>
                  <a:srgbClr val="1F2937"/>
                </a:solidFill>
                <a:latin typeface="Arial"/>
              </a:rPr>
              <a:t> Civilian casualty documentation in asymmetric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Current State:</a:t>
            </a:r>
            <a:r>
              <a:rPr sz="1800" b="0">
                <a:solidFill>
                  <a:srgbClr val="1F2937"/>
                </a:solidFill>
                <a:latin typeface="Arial"/>
              </a:rPr>
              <a:t> Multiple competing narratives with institutional constraints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Research Gap:</a:t>
            </a:r>
            <a:r>
              <a:rPr sz="1800" b="0">
                <a:solidFill>
                  <a:srgbClr val="1F2937"/>
                </a:solidFill>
                <a:latin typeface="Arial"/>
              </a:rPr>
              <a:t> Lack of integrated mixed-methods approaches to conflict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Unique Challenge:</a:t>
            </a:r>
            <a:r>
              <a:rPr sz="1800" b="0">
                <a:solidFill>
                  <a:srgbClr val="1F2937"/>
                </a:solidFill>
                <a:latin typeface="Arial"/>
              </a:rPr>
              <a:t> Documentation as political/moral endeavor in contested spaces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Historical Context:</a:t>
            </a:r>
            <a:r>
              <a:rPr sz="1800" b="0">
                <a:solidFill>
                  <a:srgbClr val="1F2937"/>
                </a:solidFill>
                <a:latin typeface="Arial"/>
              </a:rPr>
              <a:t> Prolonged conflict with severe information constraints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Research Importance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Address information suppression and narrative contestation in conflict reporting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Key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is credibility constructed? What communicative factors affect documentation?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Improve methodological rigor in civilian harm documentation under conflict conditions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59E0B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45309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Quantitative conflict event databases (UCDP, ACLED)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Qualitative narrative analysis in conflict studies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Epistemic injustice frameworks (Fricker, 2007)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Ethics of witnessing (Margalit, 2002)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Limited integration of quantitative/qualitative methods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Insufficient attention to source credibility construction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Our work combines mixed-methods with epistemic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Focus on lived experiences under information suppression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combining quantitative and qualitative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Methodological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F59E0B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Collection: ACLED verified event records (Oct 2023-Jul 2024)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Analysis: Trend analysis, statistical correlations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Coding: Thematic analysis of narrative descriptors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Integration: Mixed-methods synthesis of findings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Validation: Cross-source verification and reliability assessment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Arial"/>
              </a:defRPr>
            </a:pPr>
            <a:r>
              <a:t>Data Collection &amp; Constraints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Primary Data Source:</a:t>
            </a:r>
            <a:r>
              <a:rPr sz="1800" b="0">
                <a:solidFill>
                  <a:srgbClr val="1F2937"/>
                </a:solidFill>
                <a:latin typeface="Arial"/>
              </a:rPr>
              <a:t> Armed Conflict Location and Event Data (ACLED) project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Timeframe:</a:t>
            </a:r>
            <a:r>
              <a:rPr sz="1800" b="0">
                <a:solidFill>
                  <a:srgbClr val="1F2937"/>
                </a:solidFill>
                <a:latin typeface="Arial"/>
              </a:rPr>
              <a:t> October 2023 to July 2024 (10-month period)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Scope:</a:t>
            </a:r>
            <a:r>
              <a:rPr sz="1800" b="0">
                <a:solidFill>
                  <a:srgbClr val="1F2937"/>
                </a:solidFill>
                <a:latin typeface="Arial"/>
              </a:rPr>
              <a:t> Verified sample of conflict event records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Constraints:</a:t>
            </a:r>
            <a:r>
              <a:rPr sz="1800" b="0">
                <a:solidFill>
                  <a:srgbClr val="1F2937"/>
                </a:solidFill>
                <a:latin typeface="Arial"/>
              </a:rPr>
              <a:t> Analysis limited to ACLED verified data only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Assumptions:</a:t>
            </a:r>
            <a:r>
              <a:rPr sz="1800" b="0">
                <a:solidFill>
                  <a:srgbClr val="1F2937"/>
                </a:solidFill>
                <a:latin typeface="Arial"/>
              </a:rPr>
              <a:t> Data collection affected by institutional and geopolitical pressures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9770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Geographic Coverage:</a:t>
            </a:r>
            <a:r>
              <a:rPr sz="1800" b="0">
                <a:solidFill>
                  <a:srgbClr val="1F2937"/>
                </a:solidFill>
                <a:latin typeface="Arial"/>
              </a:rPr>
              <a:t> Gaza Strip, West Bank, Israel proper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