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GDP per capita (USD, scaled)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Sheet1!$A$2:$A$8</c:f>
              <c:strCache>
                <c:ptCount val="7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  <c:pt idx="5">
                  <c:v>2020</c:v>
                </c:pt>
                <c:pt idx="6">
                  <c:v>2023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180</c:v>
                </c:pt>
                <c:pt idx="1">
                  <c:v>145</c:v>
                </c:pt>
                <c:pt idx="2">
                  <c:v>135</c:v>
                </c:pt>
                <c:pt idx="3">
                  <c:v>155</c:v>
                </c:pt>
                <c:pt idx="4">
                  <c:v>165</c:v>
                </c:pt>
                <c:pt idx="5">
                  <c:v>182</c:v>
                </c:pt>
                <c:pt idx="6">
                  <c:v>190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Life Expectancy (years)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Sheet1!$A$2:$A$8</c:f>
              <c:strCache>
                <c:ptCount val="7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  <c:pt idx="5">
                  <c:v>2020</c:v>
                </c:pt>
                <c:pt idx="6">
                  <c:v>2023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70.1</c:v>
                </c:pt>
                <c:pt idx="1">
                  <c:v>71.2</c:v>
                </c:pt>
                <c:pt idx="2">
                  <c:v>72.8</c:v>
                </c:pt>
                <c:pt idx="3">
                  <c:v>73.5</c:v>
                </c:pt>
                <c:pt idx="4">
                  <c:v>74.1</c:v>
                </c:pt>
                <c:pt idx="5">
                  <c:v>75.0</c:v>
                </c:pt>
                <c:pt idx="6">
                  <c:v>75.6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Literacy Rate (%)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Sheet1!$A$2:$A$8</c:f>
              <c:strCache>
                <c:ptCount val="7"/>
                <c:pt idx="0">
                  <c:v>1995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  <c:pt idx="5">
                  <c:v>2020</c:v>
                </c:pt>
                <c:pt idx="6">
                  <c:v>2023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90.5</c:v>
                </c:pt>
                <c:pt idx="1">
                  <c:v>92.1</c:v>
                </c:pt>
                <c:pt idx="2">
                  <c:v>93.8</c:v>
                </c:pt>
                <c:pt idx="3">
                  <c:v>94.5</c:v>
                </c:pt>
                <c:pt idx="4">
                  <c:v>95.2</c:v>
                </c:pt>
                <c:pt idx="5">
                  <c:v>96.0</c:v>
                </c:pt>
                <c:pt idx="6">
                  <c:v>96.5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315200" y="-457200"/>
            <a:ext cx="2286000" cy="22860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457200" y="5029200"/>
            <a:ext cx="1371600" cy="13716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74320" y="3200400"/>
            <a:ext cx="731520" cy="73152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Calibri"/>
              </a:defRPr>
            </a:pPr>
            <a:r>
              <a:t>Resilience under Occupation: Mixed-Development Indicators of the West Bank and Gaza (1995–2023)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Thabo Mthembu, Kofi Mensah</a:t>
            </a:r>
          </a:p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University of Wakanda, Birnin Zana; Institute of African Sciences, Opar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Analytical Process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713232"/>
          </a:xfrm>
          <a:prstGeom prst="rect">
            <a:avLst/>
          </a:prstGeom>
          <a:solidFill>
            <a:srgbClr val="F43F5E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Collection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2084832"/>
            <a:ext cx="0" cy="36576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450592"/>
            <a:ext cx="2286000" cy="713232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Quantitative Correlation Analysis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3163824"/>
            <a:ext cx="0" cy="36576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529584"/>
            <a:ext cx="2286000" cy="713232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Qualitative Thematic Analysis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4242816"/>
            <a:ext cx="0" cy="36576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608576"/>
            <a:ext cx="2286000" cy="713232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Integrated Interpretation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5321808"/>
            <a:ext cx="0" cy="36576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5687568"/>
            <a:ext cx="2286000" cy="713232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Theory Development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Experimental Setup &amp; Data Sources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Type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Source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Time Period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Key Variables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Economic Indicators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World Bank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1995-2023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GDP per capita, unemployment, inflation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Social Indicators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World Bank, UNDP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1995-2023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Life expectancy, literacy rates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Aid Data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OECD, World Bank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1995-2023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Net ODA (Official Development Assistance)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Qualitative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Academic literature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1995-2023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Development narratives, policy documents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Quantitative &amp; Qualitative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Documenting the development paradox and resilience mechanisms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Development Indicators (1995-2023)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522514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Indicator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1995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2000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2005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2010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2015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2020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2023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GDP per capita (USD)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1800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1450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1350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1550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1650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1820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1900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Life Expectancy (years)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70.1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72.8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73.5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74.1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75.0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75.6</a:t>
                      </a:r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Literacy Rate (%)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90.5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92.1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93.8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94.5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95.2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96.0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96.5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Unemployment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18.2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25.8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23.7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26.9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27.0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26.5</a:t>
                      </a:r>
                    </a:p>
                  </a:txBody>
                  <a:tcPr/>
                </a:tc>
              </a:tr>
              <a:tr h="522514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Net ODA (USD millions)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432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715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1220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1360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1060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980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910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522516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Inflation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8.2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3.8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Key Quantitative Findings - Part 1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Key Quantitative Findings - Part 2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  <a:gridCol w="12192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Variable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GDP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Literacy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Life Expectancy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Unemployment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ODA</a:t>
                      </a:r>
                    </a:p>
                  </a:txBody>
                  <a:tcPr>
                    <a:solidFill>
                      <a:srgbClr val="E11D48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GDP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1.00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0.73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0.61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-0.52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0.44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Literacy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-0.46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0.58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Life Expectancy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0.61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0.82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1.00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-0.39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0.49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Unemployment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-0.52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-0.46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-0.39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-0.25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ODA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0.44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0.58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0.49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-0.25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1.00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Statistical Analysis Insights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All reported correlations are statistically significant at p &lt; 0.05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Strong positive relationship between literacy and life expectancy (r = 0.82) suggests intertwined social development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Moderate correlation between GDP and literacy (r = 0.73) indicates economic-human development link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Negative correlation between unemployment and GDP (r = -0.52) reflects structural economic challenges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ODA shows moderate positive correlations with human development indicators but weaker with GDP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The Development Paradox Visualized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Economic Stagnation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Human Development Progress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GDP per capita: Only 5.6% net increase over 28 years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High unemployment: Consistently above 20%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Economic volatility: Multiple periods of decline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F43F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Aid dependency: High but declining ODA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Life expectancy: Increased by 5.5 years (7.8% improvement)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Literacy: Increased from 90.5% to 96.5%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Consistent upward trajectory in social indicators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E11D48"/>
          </a:solidFill>
          <a:ln w="127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Resilient social systems despite economic constraints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Qualitative Analysis Findings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Development credibility emerges from horizontal solidarity networks rather than formal institutions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Palestinian communities rely on family connections and local NGO networks for development validation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International donor frameworks often undermine local agency despite providing resources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Competing narratives:</a:t>
            </a:r>
            <a:r>
              <a:rPr sz="2000" b="0">
                <a:solidFill>
                  <a:srgbClr val="1F2937"/>
                </a:solidFill>
                <a:latin typeface="Calibri"/>
              </a:rPr>
              <a:t> Development as resistance vs. development as normalization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Epistemic agency:</a:t>
            </a:r>
            <a:r>
              <a:rPr sz="2000" b="0">
                <a:solidFill>
                  <a:srgbClr val="1F2937"/>
                </a:solidFill>
                <a:latin typeface="Calibri"/>
              </a:rPr>
              <a:t> Communities reinterpret development indicators within local moral economies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Discussion &amp; Interpretation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Analysis &amp; Implications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Situating findings within broader scholarship and practice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Presentation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Introduction to the development paradox under occupation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Methodology for mixed-methods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Quantitative and qualitative results presentation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Discussion of resilience and development credibility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Conclusion and implications for policy and theory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Integrated Framework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Advances mixed-methods approach bridging macro-level quantitative trends with micro-level qualitative narratives of epistemic agency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E11D48"/>
                </a:solidFill>
              </a:defRPr>
            </a:pPr>
            <a:r>
              <a:t>Beyond Descriptive Correlations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Explores how development indicators are reinterpreted within local moral economies, moving beyond surface-level analysis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Development Credibility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Examines how credibility emerges from horizontal solidarity networks rather than formal institutions under occupation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Empirical Insights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Provides detailed empirical analysis of Palestinian adaptation mechanisms, contributing to development theory in conflict regions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Limitations &amp; Challenges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Analysis limited to 1995-2023 period; pre-Oslo context not included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Reliance on available data from sources like World Bank which may have reporting gaps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Qualitative analysis based on published literature rather than original fieldwork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Complexity of occupation dynamics (remote control mechanisms) adds analytical challenges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Difficulty in isolating occupation effects from other global and regional factors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Future Research Directions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Further exploration of epistemic agency and local moral economies in other conflict-affected regions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Policy recommendations to support resilience without reinforcing aid dependency or sovereignty deficits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Longitudinal studies to track evolving adaptation mechanisms under changing occupation dynamics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Comparative analysis with other prolonged occupation contexts (e.g., Western Sahara, Kashmir)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Integration of more granular local data and community-based participatory research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F43F5E"/>
          </a:solidFill>
          <a:ln w="38100">
            <a:solidFill>
              <a:srgbClr val="E11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E11D48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Development without sovereignty: Human development progresses despite economic stagnation under occupation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E11D48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Resilience through networks: Horizontal solidarity networks, not formal institutions, sustain development credibility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E11D48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Local reinterpretation: Communities actively reinterpret development indicators within moral economies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E11D48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Policy implications: Support must enhance local agency rather than create dependency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References &amp; Acknowledgments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E11D48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Abbadi, R. (2016). Economic development under occupation:</a:t>
            </a:r>
            <a:r>
              <a:rPr sz="1400" b="0">
                <a:solidFill>
                  <a:srgbClr val="1F2937"/>
                </a:solidFill>
                <a:latin typeface="Calibri"/>
              </a:rPr>
              <a:t> The Palestinian case. Journal of Development Economics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E11D48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Ahmad, N. (2025). Ghost geometries:</a:t>
            </a:r>
            <a:r>
              <a:rPr sz="1400" b="0">
                <a:solidFill>
                  <a:srgbClr val="1F2937"/>
                </a:solidFill>
                <a:latin typeface="Calibri"/>
              </a:rPr>
              <a:t> Remote control in occupied territories. Political Geography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E11D48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Fregonese, S. (2012). Beyond the 'weak state':</a:t>
            </a:r>
            <a:r>
              <a:rPr sz="1400" b="0">
                <a:solidFill>
                  <a:srgbClr val="1F2937"/>
                </a:solidFill>
                <a:latin typeface="Calibri"/>
              </a:rPr>
              <a:t> Hybrid sovereignties in Beirut and Ramallah. Environment and Planning D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E11D48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Fricker, M. (2007). Epistemic injustice:</a:t>
            </a:r>
            <a:r>
              <a:rPr sz="1400" b="0">
                <a:solidFill>
                  <a:srgbClr val="1F2937"/>
                </a:solidFill>
                <a:latin typeface="Calibri"/>
              </a:rPr>
              <a:t> Power and the ethics of knowing. Oxford University Press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E11D48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Hammami, R. (2010). Palestinian NGOs since Oslo:</a:t>
            </a:r>
            <a:r>
              <a:rPr sz="1400" b="0">
                <a:solidFill>
                  <a:srgbClr val="1F2937"/>
                </a:solidFill>
                <a:latin typeface="Calibri"/>
              </a:rPr>
              <a:t> From NGO politics to social movements? Middle East Report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E11D48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World Bank. (2023). World Development Indicators database. Retrieved from data.worldbank.org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E11D48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Acknowledgments:</a:t>
            </a:r>
            <a:r>
              <a:rPr sz="1400" b="0">
                <a:solidFill>
                  <a:srgbClr val="1F2937"/>
                </a:solidFill>
                <a:latin typeface="Calibri"/>
              </a:rPr>
              <a:t> Research supported by University of Wakanda Research Grant #UW-2024-045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11D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t.mthembu@wakanda.edu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github.com/wakanda-research/palestine-development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Development in West Bank &amp; Gaza since 1994 occurs under occupation with externally controlled fiscal, trade, and mobility regimes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Current state:</a:t>
            </a:r>
            <a:r>
              <a:rPr sz="2000" b="0">
                <a:solidFill>
                  <a:srgbClr val="1F2937"/>
                </a:solidFill>
                <a:latin typeface="Calibri"/>
              </a:rPr>
              <a:t> A paradox where human development indicators improve alongside persistent economic stagnation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Complexity arises from historical displacement, territorial fragmentation, and institutional limitations imposed by occupation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Social systems experience collective trauma and competing narratives about progress and resistance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Research gap:</a:t>
            </a:r>
            <a:r>
              <a:rPr sz="2000" b="0">
                <a:solidFill>
                  <a:srgbClr val="1F2937"/>
                </a:solidFill>
                <a:latin typeface="Calibri"/>
              </a:rPr>
              <a:t> Need for contextualized empirical investigation of specific Palestinian adaptation mechanisms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Research Questions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1F2937"/>
                </a:solidFill>
              </a:defRPr>
            </a:pPr>
            <a:r>
              <a:t>How do Palestinians perceive development credibility under structural occupation? What factors foster resilience amid constraints? How do donor frameworks affect local agency?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Key Objectives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Examine the development paradox (1995-2023), understand resilience mechanisms, and explore local reinterpretation of development indicators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🌍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E11D48"/>
                </a:solidFill>
              </a:defRPr>
            </a:pPr>
            <a:r>
              <a:t>Expected Impact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Contribute to development theory in conflict-affected regions worldwide by understanding adaptation under prolonged political constraints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43F5E"/>
                </a:solidFill>
              </a:defRPr>
            </a:pPr>
            <a:r>
              <a:t>Previous Approaches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BE123C"/>
                </a:solidFill>
              </a:defRPr>
            </a:pPr>
            <a:r>
              <a:t>Limitations &amp; Our Contribution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Descriptive correlations of development indicators in conflict zones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Macro-level economic analysis of occupation impacts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Humanitarian-focused studies of Palestinian conditions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Institutional analysis of Palestinian Authority limitations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Often separate quantitative trends from qualitative narratives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Limited exploration of local reinterpretation within moral economies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Rarely bridge macro-level data with micro-level agency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OUR WORK: Integrated mixed-methods framework explicitly connecting both levels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Research Framework Overview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554480" cy="640080"/>
          </a:xfrm>
          <a:prstGeom prst="rect">
            <a:avLst/>
          </a:prstGeom>
          <a:solidFill>
            <a:srgbClr val="F43F5E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Macro-Level Quantitative Analysis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468880" y="2148840"/>
            <a:ext cx="365760" cy="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834640" y="1828800"/>
            <a:ext cx="1554480" cy="640080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Micro-Level Qualitative Narratives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389120" y="2148840"/>
            <a:ext cx="365760" cy="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4754880" y="1828800"/>
            <a:ext cx="1554480" cy="640080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Integrated Interpretation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6309360" y="2148840"/>
            <a:ext cx="365760" cy="0"/>
          </a:xfrm>
          <a:prstGeom prst="line">
            <a:avLst/>
          </a:prstGeom>
          <a:ln w="38100">
            <a:solidFill>
              <a:srgbClr val="F43F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675120" y="1828800"/>
            <a:ext cx="1554480" cy="640080"/>
          </a:xfrm>
          <a:prstGeom prst="rect">
            <a:avLst/>
          </a:prstGeom>
          <a:solidFill>
            <a:srgbClr val="E11D48"/>
          </a:solidFill>
          <a:ln w="25400">
            <a:solidFill>
              <a:srgbClr val="BE1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Policy &amp; Theoretical Implications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Mixed-methods design:</a:t>
            </a:r>
            <a:r>
              <a:rPr sz="2000" b="0">
                <a:solidFill>
                  <a:srgbClr val="1F2937"/>
                </a:solidFill>
                <a:latin typeface="Calibri"/>
              </a:rPr>
              <a:t> Quantitative trend analysis + qualitative discourse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Data sources:</a:t>
            </a:r>
            <a:r>
              <a:rPr sz="2000" b="0">
                <a:solidFill>
                  <a:srgbClr val="1F2937"/>
                </a:solidFill>
                <a:latin typeface="Calibri"/>
              </a:rPr>
              <a:t> World Bank development indicators (1995-2023), academic literature, policy documents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Analytical approach:</a:t>
            </a:r>
            <a:r>
              <a:rPr sz="2000" b="0">
                <a:solidFill>
                  <a:srgbClr val="1F2937"/>
                </a:solidFill>
                <a:latin typeface="Calibri"/>
              </a:rPr>
              <a:t> Statistical correlation analysis + thematic analysis of development narratives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Tools:</a:t>
            </a:r>
            <a:r>
              <a:rPr sz="2000" b="0">
                <a:solidFill>
                  <a:srgbClr val="1F2937"/>
                </a:solidFill>
                <a:latin typeface="Calibri"/>
              </a:rPr>
              <a:t> Statistical software (R/SPSS) for quantitative analysis, NVivo for qualitative coding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Detailed Methodology -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Timeframe:</a:t>
            </a:r>
            <a:r>
              <a:rPr sz="2000" b="0">
                <a:solidFill>
                  <a:srgbClr val="1F2937"/>
                </a:solidFill>
                <a:latin typeface="Calibri"/>
              </a:rPr>
              <a:t> 1995-2023, covering post-Oslo period to present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Geographic focus:</a:t>
            </a:r>
            <a:r>
              <a:rPr sz="2000" b="0">
                <a:solidFill>
                  <a:srgbClr val="1F2937"/>
                </a:solidFill>
                <a:latin typeface="Calibri"/>
              </a:rPr>
              <a:t> West Bank and Gaza Strip exclusively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Quantitative data:</a:t>
            </a:r>
            <a:r>
              <a:rPr sz="2000" b="0">
                <a:solidFill>
                  <a:srgbClr val="1F2937"/>
                </a:solidFill>
                <a:latin typeface="Calibri"/>
              </a:rPr>
              <a:t> GDP per capita, life expectancy, literacy rates, unemployment, ODA, inflation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Constraints:</a:t>
            </a:r>
            <a:r>
              <a:rPr sz="2000" b="0">
                <a:solidFill>
                  <a:srgbClr val="1F2937"/>
                </a:solidFill>
                <a:latin typeface="Calibri"/>
              </a:rPr>
              <a:t> Reliance on available data from sources like World Bank which may have gaps or biases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Contextual factors accounted for:</a:t>
            </a:r>
            <a:r>
              <a:rPr sz="2000" b="0">
                <a:solidFill>
                  <a:srgbClr val="1F2937"/>
                </a:solidFill>
                <a:latin typeface="Calibri"/>
              </a:rPr>
              <a:t> Institutional limitations imposed by occupation, social trauma effects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43F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E11D48"/>
                </a:solidFill>
                <a:latin typeface="Calibri"/>
              </a:defRPr>
            </a:pPr>
            <a:r>
              <a:t>Detailed Methodology - Part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Qualitative component:</a:t>
            </a:r>
            <a:r>
              <a:rPr sz="2000" b="0">
                <a:solidFill>
                  <a:srgbClr val="1F2937"/>
                </a:solidFill>
                <a:latin typeface="Calibri"/>
              </a:rPr>
              <a:t> Analysis of development discourse in academic and policy literature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Validation: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Triangulation between quantitative trends and qualitative narratives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Quality assurance:</a:t>
            </a:r>
            <a:r>
              <a:rPr sz="2000" b="0">
                <a:solidFill>
                  <a:srgbClr val="1F2937"/>
                </a:solidFill>
                <a:latin typeface="Calibri"/>
              </a:rPr>
              <a:t> Inter-coder reliability checks for qualitative analysis, statistical significance testing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Analytical framework:</a:t>
            </a:r>
            <a:r>
              <a:rPr sz="2000" b="0">
                <a:solidFill>
                  <a:srgbClr val="1F2937"/>
                </a:solidFill>
                <a:latin typeface="Calibri"/>
              </a:rPr>
              <a:t> Examines how development indicators are reinterpreted within local moral economies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E11D48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Epistemic justice lens:</a:t>
            </a:r>
            <a:r>
              <a:rPr sz="2000" b="0">
                <a:solidFill>
                  <a:srgbClr val="1F2937"/>
                </a:solidFill>
                <a:latin typeface="Calibri"/>
              </a:rPr>
              <a:t> Focus on how communities validate development credibility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BE1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E11D48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