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Israel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GDP (USD billions)</c:v>
                </c:pt>
                <c:pt idx="1">
                  <c:v>Population</c:v>
                </c:pt>
                <c:pt idx="2">
                  <c:v>GDP Growth (%)</c:v>
                </c:pt>
                <c:pt idx="3">
                  <c:v>Literacy Rate (%)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245.856</c:v>
                </c:pt>
                <c:pt idx="1">
                  <c:v>7.77</c:v>
                </c:pt>
                <c:pt idx="2">
                  <c:v>2.894</c:v>
                </c:pt>
                <c:pt idx="3">
                  <c:v>97.795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Palestine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GDP (USD billions)</c:v>
                </c:pt>
                <c:pt idx="1">
                  <c:v>Population</c:v>
                </c:pt>
                <c:pt idx="2">
                  <c:v>GDP Growth (%)</c:v>
                </c:pt>
                <c:pt idx="3">
                  <c:v>Literacy Rate (%)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5.598</c:v>
                </c:pt>
                <c:pt idx="1">
                  <c:v>4.23</c:v>
                </c:pt>
                <c:pt idx="2">
                  <c:v>-2.226</c:v>
                </c:pt>
                <c:pt idx="3">
                  <c:v>93.067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Israel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Fertility Rate</c:v>
                </c:pt>
                <c:pt idx="1">
                  <c:v>Infant Mortality (per 1000)</c:v>
                </c:pt>
                <c:pt idx="2">
                  <c:v>Maternal Mortality (per 100,000)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2.963</c:v>
                </c:pt>
                <c:pt idx="1">
                  <c:v>3.545</c:v>
                </c:pt>
                <c:pt idx="2">
                  <c:v>5.05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Palestine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Fertility Rate</c:v>
                </c:pt>
                <c:pt idx="1">
                  <c:v>Infant Mortality (per 1000)</c:v>
                </c:pt>
                <c:pt idx="2">
                  <c:v>Maternal Mortality (per 100,000)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4.116</c:v>
                </c:pt>
                <c:pt idx="1">
                  <c:v>15.905</c:v>
                </c:pt>
                <c:pt idx="2">
                  <c:v>21.823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1">
                <a:solidFill>
                  <a:srgbClr val="FFFFFF"/>
                </a:solidFill>
                <a:latin typeface="Calibri"/>
              </a:defRPr>
            </a:pPr>
            <a:r>
              <a:t>Unequal Modernities, Unequal Measures of Trust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Rangi Ngata, Moana Tui, Leilani Kahele, Tane Parata, Rangi Ngata, Kaimana Kealoha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Academy of Polynesian Sciences, Avaiki; Research Center, Hiva; Technology Institute, Pulotu; Research Center, Hiva; Institute of Oceanic Studies, Hawaiki; Innovation College, Bolotoo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Analytical Process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1371600"/>
            <a:ext cx="2286000" cy="404948"/>
          </a:xfrm>
          <a:prstGeom prst="rect">
            <a:avLst/>
          </a:prstGeom>
          <a:solidFill>
            <a:srgbClr val="22D3EE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Indicator Selection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4800600" y="1776548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657600" y="2142308"/>
            <a:ext cx="2286000" cy="404948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Data Collection &amp; Cleaning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4800600" y="2547257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657600" y="2913017"/>
            <a:ext cx="2286000" cy="404948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Statistical Analysis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4800600" y="3317965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657600" y="3683725"/>
            <a:ext cx="2286000" cy="404948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Memo Collection &amp; Coding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4800600" y="4088674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657600" y="4454434"/>
            <a:ext cx="2286000" cy="404948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Theme Identification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4800600" y="4859382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657600" y="5225142"/>
            <a:ext cx="2286000" cy="404948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Triangulation &amp; Integration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4800600" y="5630091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657600" y="5995851"/>
            <a:ext cx="2286000" cy="404948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Credibility Warrant Analysis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Experimental Setup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Component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Sources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Key Indicators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Economic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World Bank, IMF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2000-2021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GDP, Population, Growth, Literacy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Health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WHO, National Statistics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2000-2021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Fertility, Infant Mortality, Maternal Mortality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Defense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SIPRI, Military Reports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2000-2021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Active Military, Reserve Military, IT Output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Qualitative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Media Reports, Policy Documents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2000-2021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Interpretive Memos, Discourse Analysis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Key Findings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disparities and qualitative credibility warrants in asymmetric conflict context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Economic Disparities (2000-2021)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Health Indicators Comparison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Defense and Technology Indicators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Indicator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Israel Mean (2000-2021)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Palestine Mean (2000-2021)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Disparity Ratio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Active Military Personnel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170,300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Limited data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Not comparable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Reserve Military Personnel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465,000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Limited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Not comparable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IT Output/Exports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High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Limited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Significant asymmetry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Defense Spending (% GDP)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Varies by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Structural difference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Credibility Warrants Analysis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Israel: Statistical Authority Warrant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Palestine: Moral Witnessing Warrant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Higher GDP correlates with technocratic credibility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Advanced IT output establishes expertise authority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Lower mortality rates signal system efficiency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Literacy rates support rational discourse framing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12064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Defense capabilities project institutional strength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Elevated fertility rates foreground demographic vulnerability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Higher mortality rates channel empathy-driven credibility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Economic constraints highlight human suffering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Limited military capacity emphasizes civilian experience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512064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Health system strain demonstrates lived consequences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5440679"/>
            <a:ext cx="914400" cy="0"/>
          </a:xfrm>
          <a:prstGeom prst="bentConnector3">
            <a:avLst/>
          </a:prstGeom>
          <a:ln w="254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Dueling Credibility Warrants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Reveals credibility emerges through competing warrants: statistical authority versus moral witnessing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Structural Correlation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Demonstrates how macro-structural disparities correlate with distinct credibility warrants (technocratic vs empathy-driven)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Methodological Integration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Successfully integrates quantitative analysis of 16 indicators with qualitative thematic coding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Empirical Grounding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Provides empirical evidence for understanding trust dynamics in asymmetric conflict contexts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Limitations &amp; Future Directions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22D3EE"/>
                </a:solidFill>
              </a:defRPr>
            </a:pPr>
            <a:r>
              <a:t>Current Limitations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891B2"/>
                </a:solidFill>
              </a:defRPr>
            </a:pPr>
            <a:r>
              <a:t>Future Research Directions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Analysis limited to 2000-2021 time frame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Israel-Palestine focus may limit generalizability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Reliance on available macro-indicators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Interpretive coding subject to researcher positionality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Geopolitical complexity creates measurement challenges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Extend analysis to other asymmetric conflicts (e.g., Ukraine-Russia, Kashmir)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Longitudinal study of credibility construction changes over time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Include more granular local-level indicators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Expand qualitative analysis to social media discourse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Develop predictive models for credibility warrant emergence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22D3EE"/>
          </a:solidFill>
          <a:ln w="38100">
            <a:solidFill>
              <a:srgbClr val="06B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6B6D4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Macro-structural asymmetries enable distinct credibility warrants through association with different evidence forms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6B6D4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Statistical authority and moral witnessing function as complementary yet competing forms of evidence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6B6D4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Israel's higher economic/technological indicators correlate with presumptions of technocratic credibility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6B6D4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Palestine's demographic and health indicators foreground human vulnerability and empathy-driven credibility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6B6D4"/>
                </a:solidFill>
              </a:rPr>
              <a:t>•  </a:t>
            </a:r>
            <a:r>
              <a:rPr sz="1600">
                <a:solidFill>
                  <a:srgbClr val="FFFFFF"/>
                </a:solidFill>
              </a:rPr>
              <a:t>The research provides framework for analyzing trust dynamics in other asymmetric conflict contexts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Comprehensive overview of research examining credibility construction in asymmetric conflicts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4" name="Oval 3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 for Your Attention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research@polynesiansciences.edu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github.com/unequal-trust-study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6B6D4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to credibility construction in asymmetric conflicts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6B6D4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Methodology of mixed-methods concurrent triangulation design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6B6D4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Quantitative analysis of macro-structural indicators (2000-2021)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6B6D4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Qualitative thematic coding of interpretive memos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6B6D4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Discussion of credibility warrants and audience trust dynamics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6B6D4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Conclusions and implications for media ethics and conflict reporting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06B6D4"/>
                </a:solidFill>
                <a:latin typeface="Calibri"/>
              </a:rPr>
              <a:t>•  </a:t>
            </a:r>
            <a:r>
              <a:rPr sz="1800" b="1">
                <a:solidFill>
                  <a:srgbClr val="1F2937"/>
                </a:solidFill>
                <a:latin typeface="Calibri"/>
              </a:rPr>
              <a:t>Problem Domain:</a:t>
            </a:r>
            <a:r>
              <a:rPr sz="1800" b="0">
                <a:solidFill>
                  <a:srgbClr val="1F2937"/>
                </a:solidFill>
                <a:latin typeface="Calibri"/>
              </a:rPr>
              <a:t> How metrics and narratives shape credibility in protracted conflicts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06B6D4"/>
                </a:solidFill>
                <a:latin typeface="Calibri"/>
              </a:rPr>
              <a:t>•  </a:t>
            </a:r>
            <a:r>
              <a:rPr sz="18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1800" b="0">
                <a:solidFill>
                  <a:srgbClr val="1F2937"/>
                </a:solidFill>
                <a:latin typeface="Calibri"/>
              </a:rPr>
              <a:t> Conflicts narrated through metrics circulating in media, diplomacy, and expert communities (Zelizer, 2010)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06B6D4"/>
                </a:solidFill>
                <a:latin typeface="Calibri"/>
              </a:rPr>
              <a:t>•  </a:t>
            </a:r>
            <a:r>
              <a:rPr sz="18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1800" b="0">
                <a:solidFill>
                  <a:srgbClr val="1F2937"/>
                </a:solidFill>
                <a:latin typeface="Calibri"/>
              </a:rPr>
              <a:t> Information always already politicized in asymmetric conflict contexts (Frosh, 2011)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06B6D4"/>
                </a:solidFill>
                <a:latin typeface="Calibri"/>
              </a:rPr>
              <a:t>•  </a:t>
            </a:r>
            <a:r>
              <a:rPr sz="18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1800" b="0">
                <a:solidFill>
                  <a:srgbClr val="1F2937"/>
                </a:solidFill>
                <a:latin typeface="Calibri"/>
              </a:rPr>
              <a:t> Competing warrants of truth: technocratic metrics versus lived experiences (Boltanski, 1999)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06B6D4"/>
                </a:solidFill>
                <a:latin typeface="Calibri"/>
              </a:rPr>
              <a:t>•  </a:t>
            </a:r>
            <a:r>
              <a:rPr sz="18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1800" b="0">
                <a:solidFill>
                  <a:srgbClr val="1F2937"/>
                </a:solidFill>
                <a:latin typeface="Calibri"/>
              </a:rPr>
              <a:t> Limited understanding of how macro-structural asymmetries specifically shape credibility construction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06B6D4"/>
                </a:solidFill>
                <a:latin typeface="Calibri"/>
              </a:rPr>
              <a:t>•  </a:t>
            </a:r>
            <a:r>
              <a:rPr sz="1800" b="1">
                <a:solidFill>
                  <a:srgbClr val="1F2937"/>
                </a:solidFill>
                <a:latin typeface="Calibri"/>
              </a:rPr>
              <a:t>Research Challenge:</a:t>
            </a:r>
            <a:r>
              <a:rPr sz="1800" b="0">
                <a:solidFill>
                  <a:srgbClr val="1F2937"/>
                </a:solidFill>
                <a:latin typeface="Calibri"/>
              </a:rPr>
              <a:t> Integrating quantitative indicators with qualitative experiences to understand trust dynamics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Core Motivation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Address how macro-structural asymmetries between Israel and Palestine shape credibility construction in conflict reporting and policy discourse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Key Questions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 quantitative indicators and qualitative experiences interact to produce or undermine trust across different audiences?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Expected Impact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Provide empirical grounding for understanding trust dynamics in asymmetric conflict contexts and inform media ethics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Broader Relevance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Demonstrate how measurement and witnessing intersect in digital media environments during protracted conflicts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concurrent triangulation design integrating quantitative and qualitative approaches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Research Design Framework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22D3EE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 (2000-2021)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Quantitative Analysis of 16 Macro-Indicators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Qualitative Thematic Coding of Interpretive Memos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Concurrent Triangulation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Integrated Findings on Credibility Construction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Methodological Details - Part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6B6D4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Mixed-Methods Design:</a:t>
            </a:r>
            <a:r>
              <a:rPr sz="2000" b="0">
                <a:solidFill>
                  <a:srgbClr val="1F2937"/>
                </a:solidFill>
                <a:latin typeface="Calibri"/>
              </a:rPr>
              <a:t> Concurrent triangulation integrating quantitative and qualitative strands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6B6D4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Quantitative Component:</a:t>
            </a:r>
            <a:r>
              <a:rPr sz="2000" b="0">
                <a:solidFill>
                  <a:srgbClr val="1F2937"/>
                </a:solidFill>
                <a:latin typeface="Calibri"/>
              </a:rPr>
              <a:t> Analysis of 16 development, health, and defense indicators (2000-2021)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6B6D4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Qualitative Component:</a:t>
            </a:r>
            <a:r>
              <a:rPr sz="2000" b="0">
                <a:solidFill>
                  <a:srgbClr val="1F2937"/>
                </a:solidFill>
                <a:latin typeface="Calibri"/>
              </a:rPr>
              <a:t> Thematic coding of interpretive memos from conflict reporting and policy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6B6D4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Sources: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International databases (World Bank, WHO, SIPRI) and media/policy documents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6B6D4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Time Frame:</a:t>
            </a:r>
            <a:r>
              <a:rPr sz="2000" b="0">
                <a:solidFill>
                  <a:srgbClr val="1F2937"/>
                </a:solidFill>
                <a:latin typeface="Calibri"/>
              </a:rPr>
              <a:t> Longitudinal analysis covering 21 years of conflict dynamics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6B6D4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Statistical Approach:</a:t>
            </a:r>
            <a:r>
              <a:rPr sz="2000" b="0">
                <a:solidFill>
                  <a:srgbClr val="1F2937"/>
                </a:solidFill>
                <a:latin typeface="Calibri"/>
              </a:rPr>
              <a:t> Correlation analysis with significance testing (p &lt; 0.05)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6B6D4"/>
                </a:solidFill>
                <a:latin typeface="Calibri"/>
              </a:defRPr>
            </a:pPr>
            <a:r>
              <a:t>Methodological Details - Part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22D3EE"/>
                </a:solidFill>
              </a:defRPr>
            </a:pPr>
            <a:r>
              <a:t>Constraints &amp; Assumptions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891B2"/>
                </a:solidFill>
              </a:defRPr>
            </a:pPr>
            <a:r>
              <a:t>Validation &amp; Quality Assurance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Analysis limited to data from 2000 to 2021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Focus on Israel-Palestine context may limit generalizability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Reliance on available macro-indicators from international sources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Interpretive memos subject to researcher positionality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Geopolitical frameworks create inherent complexity in data interpretation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Triangulation across multiple data sources and methods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Statistical robustness checks including confidence intervals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Peer debriefing and intercoder reliability for qualitative analysis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Transparent reporting of all p-values and effect sizes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Supplementary materials provide full methodological details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