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Protests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2017-2019</c:v>
                </c:pt>
                <c:pt idx="1">
                  <c:v>2020-2021</c:v>
                </c:pt>
                <c:pt idx="2">
                  <c:v>2022-2023</c:v>
                </c:pt>
                <c:pt idx="3">
                  <c:v>2024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7</c:v>
                </c:pt>
                <c:pt idx="3">
                  <c:v>9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Events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MENA Regions</c:v>
                </c:pt>
                <c:pt idx="1">
                  <c:v>Non-MENA Regions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73</c:v>
                </c:pt>
                <c:pt idx="1">
                  <c:v>27</c:v>
                </c:pt>
              </c:numCache>
            </c:numRef>
          </c:val>
        </c:ser>
      </c:pieChart>
    </c:plotArea>
    <c:legend>
      <c:legendPos val="tr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Events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Violent Response</c:v>
                </c:pt>
                <c:pt idx="1">
                  <c:v>Non-Violent Response</c:v>
                </c:pt>
                <c:pt idx="2">
                  <c:v>No Response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</c:v>
                </c:pt>
                <c:pt idx="1">
                  <c:v>9</c:v>
                </c:pt>
                <c:pt idx="2">
                  <c:v>6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From Witness to World: How Global Protest Solidarity Constructs Credibility in the Israel–Palestine War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Selena Martinez, Marcus Baptiste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Academy of Studies, Emerald Isle; University of the West Indies, Antillia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Methodological Constraints &amp; Assumptions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Sample Limitations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26 events limit statistical generalization but enable qualitative depth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Data Biases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Global Protest Tracker may reflect reporting biases in event selection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Analytical Priority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Qualitative insight prioritized over broad statistical generalization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Complexity Acknowledged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Method accounts for competing narratives and geopolitical alignments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Analytical Process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6366F1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Event Selection: Filter for Israel/Palestine/Gaza references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Quantitative Coding: Temporal, geographic, size, stance variables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Coding: Thematic analysis of protest frames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Credibility Analysis: Identify construction mechanisms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Pattern Synthesis: Integrate quantitative and qualitative findings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F46E5"/>
                </a:solidFill>
                <a:latin typeface="Calibri"/>
              </a:defRPr>
            </a:pPr>
            <a:r>
              <a:t>Experimental Setup &amp; Data Characteristics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Aspect</a:t>
                      </a:r>
                    </a:p>
                  </a:txBody>
                  <a:tcPr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Specification</a:t>
                      </a:r>
                    </a:p>
                  </a:txBody>
                  <a:tcPr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Notes</a:t>
                      </a:r>
                    </a:p>
                  </a:txBody>
                  <a:tcPr>
                    <a:solidFill>
                      <a:srgbClr val="4F46E5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Source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Global Protest Tracker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Standardized protest event database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Time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2017-2024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Captures recent conflict escalations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Event Count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26 protests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Sample size limitation acknowledged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Geographic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Global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MENA and Non-MENA regions included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Analysis Type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Mixed-methods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 + qualitative integration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Key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patterns and qualitative insights from protest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F46E5"/>
                </a:solidFill>
                <a:latin typeface="Calibri"/>
              </a:defRPr>
            </a:pPr>
            <a:r>
              <a:t>Temporal Distribution of Protests (2017-2024)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Geographic Distribution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Protest Stance and Size Characteristics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Characteristic</a:t>
                      </a:r>
                    </a:p>
                  </a:txBody>
                  <a:tcPr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Finding</a:t>
                      </a:r>
                    </a:p>
                  </a:txBody>
                  <a:tcPr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Percentage</a:t>
                      </a:r>
                    </a:p>
                  </a:txBody>
                  <a:tcPr>
                    <a:solidFill>
                      <a:srgbClr val="4F46E5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Dominant Stance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Pro-Palestinian solidarity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84.6%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Pro-Israeli 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Limited representation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15.4%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Large Protests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10,000+ participants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38.5%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Medium Protests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1,000-9,999 participants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42.3%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Small Protests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&lt;1,000 participants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19.2%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Government Response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Credibility Construction Mechanisms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Witness Testimony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First-hand accounts from conflict zones circulated through protest networks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Statistical Evidence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Casualty figures and human rights data integrated into protest messaging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Embodied Practices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Physical presence, symbolic actions, and collective performance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Visibility Amplification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Larger protests with violent responses achieve heightened media attention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Qualitative Analysis Insights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Credibility emerges through co-occurrence of multiple evidence types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Witness testimony provides emotional resonance and authenticity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Statistical evidence offers factual grounding and legitimacy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Embodied practices create physical presence and collective identity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Visibility from government responses paradoxically amplifies credibility claims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comprehensive overview of the research journey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Discussion &amp; Interpretation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Analysis &amp; Implications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Interpreting findings within broader theoretical and practical contexts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Exploratory Analysis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Mixed-methods examination of credibility construction in protest solidarity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Mechanism Identification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Credibility emerges through witness testimony, statistics, and embodied practices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Visibility Pattern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Larger protests with violent government responses achieve amplified credibility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Landscape Mapping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Pro-Palestinian solidarity predominates in sampled protest events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Limitations &amp; Methodological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Sample Size:</a:t>
            </a:r>
            <a:r>
              <a:rPr sz="2000" b="0">
                <a:solidFill>
                  <a:srgbClr val="1F2937"/>
                </a:solidFill>
                <a:latin typeface="Calibri"/>
              </a:rPr>
              <a:t> 26 events limit statistical generalization to broader protest universe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Biases:</a:t>
            </a:r>
            <a:r>
              <a:rPr sz="2000" b="0">
                <a:solidFill>
                  <a:srgbClr val="1F2937"/>
                </a:solidFill>
                <a:latin typeface="Calibri"/>
              </a:rPr>
              <a:t> Global Protest Tracker may underreport certain regions or event types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Coding Complexity:</a:t>
            </a:r>
            <a:r>
              <a:rPr sz="2000" b="0">
                <a:solidFill>
                  <a:srgbClr val="1F2937"/>
                </a:solidFill>
                <a:latin typeface="Calibri"/>
              </a:rPr>
              <a:t> Political stances and credibility claims require nuanced interpretation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Causal Mechanisms:</a:t>
            </a:r>
            <a:r>
              <a:rPr sz="2000" b="0">
                <a:solidFill>
                  <a:srgbClr val="1F2937"/>
                </a:solidFill>
                <a:latin typeface="Calibri"/>
              </a:rPr>
              <a:t> Isolating specific factors in complex protest environments remains challenging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Temporal Scope:</a:t>
            </a:r>
            <a:r>
              <a:rPr sz="2000" b="0">
                <a:solidFill>
                  <a:srgbClr val="1F2937"/>
                </a:solidFill>
                <a:latin typeface="Calibri"/>
              </a:rPr>
              <a:t> 2017-2024 captures recent period but may miss longer-term patterns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Expand sample size for broader statistical generalization across regions and time periods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Investigate media system refraction of protest messages across different national contexts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Examine digital platform dynamics in amplifying or suppressing protest credibility claims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Compare credibility construction mechanisms across different conflict contexts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Develop more nuanced coding schemes for protest framing and credibility indicators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6366F1"/>
          </a:solidFill>
          <a:ln w="38100">
            <a:solidFill>
              <a:srgbClr val="4F46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Credibility in protest solidarity is constructed through multiple, co-occurring evidence types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Visibility from government responses can paradoxically amplify protest credibility claims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Pro-Palestinian solidarity predominates in the sampled global protest landscape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Mixed-methods approaches provide valuable insights despite sample size limitations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F46E5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Future research should expand datasets and examine media/platform dynamics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 for Your Attention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smartinez@academy.edu | mbaptiste@uwi.edu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protestcredibilitystudy.org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Introduction and Research Context:</a:t>
            </a:r>
            <a:r>
              <a:rPr sz="2000" b="0">
                <a:solidFill>
                  <a:srgbClr val="1F2937"/>
                </a:solidFill>
                <a:latin typeface="Calibri"/>
              </a:rPr>
              <a:t> Setting the stage for credibility construction in polarized environments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Methodology and Data Collection: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Mixed-methods approach with Global Protest Tracker dataset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Results and Analysis:</a:t>
            </a:r>
            <a:r>
              <a:rPr sz="2000" b="0">
                <a:solidFill>
                  <a:srgbClr val="1F2937"/>
                </a:solidFill>
                <a:latin typeface="Calibri"/>
              </a:rPr>
              <a:t> Quantitative patterns and qualitative insights from 26 protest events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Discussion and Conclusion: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Interpretation of findings and implications for protest studies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2000" b="0">
                <a:solidFill>
                  <a:srgbClr val="1F2937"/>
                </a:solidFill>
                <a:latin typeface="Calibri"/>
              </a:rPr>
              <a:t> Global protest activity surrounding Israel-Palestine war (2017-2024) as communication arenas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000" b="0">
                <a:solidFill>
                  <a:srgbClr val="1F2937"/>
                </a:solidFill>
                <a:latin typeface="Calibri"/>
              </a:rPr>
              <a:t> Demonstrations articulate claims about civilian harm, human rights violations, and ceasefire demands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000" b="0">
                <a:solidFill>
                  <a:srgbClr val="1F2937"/>
                </a:solidFill>
                <a:latin typeface="Calibri"/>
              </a:rPr>
              <a:t> Limited understanding of how protesters establish epistemic trust and moral authority in polarized contexts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Challenge:</a:t>
            </a:r>
            <a:r>
              <a:rPr sz="2000" b="0">
                <a:solidFill>
                  <a:srgbClr val="1F2937"/>
                </a:solidFill>
                <a:latin typeface="Calibri"/>
              </a:rPr>
              <a:t> Mainstream narratives are contested, institutional responses vary, and media systems refract protest messages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Core Research Question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 protesters establish epistemic trust and moral authority when mainstream narratives are polarized?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Primary Objective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Analyze credibility construction mechanisms in global protest solidarity movements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F46E5"/>
                </a:solidFill>
              </a:defRPr>
            </a:pPr>
            <a:r>
              <a:t>Expected 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 methodological development for analyzing complex protest phenomena despite sample limitations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366F1"/>
                </a:solidFill>
              </a:defRPr>
            </a:pPr>
            <a:r>
              <a:t>Previous Approaches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4338CA"/>
                </a:solidFill>
              </a:defRPr>
            </a:pPr>
            <a:r>
              <a:t>Limitations &amp; Our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Tufekci (2017): Historical narratives shape public understanding of conflict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Livingstone (2009): Media systems refract protest messages through national interests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Wardle &amp; Derakhshan (2017): Counter-speech framed around security concerns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Existing methods often separate quantitative and qualitative dimensions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Limited focus on credibility construction mechanisms in protest solidarity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Our work integrates mixed-methods to examine both patterns and depth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We prioritize qualitative insight while acknowledging sample limitations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Design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Exploratory mixed-methods approach combining quantitative and qualitative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Methodology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554480" cy="640080"/>
          </a:xfrm>
          <a:prstGeom prst="rect">
            <a:avLst/>
          </a:prstGeom>
          <a:solidFill>
            <a:srgbClr val="6366F1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Data Collection: 26 protest events from Global Protest Tracker (2017-2024)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468880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834640" y="1828800"/>
            <a:ext cx="1554480" cy="640080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Quantitative Analysis: Descriptive statistics on temporal, geographic, and size patterns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389120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754880" y="1828800"/>
            <a:ext cx="1554480" cy="640080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Coding: Thematic analysis of protest frames and credibility claims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6309360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675120" y="1828800"/>
            <a:ext cx="1554480" cy="640080"/>
          </a:xfrm>
          <a:prstGeom prst="rect">
            <a:avLst/>
          </a:prstGeom>
          <a:solidFill>
            <a:srgbClr val="4F46E5"/>
          </a:solidFill>
          <a:ln w="25400">
            <a:solidFill>
              <a:srgbClr val="4338C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Integration: Mixed-methods synthesis of findings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4F46E5"/>
                </a:solidFill>
                <a:latin typeface="Calibri"/>
              </a:defRPr>
            </a:pPr>
            <a:r>
              <a:t>Detailed Methodology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Dataset:</a:t>
            </a:r>
            <a:r>
              <a:rPr sz="2000" b="0">
                <a:solidFill>
                  <a:srgbClr val="1F2937"/>
                </a:solidFill>
                <a:latin typeface="Calibri"/>
              </a:rPr>
              <a:t> Global Protest Tracker events referencing Israel, Palestine, or Gaza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Sample Size:</a:t>
            </a:r>
            <a:r>
              <a:rPr sz="2000" b="0">
                <a:solidFill>
                  <a:srgbClr val="1F2937"/>
                </a:solidFill>
                <a:latin typeface="Calibri"/>
              </a:rPr>
              <a:t> 26 protest events (acknowledged limitation for statistical generalization)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Time Frame:</a:t>
            </a:r>
            <a:r>
              <a:rPr sz="2000" b="0">
                <a:solidFill>
                  <a:srgbClr val="1F2937"/>
                </a:solidFill>
                <a:latin typeface="Calibri"/>
              </a:rPr>
              <a:t> 2017-2024, capturing recent escalations in conflict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Coding Scheme:</a:t>
            </a:r>
            <a:r>
              <a:rPr sz="2000" b="0">
                <a:solidFill>
                  <a:srgbClr val="1F2937"/>
                </a:solidFill>
                <a:latin typeface="Calibri"/>
              </a:rPr>
              <a:t> Protest stance, size, government response, and framing elements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4F46E5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Integration Approach:</a:t>
            </a:r>
            <a:r>
              <a:rPr sz="2000" b="0">
                <a:solidFill>
                  <a:srgbClr val="1F2937"/>
                </a:solidFill>
                <a:latin typeface="Calibri"/>
              </a:rPr>
              <a:t> Quantitative patterns inform qualitative depth analysis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F46E5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