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 of Articles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Palestinian Civilian Focus</c:v>
                </c:pt>
                <c:pt idx="1">
                  <c:v>Neutral/Multiperspectival</c:v>
                </c:pt>
                <c:pt idx="2">
                  <c:v>Institutional/Israeli Official Focus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67.0</c:v>
                </c:pt>
                <c:pt idx="1">
                  <c:v>23.8</c:v>
                </c:pt>
                <c:pt idx="2">
                  <c:v>9.2</c:v>
                </c:pt>
              </c:numCache>
            </c:numRef>
          </c:val>
        </c:ser>
      </c:pieChart>
    </c:plotArea>
    <c:legend>
      <c:legendPos val="tr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Article Count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Oct</c:v>
                </c:pt>
                <c:pt idx="1">
                  <c:v>Nov</c:v>
                </c:pt>
                <c:pt idx="2">
                  <c:v>Dec</c:v>
                </c:pt>
                <c:pt idx="3">
                  <c:v>Jan</c:v>
                </c:pt>
                <c:pt idx="4">
                  <c:v>Feb</c:v>
                </c:pt>
                <c:pt idx="5">
                  <c:v>Mar</c:v>
                </c:pt>
                <c:pt idx="6">
                  <c:v>Apr</c:v>
                </c:pt>
                <c:pt idx="7">
                  <c:v>May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486</c:v>
                </c:pt>
                <c:pt idx="1">
                  <c:v>652</c:v>
                </c:pt>
                <c:pt idx="2">
                  <c:v>512</c:v>
                </c:pt>
                <c:pt idx="3">
                  <c:v>398</c:v>
                </c:pt>
                <c:pt idx="4">
                  <c:v>345</c:v>
                </c:pt>
                <c:pt idx="5">
                  <c:v>287</c:v>
                </c:pt>
                <c:pt idx="6">
                  <c:v>421</c:v>
                </c:pt>
                <c:pt idx="7">
                  <c:v>311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Mean Bias Score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Oct</c:v>
                </c:pt>
                <c:pt idx="1">
                  <c:v>Nov</c:v>
                </c:pt>
                <c:pt idx="2">
                  <c:v>Dec</c:v>
                </c:pt>
                <c:pt idx="3">
                  <c:v>Jan</c:v>
                </c:pt>
                <c:pt idx="4">
                  <c:v>Feb</c:v>
                </c:pt>
                <c:pt idx="5">
                  <c:v>Mar</c:v>
                </c:pt>
                <c:pt idx="6">
                  <c:v>Apr</c:v>
                </c:pt>
                <c:pt idx="7">
                  <c:v>May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0.78</c:v>
                </c:pt>
                <c:pt idx="1">
                  <c:v>0.81</c:v>
                </c:pt>
                <c:pt idx="2">
                  <c:v>0.8</c:v>
                </c:pt>
                <c:pt idx="3">
                  <c:v>0.76</c:v>
                </c:pt>
                <c:pt idx="4">
                  <c:v>0.74</c:v>
                </c:pt>
                <c:pt idx="5">
                  <c:v>0.73</c:v>
                </c:pt>
                <c:pt idx="6">
                  <c:v>0.75</c:v>
                </c:pt>
                <c:pt idx="7">
                  <c:v>0.74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18791784"/>
        <c:crosses val="autoZero"/>
      </c:valAx>
    </c:plotArea>
    <c:legend>
      <c:legendPos val="tr"/>
      <c:layout/>
      <c:overlay val="0"/>
      <c:txPr>
        <a:bodyPr/>
        <a:lstStyle/>
        <a:p>
          <a:pPr>
            <a:defRPr sz="900"/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2700000">
            <a:off x="457200" y="457200"/>
            <a:ext cx="1828800" cy="18288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Cross 3"/>
          <p:cNvSpPr/>
          <p:nvPr/>
        </p:nvSpPr>
        <p:spPr>
          <a:xfrm>
            <a:off x="7315200" y="5029200"/>
            <a:ext cx="1828800" cy="1828800"/>
          </a:xfrm>
          <a:prstGeom prst="plus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 rot="20400000">
            <a:off x="6400800" y="914400"/>
            <a:ext cx="3200400" cy="137160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  <a:latin typeface="Calibri"/>
              </a:defRPr>
            </a:pPr>
            <a:r>
              <a:t>Trust and Moral Witnessing in Al Jazeera’s Coverage of the Palestinian Genocide (2023-2024)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Swift Eagle, Bright Moon</a:t>
            </a:r>
          </a:p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Technology Institute, Quivira; Academy of the Great Plains, Cibola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DC2626"/>
                </a:solidFill>
                <a:latin typeface="Calibri"/>
              </a:defRPr>
            </a:pPr>
            <a:r>
              <a:t>Methodological Framework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EF4444"/>
          </a:solidFill>
          <a:ln w="2540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Data Collection (3,412 articles)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EF44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DC2626"/>
          </a:solidFill>
          <a:ln w="2540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Quantitative Analysis (Tone Analytics)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EF44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DC2626"/>
          </a:solidFill>
          <a:ln w="2540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Qualitative Analysis (Thematic Coding)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EF44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DC2626"/>
          </a:solidFill>
          <a:ln w="2540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Integration &amp; Synthesis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EF44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DC2626"/>
          </a:solidFill>
          <a:ln w="2540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Validation &amp; Interpretation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DC2626"/>
                </a:solidFill>
                <a:latin typeface="Calibri"/>
              </a:defRPr>
            </a:pPr>
            <a:r>
              <a:t>Analytical Methods &amp; Algorithms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Quantitative tone analytics using lexical analysis and sentiment scoring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Qualitative thematic coding with intercoder reliability checks (Cohen's κ = 0.82)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Pearson correlation analysis between article counts and conflict-related fatalities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Frame analysis identifying primary narrative perspectives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Temporal trend analysis across the 9-month study period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DC2626"/>
                </a:solidFill>
                <a:latin typeface="Calibri"/>
              </a:defRPr>
            </a:pPr>
            <a:r>
              <a:t>Methodological Constraints &amp; Assumptions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Use of engagement metrics as proxy for audience reception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Lack of comparative control group from other media outlets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Methodological constraints in measuring algorithmic visibility challenges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Assumption that linguistic patterns reflect institutional positioning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Limited access to internal editorial decision-making processes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DC2626"/>
                </a:solidFill>
                <a:latin typeface="Calibri"/>
              </a:defRPr>
            </a:pPr>
            <a:r>
              <a:t>Experimental Setup &amp; Validation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Component</a:t>
                      </a:r>
                    </a:p>
                  </a:txBody>
                  <a:tcPr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Specification</a:t>
                      </a:r>
                    </a:p>
                  </a:txBody>
                  <a:tcPr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Validation Method</a:t>
                      </a:r>
                    </a:p>
                  </a:txBody>
                  <a:tcPr>
                    <a:solidFill>
                      <a:srgbClr val="DC2626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Dataset Size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3,412 articles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Random sampling validation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Time Period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Oct 2023 - Jun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Temporal consistency checks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Coding Scheme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 primary frames, 15 sub-themes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Intercoder reliability testing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Bias Scoring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0-1 scale (neutral to biased)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Expert validation with media scholars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Correlation Analysis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Pearson r with OCHA fatality data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Statistical significance testing (p &lt; 0.01)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DC2626"/>
                </a:solidFill>
                <a:latin typeface="Calibri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Results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Quantitative and qualitative findings from media analysis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DC2626"/>
                </a:solidFill>
                <a:latin typeface="Calibri"/>
              </a:defRPr>
            </a:pPr>
            <a:r>
              <a:t>Frame Distribution Across Articles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DC2626"/>
                </a:solidFill>
                <a:latin typeface="Calibri"/>
              </a:defRPr>
            </a:pPr>
            <a:r>
              <a:t>Temporal Coverage Patterns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DC2626"/>
                </a:solidFill>
                <a:latin typeface="Calibri"/>
              </a:defRPr>
            </a:pPr>
            <a:r>
              <a:t>Quantitative Analysis Results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/>
                <a:gridCol w="1463040"/>
                <a:gridCol w="1463040"/>
                <a:gridCol w="1463040"/>
                <a:gridCol w="1463040"/>
              </a:tblGrid>
              <a:tr h="9144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Frame Category</a:t>
                      </a:r>
                    </a:p>
                  </a:txBody>
                  <a:tcPr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Count</a:t>
                      </a:r>
                    </a:p>
                  </a:txBody>
                  <a:tcPr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Percentage</a:t>
                      </a:r>
                    </a:p>
                  </a:txBody>
                  <a:tcPr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Mean Bias Score</a:t>
                      </a:r>
                    </a:p>
                  </a:txBody>
                  <a:tcPr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Standard Deviation</a:t>
                      </a:r>
                    </a:p>
                  </a:txBody>
                  <a:tcPr>
                    <a:solidFill>
                      <a:srgbClr val="DC2626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Palestinian Civilian Focus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2,287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67.0%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0.82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0.12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Neutral/Multiperspectival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812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23.8%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0.09</a:t>
                      </a: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Institutional/Israeli Official Focus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313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9.2%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0.34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0.07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DC2626"/>
                </a:solidFill>
                <a:latin typeface="Calibri"/>
              </a:defRPr>
            </a:pPr>
            <a:r>
              <a:t>Correlation Analysis Findings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Pearson correlation between daily conflict fatalities and article count:</a:t>
            </a:r>
            <a:r>
              <a:rPr sz="2200" b="0">
                <a:solidFill>
                  <a:srgbClr val="1F2937"/>
                </a:solidFill>
                <a:latin typeface="Calibri"/>
              </a:rPr>
              <a:t> r = 0.45 (p &lt; 0.01)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Coverage volume partially responsive to intensity of violence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Other factors influencing coverage:</a:t>
            </a:r>
            <a:r>
              <a:rPr sz="2200" b="0">
                <a:solidFill>
                  <a:srgbClr val="1F2937"/>
                </a:solidFill>
                <a:latin typeface="Calibri"/>
              </a:rPr>
              <a:t> journalist access, news cycles, editorial priorities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Stable editorial positioning despite fluctuations in coverage intensity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Mean tone scores remained consistently above 0.73 throughout study period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C2626"/>
                </a:solidFill>
                <a:latin typeface="Calibri"/>
              </a:defRPr>
            </a:pPr>
            <a:r>
              <a:t>Qualitative Analysis: Linguistic Strategies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Systematic use of first-person narratives from Palestinian civilians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Emphasis on sensory details and emotional descriptors in casualty reporting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Strategic sourcing with 68% of quotes from Palestinian witnesses vs. 22% from officials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Framing of events within historical context of occupation and displacement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Use of humanitarian law terminology to establish moral authority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DC2626"/>
                </a:solidFill>
                <a:latin typeface="Calibri"/>
              </a:defRPr>
            </a:pPr>
            <a:r>
              <a:t>Presentation 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Agenda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Overview of presentation structure and key sections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DC2626"/>
                </a:solidFill>
                <a:latin typeface="Calibri"/>
              </a:defRPr>
            </a:pPr>
            <a:r>
              <a:t>Epistemic Trust Construction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EF4444"/>
                </a:solidFill>
              </a:defRPr>
            </a:pPr>
            <a:r>
              <a:t>Credibility Strategies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91C1C"/>
                </a:solidFill>
              </a:defRPr>
            </a:pPr>
            <a:r>
              <a:t>Moral Authority Framing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On-the-ground reporting with local correspondents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Verification through multiple eyewitness accounts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Transparency about information limitations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Consistent use of official death toll sources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Geolocation and timestamp verification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Positioning as witness rather than neutral observer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Emphasis on civilian suffering and human cost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Appeals to universal human rights principles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Contrast with official military narratives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Moral condemnation through selective framing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DC2626"/>
                </a:solidFill>
                <a:latin typeface="Calibri"/>
              </a:defRPr>
            </a:pPr>
            <a:r>
              <a:t>Discussion &amp; Interpretation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Discussion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Interpretation of findings, limitations, and implications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DC2626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🔍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C2626"/>
                </a:solidFill>
              </a:defRPr>
            </a:pPr>
            <a:r>
              <a:t>Trust Construction Analysis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Examines how Al Jazeera builds credibility and moral authority in Gaza conflict coverage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C2626"/>
                </a:solidFill>
              </a:defRPr>
            </a:pPr>
            <a:r>
              <a:t>Methodological Synthesis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Concurrent mixed-methods approach combining quantitative tone analytics with qualitative thematic coding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C2626"/>
                </a:solidFill>
              </a:defRPr>
            </a:pPr>
            <a:r>
              <a:t>Non-Western Media Focus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Provides framework for analyzing how non-Western media institutions operationalize witnessing concepts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DC2626"/>
                </a:solidFill>
              </a:defRPr>
            </a:pPr>
            <a:r>
              <a:t>Systematic Pattern Identification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Reveals systematic patterns in journalistic practices mediating Palestinian experiences during violence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DC2626"/>
                </a:solidFill>
                <a:latin typeface="Calibri"/>
              </a:defRPr>
            </a:pPr>
            <a:r>
              <a:t>Limitations &amp; Future 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Current Limitations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Future Directions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DC2626"/>
          </a:solidFill>
          <a:ln w="12700">
            <a:solidFill>
              <a:srgbClr val="EF444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Engagement metrics as imperfect proxy for audience reception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DC2626"/>
          </a:solidFill>
          <a:ln w="12700">
            <a:solidFill>
              <a:srgbClr val="EF444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Lack of comparative analysis with other media outlets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DC2626"/>
          </a:solidFill>
          <a:ln w="12700">
            <a:solidFill>
              <a:srgbClr val="EF444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Methodological constraints in measuring algorithmic visibility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DC2626"/>
          </a:solidFill>
          <a:ln w="12700">
            <a:solidFill>
              <a:srgbClr val="EF444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Limited examination of audience interpretation and reception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DC2626"/>
          </a:solidFill>
          <a:ln w="1270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Address methodological constraints regarding engagement proxies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DC2626"/>
          </a:solidFill>
          <a:ln w="1270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Incorporate comparative analysis with Western media outlets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DC2626"/>
          </a:solidFill>
          <a:ln w="1270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Examine algorithmic visibility challenges in polarized ecosystems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DC2626"/>
          </a:solidFill>
          <a:ln w="1270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Conduct audience reception studies across different demographics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EF44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EF44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EF44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EF44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DC2626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EF4444"/>
          </a:solidFill>
          <a:ln w="3810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C2626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Al Jazeera systematically constructs trust through linguistic choices emphasizing Palestinian civilian experiences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C2626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The network positions itself as moral witness rather than neutral observer in conflict coverage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C2626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Methodological synthesis reveals patterns in how media institutions navigate polarized informational ecosystems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C2626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Findings contribute to understanding non-Western media's role in shaping humanitarian crisis perceptions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DC2626"/>
                </a:solidFill>
                <a:latin typeface="Calibri"/>
              </a:defRPr>
            </a:pPr>
            <a:r>
              <a:t>Thank You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seagle@techinstitute.edu bmoon@academyplains.edu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mediaanalysis.github.io/gaza-coverage-2024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DC2626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Introduction and background on media representation in conflict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Methodology for analyzing media coverage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Results of quantitative and qualitative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Discussion of findings and limitations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Conclusion and implications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DC2626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Context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Problem domain and current state of media representation in conflict zones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DC2626"/>
                </a:solidFill>
                <a:latin typeface="Calibri"/>
              </a:defRPr>
            </a:pPr>
            <a:r>
              <a:t>Media Representation in Conflict Zones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The 2023-2024 Gaza conflict generated substantial international attention to media representations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Competing narratives emerged about the nature of violence with media outlets reflecting geopolitical alignments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Historical narratives spanning decades influence how events are interpreted and reported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Digital platforms and traditional media operate under distinct regulatory and political pressures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International human rights frameworks provide contested ground for evaluating competing claims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DC2626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C2626"/>
                </a:solidFill>
              </a:defRPr>
            </a:pPr>
            <a:r>
              <a:t>Research Importance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Examine how media institutions construct credibility during intense conflict and information warfare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❓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C2626"/>
                </a:solidFill>
              </a:defRPr>
            </a:pPr>
            <a:r>
              <a:t>Key Questions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How does Al Jazeera establish credibility? What linguistic strategies build epistemic trust? How is moral authority framed?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★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C2626"/>
                </a:solidFill>
              </a:defRPr>
            </a:pPr>
            <a:r>
              <a:t>Expected Impact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Methodological synthesis for examining non-Western media operationalization of witnessing and trust concepts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DC2626"/>
                </a:solidFill>
                <a:latin typeface="Calibri"/>
              </a:defRPr>
            </a:pPr>
            <a:r>
              <a:t>Related Work &amp; Theoretical Framework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EF4444"/>
                </a:solidFill>
              </a:defRPr>
            </a:pPr>
            <a:r>
              <a:t>Theoretical Foundations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91C1C"/>
                </a:solidFill>
              </a:defRPr>
            </a:pPr>
            <a:r>
              <a:t>Research Gap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Epistemic trust theory (Fricker, 2007)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Moral witnessing concepts (Margalit, 2002; Zelizer, 2021)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Media framing in conflict journalism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Credibility construction in polarized environments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Limited methodological synthesis for non-Western media analysis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Insufficient examination of linguistic strategies in moral authority construction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Need for concurrent mixed-methods approaches in media studies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Gap in analyzing algorithmic visibility challenges in polarized ecosystems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DC2626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Research design, data collection, and analytical approach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DC2626"/>
                </a:solidFill>
                <a:latin typeface="Calibri"/>
              </a:defRPr>
            </a:pPr>
            <a:r>
              <a:t>Research Design &amp; Data Collection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Concurrent mixed-methods approach combining quantitative and qualitative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Dataset:</a:t>
            </a:r>
            <a:r>
              <a:rPr sz="2200" b="0">
                <a:solidFill>
                  <a:srgbClr val="1F2937"/>
                </a:solidFill>
                <a:latin typeface="Calibri"/>
              </a:rPr>
              <a:t> 3,412 Al Jazeera articles published October 2023 - June 2024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Quantitative tone analytics for measuring bias patterns and tone distribution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Qualitative thematic coding for identifying linguistic and narrative strategies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DC2626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Tools:</a:t>
            </a:r>
            <a:r>
              <a:rPr sz="2200" b="0">
                <a:solidFill>
                  <a:srgbClr val="1F2937"/>
                </a:solidFill>
                <a:latin typeface="Calibri"/>
              </a:rPr>
              <a:t> Custom Python scripts for text analysis, NVivo for qualitative coding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