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Mean Sentiment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Pro-Palestinian</c:v>
                </c:pt>
                <c:pt idx="1">
                  <c:v>Pro-Israeli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-0.32</c:v>
                </c:pt>
                <c:pt idx="1">
                  <c:v>0.14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Positive %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Pro-Palestinian</c:v>
                </c:pt>
                <c:pt idx="1">
                  <c:v>Pro-Israeli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18.4</c:v>
                </c:pt>
                <c:pt idx="1">
                  <c:v>44.6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Neutral %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Pro-Palestinian</c:v>
                </c:pt>
                <c:pt idx="1">
                  <c:v>Pro-Israeli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22.7</c:v>
                </c:pt>
                <c:pt idx="1">
                  <c:v>28.3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Negative %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Pro-Palestinian</c:v>
                </c:pt>
                <c:pt idx="1">
                  <c:v>Pro-Israeli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58.9</c:v>
                </c:pt>
                <c:pt idx="1">
                  <c:v>27.1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Pro-Palestinian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Middle East</c:v>
                </c:pt>
                <c:pt idx="1">
                  <c:v>North America</c:v>
                </c:pt>
                <c:pt idx="2">
                  <c:v>Europe</c:v>
                </c:pt>
                <c:pt idx="3">
                  <c:v>Asia-Pacific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71.3</c:v>
                </c:pt>
                <c:pt idx="1">
                  <c:v>15.5</c:v>
                </c:pt>
                <c:pt idx="2">
                  <c:v>7.8</c:v>
                </c:pt>
                <c:pt idx="3">
                  <c:v>5.4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Pro-Israeli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Middle East</c:v>
                </c:pt>
                <c:pt idx="1">
                  <c:v>North America</c:v>
                </c:pt>
                <c:pt idx="2">
                  <c:v>Europe</c:v>
                </c:pt>
                <c:pt idx="3">
                  <c:v>Asia-Pacific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18.2</c:v>
                </c:pt>
                <c:pt idx="1">
                  <c:v>47.9</c:v>
                </c:pt>
                <c:pt idx="2">
                  <c:v>22.4</c:v>
                </c:pt>
                <c:pt idx="3">
                  <c:v>11.5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Pro-Palestinian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Likes per tweet</c:v>
                </c:pt>
                <c:pt idx="1">
                  <c:v>Retweet ratio</c:v>
                </c:pt>
                <c:pt idx="2">
                  <c:v>Replies per tweet</c:v>
                </c:pt>
                <c:pt idx="3">
                  <c:v>Empathy ratio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823</c:v>
                </c:pt>
                <c:pt idx="1">
                  <c:v>0.42</c:v>
                </c:pt>
                <c:pt idx="2">
                  <c:v>63</c:v>
                </c:pt>
                <c:pt idx="3">
                  <c:v>0.68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Pro-Israeli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Likes per tweet</c:v>
                </c:pt>
                <c:pt idx="1">
                  <c:v>Retweet ratio</c:v>
                </c:pt>
                <c:pt idx="2">
                  <c:v>Replies per tweet</c:v>
                </c:pt>
                <c:pt idx="3">
                  <c:v>Empathy ratio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511</c:v>
                </c:pt>
                <c:pt idx="1">
                  <c:v>0.31</c:v>
                </c:pt>
                <c:pt idx="2">
                  <c:v>77</c:v>
                </c:pt>
                <c:pt idx="3">
                  <c:v>0.39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Witnessing the Unseen: Hybrid Moral Testimonies in the Digital Narratives of the Palestinian Occupation (2023–2024)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Mikhail Ivanov, Boris Petrov, Natasha Sokolov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Institute of Sciences, Belovodye; Imperial University, Kitezh; Academy of Research, Lukomorye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Algorithm Design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10B981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Tweet Collection &amp; Preprocessing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Sentiment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Topic Modeling (LDA)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Engagement Metrics Calculation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Narrative Classification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Moral Authority Scoring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Implementation Details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Libraries:</a:t>
            </a:r>
            <a:r>
              <a:rPr sz="1800" b="0">
                <a:solidFill>
                  <a:srgbClr val="1F2937"/>
                </a:solidFill>
                <a:latin typeface="Arial"/>
              </a:rPr>
              <a:t> Python with NLTK, spaCy, scikit-learn, Gensim for NLP tasks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Frameworks:</a:t>
            </a:r>
            <a:r>
              <a:rPr sz="1800" b="0">
                <a:solidFill>
                  <a:srgbClr val="1F2937"/>
                </a:solidFill>
                <a:latin typeface="Arial"/>
              </a:rPr>
              <a:t> Tweepy for API access, Matplotlib/Seaborn for visualization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Performance:</a:t>
            </a:r>
            <a:r>
              <a:rPr sz="1800" b="0">
                <a:solidFill>
                  <a:srgbClr val="1F2937"/>
                </a:solidFill>
                <a:latin typeface="Arial"/>
              </a:rPr>
              <a:t> Distributed processing for 372,000 tweets using Apache Spark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Storage:</a:t>
            </a:r>
            <a:r>
              <a:rPr sz="1800" b="0">
                <a:solidFill>
                  <a:srgbClr val="1F2937"/>
                </a:solidFill>
                <a:latin typeface="Arial"/>
              </a:rPr>
              <a:t> MongoDB for flexible document storage of tweet metadata and analysis results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Visualization: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Interactive dashboards for exploring narrative patterns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Experimental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Parameter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 Size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372,000 tweets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2023 - Mar 2024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Narrative Categories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Pro-Palestinian, Pro-Israeli, Neutral/Humanitarian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Evaluation 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Sentiment scores, engagement ratios, topic coherence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Baseline Comparisons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Traditional media analysis, single-method approaches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analysis of digital moral witnessing in the Israel-Palestine conflict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Sentiment Distribution Across Narratives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Geographic Distribution of Tweets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Engagement Metrics Comparison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Top Hashtag Frequency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332509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Hashtag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Frequency (%)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Narrative Alignment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#FreePalestine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22.4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#GazaUnderAttack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#StandWithIsrael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14.3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Pro-Israeli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#CeasefireNow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Neutral/Humanitarian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#PrayForGaza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8.7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#IsraelDefense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Pro-Israeli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#EndTheOccupation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6.1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#Terrorism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Pro-Israeli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#HumanRights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1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#SaveTheChildren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Pro-Palestinian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Topic Modeling Clusters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332509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Topic ID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Dominant Theme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Example Keywords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Narrative Bias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 Casualties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child, hospital, bombing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Security &amp; Defense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Hamas, border, IDF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Israeli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Ceasefire Appeals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ceasefire, peace, civilians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Historical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occupation, Nakba, apartheid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Global Reactions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UN, protest, US, media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Religious Appeals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prayer, God, blessing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Disinformation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fake, propaganda, AI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Crisis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aid, food, medical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</a:t>
                      </a:r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Political Leadership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Netanyahu, Biden, UN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Mixed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33251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Hope &amp; Resistance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survival, courage, steadfast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Qualitative Analysis Insights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Moral Authority Construction:</a:t>
            </a:r>
            <a:r>
              <a:rPr sz="1800" b="0">
                <a:solidFill>
                  <a:srgbClr val="1F2937"/>
                </a:solidFill>
                <a:latin typeface="Arial"/>
              </a:rPr>
              <a:t> Pro-Palestinian narratives emphasize civilian suffering and historical injustice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Witnessing Patterns:</a:t>
            </a:r>
            <a:r>
              <a:rPr sz="1800" b="0">
                <a:solidFill>
                  <a:srgbClr val="1F2937"/>
                </a:solidFill>
                <a:latin typeface="Arial"/>
              </a:rPr>
              <a:t> Ordinary citizens use first-person accounts, images, and emotional appeals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Asymmetric Representation: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Palestinian narratives focus on victimhood, Israeli narratives on security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Hybrid Testimonies:</a:t>
            </a:r>
            <a:r>
              <a:rPr sz="1800" b="0">
                <a:solidFill>
                  <a:srgbClr val="1F2937"/>
                </a:solidFill>
                <a:latin typeface="Arial"/>
              </a:rPr>
              <a:t> Blend of personal experience with political analysis creates moral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Algorithmic Amplification: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Hashtag networks create echo chambers reinforcing narrative positions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our research on moral witnessing in digital conflict narratives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Comparative Analysis: Traditional vs. Digital Witnessing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Media Witnessing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Digital Moral Witnessing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Professional journalists as primary witnesses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Editorial gatekeeping and verification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Delayed reporting cycles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Institutional credibility sources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Ordinary citizens as moral witnesses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Direct, immediate testimony from conflict zones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Real-time narrative construction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Network-based credibility through engagement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Novel Framework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Develops mixed-methods approach integrating computational analysis with narrative inquiry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Comprehensive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Analyzes 372,000 tweets to understand moral witnessing in digital narratives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Platform Transformation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Documents how digital platforms become sites of ethical testimony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Methodological Bridge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Bridges quantitative engagement patterns with qualitative moral authority themes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0B981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65F46"/>
                </a:solidFill>
              </a:defRPr>
            </a:pPr>
            <a:r>
              <a:t>Future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Platform-specific: Limited to Twitter/X analysis only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Time-bound: October 2023-March 2024 period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Language: Primarily English-language tweets analyzed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Algorithmic biases in content distribution not fully accounted for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Multi-platform analysis: Extend to Instagram, TikTok, Facebook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Longitudinal studies across multiple conflict periods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Cross-platform narrative diffusion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Multilingual analysis including Arabic and Hebrew content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Real-time moral witnessing dashboard development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10B981"/>
          </a:solidFill>
          <a:ln w="38100">
            <a:solidFill>
              <a:srgbClr val="047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Digital platforms enable ordinary citizens to become moral witnesses in asymmetric conflicts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Pro-Palestinian narratives show higher emotional engagement but more negative sentiment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Moral credibility is constructed through hybrid testimonies blending personal experience with political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Geographic distribution reveals narrative asymmetries in global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Mixed-methods framework effectively bridges quantitative patterns with qualitative moral authority themes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Andén-Papadopoulos, K. (2014). Citizen camera-witnessing:</a:t>
            </a:r>
            <a:r>
              <a:rPr sz="1200" b="0">
                <a:solidFill>
                  <a:srgbClr val="1F2937"/>
                </a:solidFill>
                <a:latin typeface="Arial"/>
              </a:rPr>
              <a:t> Embodied political dissent in the age of 'mediated mass self-communication'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Chouliaraki, L. (2013). The Ironic Spectator:</a:t>
            </a:r>
            <a:r>
              <a:rPr sz="1200" b="0">
                <a:solidFill>
                  <a:srgbClr val="1F2937"/>
                </a:solidFill>
                <a:latin typeface="Arial"/>
              </a:rPr>
              <a:t> Solidarity in the Age of Post-Humanitarianism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Frosh, P., &amp; Pinchevski, A. (2014). Media Witnessing:</a:t>
            </a:r>
            <a:r>
              <a:rPr sz="1200" b="0">
                <a:solidFill>
                  <a:srgbClr val="1F2937"/>
                </a:solidFill>
                <a:latin typeface="Arial"/>
              </a:rPr>
              <a:t> Testimony in the Age of Mass Communication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Gregory, S. (2015). Cameras Everywhere:</a:t>
            </a:r>
            <a:r>
              <a:rPr sz="1200" b="0">
                <a:solidFill>
                  <a:srgbClr val="1F2937"/>
                </a:solidFill>
                <a:latin typeface="Arial"/>
              </a:rPr>
              <a:t> Ubiquitous Video Documentation of Human Rights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Mortensen, M. (2015). Conflictual Media Events, Eyewitness Testimony, and Political Mobilization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Peters, J. D. (2001). Witnessing as a Field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Reading, A. (2016). Gender and the Right to Memory:</a:t>
            </a:r>
            <a:r>
              <a:rPr sz="1200" b="0">
                <a:solidFill>
                  <a:srgbClr val="1F2937"/>
                </a:solidFill>
                <a:latin typeface="Arial"/>
              </a:rPr>
              <a:t> Media, Sexual Violence and Testimony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Tait, S. (2011). Bearing Witness, Journalism and Moral Responsibility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Zelizer, B. (2007). On 'Having Been There':</a:t>
            </a:r>
            <a:r>
              <a:rPr sz="1200" b="0">
                <a:solidFill>
                  <a:srgbClr val="1F2937"/>
                </a:solidFill>
                <a:latin typeface="Arial"/>
              </a:rPr>
              <a:t> 'Eyewitnessing' as a Journalistic Key Word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github.com/digital-moral-witnessing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Problem Domain:</a:t>
            </a:r>
            <a:r>
              <a:rPr sz="1800" b="0">
                <a:solidFill>
                  <a:srgbClr val="1F2937"/>
                </a:solidFill>
                <a:latin typeface="Arial"/>
              </a:rPr>
              <a:t> Digital representation of human suffering during violent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Arial"/>
              </a:rPr>
              <a:t> Social media has transformed conflict reporting, enabling direct testimony from affected populations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Research Gap:</a:t>
            </a:r>
            <a:r>
              <a:rPr sz="1800" b="0">
                <a:solidFill>
                  <a:srgbClr val="1F2937"/>
                </a:solidFill>
                <a:latin typeface="Arial"/>
              </a:rPr>
              <a:t> Limited understanding of how moral credibility is constructed across asymmetric power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Challenge:</a:t>
            </a:r>
            <a:r>
              <a:rPr sz="1800" b="0">
                <a:solidFill>
                  <a:srgbClr val="1F2937"/>
                </a:solidFill>
                <a:latin typeface="Arial"/>
              </a:rPr>
              <a:t> Competing narratives, geopolitical biases, and algorithmic amplification in conflict representation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Motivation &amp;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Narrative visibility directly impacts global recognition and humanitarian response to conflicts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ordinary citizens become moral witnesses through social media? How is moral authority constructed digitally?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Framework for analyzing digital moral testimony in asymmetric conflicts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0B981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65F46"/>
                </a:solidFill>
              </a:defRPr>
            </a:pPr>
            <a:r>
              <a:t>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Traditional media analysis of conflict reporting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Quantitative social media sentiment studies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Qualitative narrative analysis of testimonies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Separate treatment of engagement metrics and moral content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Novel mixed-methods framework integrating computational and narrative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Bridges quantitative patterns with qualitative moral authority themes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Focus on hybrid moral testimonies in asymmetric power dynamics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Analysis of 372,000 tweets across competing narratives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System Model &amp; Architecture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(372,000 tweets)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Computational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Narrative Inquiry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Hybrid Integration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Moral Witnessing Framework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combining quantitative computational analysis with qualitative narrative inquiry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Platform:</a:t>
            </a:r>
            <a:r>
              <a:rPr sz="1800" b="0">
                <a:solidFill>
                  <a:srgbClr val="1F2937"/>
                </a:solidFill>
                <a:latin typeface="Arial"/>
              </a:rPr>
              <a:t> Analysis limited to Twitter/X platform only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Timeframe:</a:t>
            </a:r>
            <a:r>
              <a:rPr sz="1800" b="0">
                <a:solidFill>
                  <a:srgbClr val="1F2937"/>
                </a:solidFill>
                <a:latin typeface="Arial"/>
              </a:rPr>
              <a:t> October 2023 to March 2024 (6-month period)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Data Collection:</a:t>
            </a:r>
            <a:r>
              <a:rPr sz="1800" b="0">
                <a:solidFill>
                  <a:srgbClr val="1F2937"/>
                </a:solidFill>
                <a:latin typeface="Arial"/>
              </a:rPr>
              <a:t> 372,000 tweets using API with conflict-related keywords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Constraints:</a:t>
            </a:r>
            <a:r>
              <a:rPr sz="1800" b="0">
                <a:solidFill>
                  <a:srgbClr val="1F2937"/>
                </a:solidFill>
                <a:latin typeface="Arial"/>
              </a:rPr>
              <a:t> Potential algorithmic biases in platform content distribution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Assumption:</a:t>
            </a:r>
            <a:r>
              <a:rPr sz="1800" b="0">
                <a:solidFill>
                  <a:srgbClr val="1F2937"/>
                </a:solidFill>
                <a:latin typeface="Arial"/>
              </a:rPr>
              <a:t> Twitter represents significant portion of digital conflict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Validation: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Triangulation with independent human coders for narrative classification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Quality Assurance:</a:t>
            </a:r>
            <a:r>
              <a:rPr sz="1800" b="0">
                <a:solidFill>
                  <a:srgbClr val="1F2937"/>
                </a:solidFill>
                <a:latin typeface="Arial"/>
              </a:rPr>
              <a:t> Inter-coder reliability testing (Cohen's κ = 0.82)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Ethical Considerations:</a:t>
            </a:r>
            <a:r>
              <a:rPr sz="1800" b="0">
                <a:solidFill>
                  <a:srgbClr val="1F2937"/>
                </a:solidFill>
                <a:latin typeface="Arial"/>
              </a:rPr>
              <a:t> Anonymization of user data, focus on public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Thematic Analysis:</a:t>
            </a:r>
            <a:r>
              <a:rPr sz="1800" b="0">
                <a:solidFill>
                  <a:srgbClr val="1F2937"/>
                </a:solidFill>
                <a:latin typeface="Arial"/>
              </a:rPr>
              <a:t> Grounded theory approach to identify moral authority constructs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Integration:</a:t>
            </a:r>
            <a:r>
              <a:rPr sz="1800" b="0">
                <a:solidFill>
                  <a:srgbClr val="1F2937"/>
                </a:solidFill>
                <a:latin typeface="Arial"/>
              </a:rPr>
              <a:t> Iterative process between quantitative patterns and qualitative themes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