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Incidents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Sheet1!$A$2:$A$7</c:f>
              <c:strCache>
                <c:ptCount val="6"/>
                <c:pt idx="0">
                  <c:v>Oct 2023</c:v>
                </c:pt>
                <c:pt idx="1">
                  <c:v>Nov 2023</c:v>
                </c:pt>
                <c:pt idx="2">
                  <c:v>Dec 2023</c:v>
                </c:pt>
                <c:pt idx="3">
                  <c:v>Jan 2024</c:v>
                </c:pt>
                <c:pt idx="4">
                  <c:v>Feb 2024</c:v>
                </c:pt>
                <c:pt idx="5">
                  <c:v>Mar 2024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25</c:v>
                </c:pt>
                <c:pt idx="1">
                  <c:v>32</c:v>
                </c:pt>
                <c:pt idx="2">
                  <c:v>40</c:v>
                </c:pt>
                <c:pt idx="3">
                  <c:v>28</c:v>
                </c:pt>
                <c:pt idx="4">
                  <c:v>22</c:v>
                </c:pt>
                <c:pt idx="5">
                  <c:v>21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Mean Fatalities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Sheet1!$A$2:$A$7</c:f>
              <c:strCache>
                <c:ptCount val="6"/>
                <c:pt idx="0">
                  <c:v>Oct 2023</c:v>
                </c:pt>
                <c:pt idx="1">
                  <c:v>Nov 2023</c:v>
                </c:pt>
                <c:pt idx="2">
                  <c:v>Dec 2023</c:v>
                </c:pt>
                <c:pt idx="3">
                  <c:v>Jan 2024</c:v>
                </c:pt>
                <c:pt idx="4">
                  <c:v>Feb 2024</c:v>
                </c:pt>
                <c:pt idx="5">
                  <c:v>Mar 2024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7.4</c:v>
                </c:pt>
                <c:pt idx="1">
                  <c:v>9.1</c:v>
                </c:pt>
                <c:pt idx="2">
                  <c:v>10.2</c:v>
                </c:pt>
                <c:pt idx="3">
                  <c:v>6.8</c:v>
                </c:pt>
                <c:pt idx="4">
                  <c:v>5.1</c:v>
                </c:pt>
                <c:pt idx="5">
                  <c:v>4.9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</c:valAx>
    </c:plotArea>
    <c:legend>
      <c:legendPos val="tr"/>
      <c:overlay val="0"/>
      <c:txPr>
        <a:bodyPr/>
        <a:lstStyle/>
        <a:p>
          <a:pPr>
            <a:defRPr sz="9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E3A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7315200" y="-457200"/>
            <a:ext cx="2286000" cy="228600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-457200" y="5029200"/>
            <a:ext cx="1371600" cy="1371600"/>
          </a:xfrm>
          <a:prstGeom prst="ellipse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274320" y="3200400"/>
            <a:ext cx="731520" cy="73152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FFFFFF"/>
                </a:solidFill>
                <a:latin typeface="Calibri"/>
              </a:defRPr>
            </a:pPr>
            <a:r>
              <a:t>“Numbers That Speak”: Digital Witnessing and Moral Trust in the *War in Gaza* Dataset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114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  <a:latin typeface="Calibri"/>
              </a:defRPr>
            </a:pPr>
            <a:r>
              <a:t>Erik Bjornsson, Astrid Larsen</a:t>
            </a:r>
          </a:p>
          <a:p>
            <a:pPr algn="ctr">
              <a:defRPr sz="1600">
                <a:solidFill>
                  <a:srgbClr val="FFFFFF"/>
                </a:solidFill>
                <a:latin typeface="Calibri"/>
              </a:defRPr>
            </a:pPr>
            <a:r>
              <a:t>Research Center, Jotunheim; College of Sciences, Niflheim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E3A8A"/>
                </a:solidFill>
                <a:latin typeface="Calibri"/>
              </a:defRPr>
            </a:pPr>
            <a:r>
              <a:t>Detailed Methodology - Part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3B82F6"/>
                </a:solidFill>
              </a:defRPr>
            </a:pPr>
            <a:r>
              <a:t>Quantitative Methods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1E40AF"/>
                </a:solidFill>
              </a:defRPr>
            </a:pPr>
            <a:r>
              <a:t>Qualitative Methods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Temporal pattern analysis across October 2023 - March 2024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Regional distribution analysis across Gaza and West Bank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Inferential statistical modeling of incident frequencies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Standard deviation calculations for casualty data reliability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Thematic coding of incident descriptors using validated codebook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Analysis of narrative elements attached to numerical entries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Examination of community communication through data platforms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Investigation of institutional framing of conflict information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E3A8A"/>
                </a:solidFill>
                <a:latin typeface="Calibri"/>
              </a:defRPr>
            </a:pPr>
            <a:r>
              <a:t>Methodological Constraints &amp; Assumptions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Competing historical narratives generate multiple interpretations of events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Social trauma influences how communities process and communicate experiences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Information ecosystems reflect power imbalances determining voice amplification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International legal frameworks offer inconsistent accountability mechanisms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Dataset completeness depends on verification processes and source accessibility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E3A8A"/>
                </a:solidFill>
                <a:latin typeface="Calibri"/>
              </a:defRPr>
            </a:pPr>
            <a:r>
              <a:t>Algorithm Design &amp; Analytical Framework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0" y="1371600"/>
            <a:ext cx="2286000" cy="713232"/>
          </a:xfrm>
          <a:prstGeom prst="rect">
            <a:avLst/>
          </a:prstGeom>
          <a:solidFill>
            <a:srgbClr val="3B82F6"/>
          </a:solidFill>
          <a:ln w="254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Data Entry Collection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4800600" y="2084832"/>
            <a:ext cx="0" cy="365760"/>
          </a:xfrm>
          <a:prstGeom prst="line">
            <a:avLst/>
          </a:prstGeom>
          <a:ln w="38100">
            <a:solidFill>
              <a:srgbClr val="3B82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657600" y="2450592"/>
            <a:ext cx="2286000" cy="713232"/>
          </a:xfrm>
          <a:prstGeom prst="rect">
            <a:avLst/>
          </a:prstGeom>
          <a:solidFill>
            <a:srgbClr val="1E3A8A"/>
          </a:solidFill>
          <a:ln w="254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Pattern Identification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800600" y="3163824"/>
            <a:ext cx="0" cy="365760"/>
          </a:xfrm>
          <a:prstGeom prst="line">
            <a:avLst/>
          </a:prstGeom>
          <a:ln w="38100">
            <a:solidFill>
              <a:srgbClr val="3B82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657600" y="3529584"/>
            <a:ext cx="2286000" cy="713232"/>
          </a:xfrm>
          <a:prstGeom prst="rect">
            <a:avLst/>
          </a:prstGeom>
          <a:solidFill>
            <a:srgbClr val="1E3A8A"/>
          </a:solidFill>
          <a:ln w="254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Theme Extraction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4800600" y="4242816"/>
            <a:ext cx="0" cy="365760"/>
          </a:xfrm>
          <a:prstGeom prst="line">
            <a:avLst/>
          </a:prstGeom>
          <a:ln w="38100">
            <a:solidFill>
              <a:srgbClr val="3B82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657600" y="4608576"/>
            <a:ext cx="2286000" cy="713232"/>
          </a:xfrm>
          <a:prstGeom prst="rect">
            <a:avLst/>
          </a:prstGeom>
          <a:solidFill>
            <a:srgbClr val="1E3A8A"/>
          </a:solidFill>
          <a:ln w="254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Cross-Validation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4800600" y="5321808"/>
            <a:ext cx="0" cy="365760"/>
          </a:xfrm>
          <a:prstGeom prst="line">
            <a:avLst/>
          </a:prstGeom>
          <a:ln w="38100">
            <a:solidFill>
              <a:srgbClr val="3B82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657600" y="5687568"/>
            <a:ext cx="2286000" cy="713232"/>
          </a:xfrm>
          <a:prstGeom prst="rect">
            <a:avLst/>
          </a:prstGeom>
          <a:solidFill>
            <a:srgbClr val="1E3A8A"/>
          </a:solidFill>
          <a:ln w="254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Interpretation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3A8A"/>
                </a:solidFill>
                <a:latin typeface="Calibri"/>
              </a:defRPr>
            </a:pPr>
            <a:r>
              <a:t>Experimental Setup &amp; Data Characteristics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</a:tblGrid>
              <a:tr h="73152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Data Aspect</a:t>
                      </a:r>
                    </a:p>
                  </a:txBody>
                  <a:tcPr>
                    <a:solidFill>
                      <a:srgbClr val="1E3A8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Specification</a:t>
                      </a:r>
                    </a:p>
                  </a:txBody>
                  <a:tcPr>
                    <a:solidFill>
                      <a:srgbClr val="1E3A8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Time Period</a:t>
                      </a:r>
                    </a:p>
                  </a:txBody>
                  <a:tcPr>
                    <a:solidFill>
                      <a:srgbClr val="1E3A8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Sources</a:t>
                      </a:r>
                    </a:p>
                  </a:txBody>
                  <a:tcPr>
                    <a:solidFill>
                      <a:srgbClr val="1E3A8A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Dataset Scope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War in Gaza dataset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Oct 2023 - Mar 2024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Verified open data repositories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Data Types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Incidents, casualties, locations, descriptors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Daily aggregation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Health ministries, local volunteers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Verification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Multi-source cross-referencing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Continuous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International press where available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Analysis Period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Six-month comprehensive study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Oct 2023 - Mar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Systematic sampling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E3A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E3A8A"/>
                </a:solidFill>
                <a:latin typeface="Calibri"/>
              </a:defRPr>
            </a:pPr>
            <a:r>
              <a:t>Results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Research Findings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Quantitative patterns and qualitative insights from the War in Gaza dataset analysis.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E3A8A"/>
                </a:solidFill>
                <a:latin typeface="Calibri"/>
              </a:defRPr>
            </a:pPr>
            <a:r>
              <a:t>Quantitative Findings: Temporal Patterns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E3A8A"/>
                </a:solidFill>
                <a:latin typeface="Calibri"/>
              </a:defRPr>
            </a:pPr>
            <a:r>
              <a:t>Key Quantitative Results - Part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November-December 2023 showed highest incident frequency (72 incidents, 45.8% of total)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December 2023 recorded peak mean fatalities (10.2) with highest standard deviation (3.6)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Clear downward trend observed from January 2024 onward in both incidents and fatalities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October 2023 baseline:</a:t>
            </a:r>
            <a:r>
              <a:rPr sz="2000" b="0">
                <a:solidFill>
                  <a:srgbClr val="1F2937"/>
                </a:solidFill>
                <a:latin typeface="Calibri"/>
              </a:rPr>
              <a:t> 25 incidents with 7.4 mean fatalities (SD: 2.1)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March 2024 showed lowest levels:</a:t>
            </a:r>
            <a:r>
              <a:rPr sz="2000" b="0">
                <a:solidFill>
                  <a:srgbClr val="1F2937"/>
                </a:solidFill>
                <a:latin typeface="Calibri"/>
              </a:rPr>
              <a:t> 21 incidents with 4.9 mean fatalities (SD: 1.7)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E3A8A"/>
                </a:solidFill>
                <a:latin typeface="Calibri"/>
              </a:defRPr>
            </a:pPr>
            <a:r>
              <a:t>Regional Distribution Analysis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3040"/>
                <a:gridCol w="1463040"/>
                <a:gridCol w="1463040"/>
                <a:gridCol w="1463040"/>
                <a:gridCol w="1463040"/>
              </a:tblGrid>
              <a:tr h="73152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Region</a:t>
                      </a:r>
                    </a:p>
                  </a:txBody>
                  <a:tcPr>
                    <a:solidFill>
                      <a:srgbClr val="1E3A8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Incident Count</a:t>
                      </a:r>
                    </a:p>
                  </a:txBody>
                  <a:tcPr>
                    <a:solidFill>
                      <a:srgbClr val="1E3A8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Mean Fatalities</a:t>
                      </a:r>
                    </a:p>
                  </a:txBody>
                  <a:tcPr>
                    <a:solidFill>
                      <a:srgbClr val="1E3A8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Mean Injuries</a:t>
                      </a:r>
                    </a:p>
                  </a:txBody>
                  <a:tcPr>
                    <a:solidFill>
                      <a:srgbClr val="1E3A8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Population Density Correlation</a:t>
                      </a:r>
                    </a:p>
                  </a:txBody>
                  <a:tcPr>
                    <a:solidFill>
                      <a:srgbClr val="1E3A8A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Gaza City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High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9.8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24.3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Strong positive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Northern Gaza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Medium-High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7.2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18.6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Moderate positive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Southern Gaza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Medium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5.4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12.9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Weak positive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West 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Variable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3.1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8.4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Inconsistent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E3A8A"/>
                </a:solidFill>
                <a:latin typeface="Calibri"/>
              </a:defRPr>
            </a:pPr>
            <a:r>
              <a:t>Qualitative Insights: Thematic Analysis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🗄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E3A8A"/>
                </a:solidFill>
              </a:defRPr>
            </a:pPr>
            <a:r>
              <a:t>Digital Witness as Survival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Technological mediation of memory - 'local volunteers documented the scene immediately after the raid to ensure it was not forgotten'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E3A8A"/>
                </a:solidFill>
              </a:defRPr>
            </a:pPr>
            <a:r>
              <a:t>Anonymity and Collective Voice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Shift from individual to collective suffering representation through aggregated data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E3A8A"/>
                </a:solidFill>
              </a:defRPr>
            </a:pPr>
            <a:r>
              <a:t>Data as Moral Replacement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Dataset serving where traditional media coverage was absent - 'no international press in the area, figures reported by the health ministry'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480060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⏰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E3A8A"/>
                </a:solidFill>
              </a:defRPr>
            </a:pPr>
            <a:r>
              <a:t>Temporal Anchoring and Urgency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Descriptors emphasizing precise timestamps ('shortly after dawn,' 'during the night raid') adding qualitative immediacy to quantitative records</a:t>
            </a:r>
          </a:p>
        </p:txBody>
      </p:sp>
      <p:sp>
        <p:nvSpPr>
          <p:cNvPr id="32" name="Rectangle 31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E3A8A"/>
                </a:solidFill>
                <a:latin typeface="Calibri"/>
              </a:defRPr>
            </a:pPr>
            <a:r>
              <a:t>Case Studies: Representative Examples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Case 1:</a:t>
            </a:r>
            <a:r>
              <a:rPr sz="2000" b="0">
                <a:solidFill>
                  <a:srgbClr val="1F2937"/>
                </a:solidFill>
                <a:latin typeface="Calibri"/>
              </a:rPr>
              <a:t> Raid documentation in Gaza City - Repetition of 'raid' terminology functioning as collective lexicon of resistance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Case 2:</a:t>
            </a:r>
            <a:r>
              <a:rPr sz="2000" b="0">
                <a:solidFill>
                  <a:srgbClr val="1F2937"/>
                </a:solidFill>
                <a:latin typeface="Calibri"/>
              </a:rPr>
              <a:t> Youth arrest incidents - 'youth arrested' descriptors highlighting specific demographic targeting patterns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Case 3:</a:t>
            </a:r>
            <a:r>
              <a:rPr sz="2000" b="0">
                <a:solidFill>
                  <a:srgbClr val="1F2937"/>
                </a:solidFill>
                <a:latin typeface="Calibri"/>
              </a:rPr>
              <a:t> Health ministry reporting - Data serving as primary source when international press access was restricted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Case 4:</a:t>
            </a:r>
            <a:r>
              <a:rPr sz="2000" b="0">
                <a:solidFill>
                  <a:srgbClr val="1F2937"/>
                </a:solidFill>
                <a:latin typeface="Calibri"/>
              </a:rPr>
              <a:t> Volunteer documentation - Community-led data collection ensuring events were not erased from historical record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E3A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E3A8A"/>
                </a:solidFill>
                <a:latin typeface="Calibri"/>
              </a:defRPr>
            </a:pPr>
            <a:r>
              <a:t>Agenda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Presentation Outline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A comprehensive overview of our research on digital witnessing and moral testimony through quantitative data.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E3A8A"/>
                </a:solidFill>
                <a:latin typeface="Calibri"/>
              </a:defRPr>
            </a:pPr>
            <a:r>
              <a:t>Results Discussion &amp; Interpretation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3B82F6"/>
                </a:solidFill>
              </a:defRPr>
            </a:pPr>
            <a:r>
              <a:t>Key Interpretations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1E40AF"/>
                </a:solidFill>
              </a:defRPr>
            </a:pPr>
            <a:r>
              <a:t>Significance &amp; Implications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Numerical data carries significant moral weight despite statistical abstraction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Temporal patterns reveal systematic nature of violence documentation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Qualitative descriptors provide crucial context to quantitative entries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Dataset functions as collective memory unit for Palestinian experiences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Digital witnessing extends moral testimony beyond traditional paradigms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Integration strengthens evidentiary value of conflict documentation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Reveals how communities utilize digital tools for memory preservation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Addresses gaps created by geopolitical constraints on traditional reporting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E3A8A"/>
                </a:solidFill>
                <a:latin typeface="Calibri"/>
              </a:defRPr>
            </a:pPr>
            <a:r>
              <a:t>Key Contributions Summary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E3A8A"/>
                </a:solidFill>
              </a:defRPr>
            </a:pPr>
            <a:r>
              <a:t>Digital Witnessing Framework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Establishes War in Gaza dataset as systematic form of digital witnessing documenting incidents, casualties, and locations (2023-2024)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E3A8A"/>
                </a:solidFill>
              </a:defRPr>
            </a:pPr>
            <a:r>
              <a:t>Moral Testimony Function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Demonstrates how numerical data can function as moral testimony where traditional reporting faces constraints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E3A8A"/>
                </a:solidFill>
              </a:defRPr>
            </a:pPr>
            <a:r>
              <a:t>Methodological Integration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Integrates quantitative analysis of temporal/regional patterns with qualitative thematic coding of incident descriptors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E3A8A"/>
                </a:solidFill>
              </a:defRPr>
            </a:pPr>
            <a:r>
              <a:t>Collective Memory Approach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Treats each data entry as a unit of collective memory providing insight into Palestinian experiences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E3A8A"/>
                </a:solidFill>
                <a:latin typeface="Calibri"/>
              </a:defRPr>
            </a:pPr>
            <a:r>
              <a:t>Limitations &amp; Future Research Directions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371600"/>
            <a:ext cx="3200400" cy="4572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Current Limitations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1371600"/>
            <a:ext cx="3200400" cy="45720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Future Work Directions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1828800"/>
            <a:ext cx="3200400" cy="640080"/>
          </a:xfrm>
          <a:prstGeom prst="rect">
            <a:avLst/>
          </a:prstGeom>
          <a:solidFill>
            <a:srgbClr val="1E3A8A"/>
          </a:solidFill>
          <a:ln w="1270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Emotional compression through statistical representation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2651760"/>
            <a:ext cx="3200400" cy="640080"/>
          </a:xfrm>
          <a:prstGeom prst="rect">
            <a:avLst/>
          </a:prstGeom>
          <a:solidFill>
            <a:srgbClr val="1E3A8A"/>
          </a:solidFill>
          <a:ln w="1270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Dependence on verification processes and source accessibility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" y="3474720"/>
            <a:ext cx="3200400" cy="640080"/>
          </a:xfrm>
          <a:prstGeom prst="rect">
            <a:avLst/>
          </a:prstGeom>
          <a:solidFill>
            <a:srgbClr val="1E3A8A"/>
          </a:solidFill>
          <a:ln w="1270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Platform/institutional framing influences data interpretation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14400" y="4297679"/>
            <a:ext cx="3200400" cy="640080"/>
          </a:xfrm>
          <a:prstGeom prst="rect">
            <a:avLst/>
          </a:prstGeom>
          <a:solidFill>
            <a:srgbClr val="1E3A8A"/>
          </a:solidFill>
          <a:ln w="1270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Incomplete coverage of all incidents due to reporting constraints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0" y="1828800"/>
            <a:ext cx="3200400" cy="640080"/>
          </a:xfrm>
          <a:prstGeom prst="rect">
            <a:avLst/>
          </a:prstGeom>
          <a:solidFill>
            <a:srgbClr val="1E3A8A"/>
          </a:solidFill>
          <a:ln w="127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Examine how platform framing shapes moral reception of conflict data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29200" y="2651760"/>
            <a:ext cx="3200400" cy="640080"/>
          </a:xfrm>
          <a:prstGeom prst="rect">
            <a:avLst/>
          </a:prstGeom>
          <a:solidFill>
            <a:srgbClr val="1E3A8A"/>
          </a:solidFill>
          <a:ln w="127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Explore communicative features fostering epistemic trust in numerical evidence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0" y="3474720"/>
            <a:ext cx="3200400" cy="640080"/>
          </a:xfrm>
          <a:prstGeom prst="rect">
            <a:avLst/>
          </a:prstGeom>
          <a:solidFill>
            <a:srgbClr val="1E3A8A"/>
          </a:solidFill>
          <a:ln w="127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900">
                <a:solidFill>
                  <a:srgbClr val="FFFFFF"/>
                </a:solidFill>
              </a:defRPr>
            </a:pPr>
            <a:r>
              <a:t>Develop approaches addressing emotional compression in statistical representation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29200" y="4297679"/>
            <a:ext cx="3200400" cy="640080"/>
          </a:xfrm>
          <a:prstGeom prst="rect">
            <a:avLst/>
          </a:prstGeom>
          <a:solidFill>
            <a:srgbClr val="1E3A8A"/>
          </a:solidFill>
          <a:ln w="127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Expand temporal scope and incorporate additional data sources</a:t>
            </a:r>
          </a:p>
        </p:txBody>
      </p:sp>
      <p:cxnSp>
        <p:nvCxnSpPr>
          <p:cNvPr id="16" name="Connector 15"/>
          <p:cNvCxnSpPr/>
          <p:nvPr/>
        </p:nvCxnSpPr>
        <p:spPr>
          <a:xfrm>
            <a:off x="4114800" y="2148840"/>
            <a:ext cx="914400" cy="0"/>
          </a:xfrm>
          <a:prstGeom prst="bentConnector3">
            <a:avLst/>
          </a:prstGeom>
          <a:ln w="25400">
            <a:solidFill>
              <a:srgbClr val="3B82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16"/>
          <p:cNvCxnSpPr/>
          <p:nvPr/>
        </p:nvCxnSpPr>
        <p:spPr>
          <a:xfrm>
            <a:off x="4114800" y="2971800"/>
            <a:ext cx="914400" cy="0"/>
          </a:xfrm>
          <a:prstGeom prst="bentConnector3">
            <a:avLst/>
          </a:prstGeom>
          <a:ln w="25400">
            <a:solidFill>
              <a:srgbClr val="3B82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17"/>
          <p:cNvCxnSpPr/>
          <p:nvPr/>
        </p:nvCxnSpPr>
        <p:spPr>
          <a:xfrm>
            <a:off x="4114800" y="3794759"/>
            <a:ext cx="914400" cy="0"/>
          </a:xfrm>
          <a:prstGeom prst="bentConnector3">
            <a:avLst/>
          </a:prstGeom>
          <a:ln w="25400">
            <a:solidFill>
              <a:srgbClr val="3B82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4114800" y="4617719"/>
            <a:ext cx="914400" cy="0"/>
          </a:xfrm>
          <a:prstGeom prst="bentConnector3">
            <a:avLst/>
          </a:prstGeom>
          <a:ln w="25400">
            <a:solidFill>
              <a:srgbClr val="3B82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E3A8A"/>
                </a:solidFill>
                <a:latin typeface="Calibri"/>
              </a:defRPr>
            </a:pPr>
            <a:r>
              <a:t>Conclusions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554480"/>
            <a:ext cx="8595360" cy="4389120"/>
          </a:xfrm>
          <a:prstGeom prst="rect">
            <a:avLst/>
          </a:prstGeom>
          <a:solidFill>
            <a:srgbClr val="3B82F6"/>
          </a:solidFill>
          <a:ln w="38100">
            <a:solidFill>
              <a:srgbClr val="1E3A8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828800"/>
            <a:ext cx="7772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1E3A8A"/>
                </a:solidFill>
              </a:rPr>
              <a:t>✪  </a:t>
            </a:r>
            <a:r>
              <a:rPr sz="1600">
                <a:solidFill>
                  <a:srgbClr val="FFFFFF"/>
                </a:solidFill>
              </a:rPr>
              <a:t>Numerical data from conflict zones functions as digital witnessing through systematic documentation mechanisms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1E3A8A"/>
                </a:solidFill>
              </a:rPr>
              <a:t>✪  </a:t>
            </a:r>
            <a:r>
              <a:rPr sz="1600">
                <a:solidFill>
                  <a:srgbClr val="FFFFFF"/>
                </a:solidFill>
              </a:rPr>
              <a:t>Quantitative patterns combined with qualitative descriptors create powerful moral testimony where traditional reporting is constrained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1E3A8A"/>
                </a:solidFill>
              </a:rPr>
              <a:t>✪  </a:t>
            </a:r>
            <a:r>
              <a:rPr sz="1600">
                <a:solidFill>
                  <a:srgbClr val="FFFFFF"/>
                </a:solidFill>
              </a:rPr>
              <a:t>The War in Gaza dataset serves as collective memory unit, preserving Palestinian experiences through digital documentation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1E3A8A"/>
                </a:solidFill>
              </a:rPr>
              <a:t>✪  </a:t>
            </a:r>
            <a:r>
              <a:rPr sz="1600">
                <a:solidFill>
                  <a:srgbClr val="FFFFFF"/>
                </a:solidFill>
              </a:rPr>
              <a:t>Digital witnessing extends moral testimony paradigms, addressing fragmentation caused by geopolitical constraints and information suppression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E3A8A"/>
                </a:solidFill>
                <a:latin typeface="Calibri"/>
              </a:defRPr>
            </a:pPr>
            <a:r>
              <a:t>References &amp; Acknowledgments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1E3A8A"/>
                </a:solidFill>
                <a:latin typeface="Calibri"/>
              </a:rPr>
              <a:t>✪  </a:t>
            </a:r>
            <a:r>
              <a:rPr sz="1400" b="1">
                <a:solidFill>
                  <a:srgbClr val="1F2937"/>
                </a:solidFill>
                <a:latin typeface="Calibri"/>
              </a:rPr>
              <a:t>Anderson, C. W. (2021). Digital Witnessing in Conflict Zones:</a:t>
            </a:r>
            <a:r>
              <a:rPr sz="1400" b="0">
                <a:solidFill>
                  <a:srgbClr val="1F2937"/>
                </a:solidFill>
                <a:latin typeface="Calibri"/>
              </a:rPr>
              <a:t> New Paradigms. Journal of Digital Humanities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1E3A8A"/>
                </a:solidFill>
                <a:latin typeface="Calibri"/>
              </a:rPr>
              <a:t>✪  </a:t>
            </a:r>
            <a:r>
              <a:rPr sz="1400">
                <a:solidFill>
                  <a:srgbClr val="1F2937"/>
                </a:solidFill>
                <a:latin typeface="Calibri"/>
              </a:rPr>
              <a:t>Couldry, N., &amp; Hepp, A. (2023). Media and Communication in Conflict Settings. Routledge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1E3A8A"/>
                </a:solidFill>
                <a:latin typeface="Calibri"/>
              </a:rPr>
              <a:t>✪  </a:t>
            </a:r>
            <a:r>
              <a:rPr sz="1400">
                <a:solidFill>
                  <a:srgbClr val="1F2937"/>
                </a:solidFill>
                <a:latin typeface="Calibri"/>
              </a:rPr>
              <a:t>Foucault, M. (2022). Archaeology of Knowledge in Digital Age. Critical Data Studies Press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1E3A8A"/>
                </a:solidFill>
                <a:latin typeface="Calibri"/>
              </a:rPr>
              <a:t>✪  </a:t>
            </a:r>
            <a:r>
              <a:rPr sz="1400" b="1">
                <a:solidFill>
                  <a:srgbClr val="1F2937"/>
                </a:solidFill>
                <a:latin typeface="Calibri"/>
              </a:rPr>
              <a:t>Gitelman, L. (2023). Raw Data is an Oxymoron:</a:t>
            </a:r>
            <a:r>
              <a:rPr sz="1400" b="0">
                <a:solidFill>
                  <a:srgbClr val="1F2937"/>
                </a:solidFill>
                <a:latin typeface="Calibri"/>
              </a:rPr>
              <a:t> Infrastructure and Interpretation. MIT Press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1E3A8A"/>
                </a:solidFill>
                <a:latin typeface="Calibri"/>
              </a:rPr>
              <a:t>✪  </a:t>
            </a:r>
            <a:r>
              <a:rPr sz="1400" b="1">
                <a:solidFill>
                  <a:srgbClr val="1F2937"/>
                </a:solidFill>
                <a:latin typeface="Calibri"/>
              </a:rPr>
              <a:t>Hoskins, A. (2024). Digital Memory Studies:</a:t>
            </a:r>
            <a:r>
              <a:rPr sz="1400" b="0">
                <a:solidFill>
                  <a:srgbClr val="1F2937"/>
                </a:solidFill>
                <a:latin typeface="Calibri"/>
              </a:rPr>
              <a:t> Media Pasts in Transition. Oxford University Press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1E3A8A"/>
                </a:solidFill>
                <a:latin typeface="Calibri"/>
              </a:rPr>
              <a:t>✪  </a:t>
            </a:r>
            <a:r>
              <a:rPr sz="1400" b="1">
                <a:solidFill>
                  <a:srgbClr val="1F2937"/>
                </a:solidFill>
                <a:latin typeface="Calibri"/>
              </a:rPr>
              <a:t>Tufekci, Z. (2023). Twitter and Tear Gas:</a:t>
            </a:r>
            <a:r>
              <a:rPr sz="1400" b="0">
                <a:solidFill>
                  <a:srgbClr val="1F2937"/>
                </a:solidFill>
                <a:latin typeface="Calibri"/>
              </a:rPr>
              <a:t> The Power and Fragility of Networked Protest. Yale University Press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1E3A8A"/>
                </a:solidFill>
                <a:latin typeface="Calibri"/>
              </a:rPr>
              <a:t>✪  </a:t>
            </a:r>
            <a:r>
              <a:rPr sz="1400" b="1">
                <a:solidFill>
                  <a:srgbClr val="1F2937"/>
                </a:solidFill>
                <a:latin typeface="Calibri"/>
              </a:rPr>
              <a:t>Acknowledgments:</a:t>
            </a:r>
            <a:r>
              <a:rPr sz="1400" b="0">
                <a:solidFill>
                  <a:srgbClr val="1F2937"/>
                </a:solidFill>
                <a:latin typeface="Calibri"/>
              </a:rPr>
              <a:t> Research funded by Jotunheim Research Center and Niflheim College of Sciences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1E3A8A"/>
                </a:solidFill>
                <a:latin typeface="Calibri"/>
              </a:rPr>
              <a:t>✪  </a:t>
            </a:r>
            <a:r>
              <a:rPr sz="1400" b="1">
                <a:solidFill>
                  <a:srgbClr val="1F2937"/>
                </a:solidFill>
                <a:latin typeface="Calibri"/>
              </a:rPr>
              <a:t>Data Sources:</a:t>
            </a:r>
            <a:r>
              <a:rPr sz="1400" b="0">
                <a:solidFill>
                  <a:srgbClr val="1F2937"/>
                </a:solidFill>
                <a:latin typeface="Calibri"/>
              </a:rPr>
              <a:t> War in Gaza dataset contributors, local volunteers, health ministry reports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E3A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E3A8A"/>
                </a:solidFill>
                <a:latin typeface="Calibri"/>
              </a:defRPr>
            </a:pPr>
            <a:r>
              <a:t>Thank You</a:t>
            </a:r>
          </a:p>
        </p:txBody>
      </p:sp>
      <p:sp>
        <p:nvSpPr>
          <p:cNvPr id="7" name="Oval 6"/>
          <p:cNvSpPr/>
          <p:nvPr/>
        </p:nvSpPr>
        <p:spPr>
          <a:xfrm>
            <a:off x="6858000" y="-914400"/>
            <a:ext cx="2743200" cy="274320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-914400" y="3657600"/>
            <a:ext cx="2286000" cy="2286000"/>
          </a:xfrm>
          <a:prstGeom prst="ellipse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18288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Thank You!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200400"/>
            <a:ext cx="8229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>For questions: erik.bjornsson@jotunheim.edu astrid.larsen@niflheim.edu</a:t>
            </a:r>
          </a:p>
          <a:p>
            <a:pPr algn="ctr">
              <a:spcBef>
                <a:spcPts val="600"/>
              </a:spcBef>
              <a:defRPr sz="1600">
                <a:solidFill>
                  <a:srgbClr val="FFFFFF"/>
                </a:solidFill>
              </a:defRPr>
            </a:pPr>
            <a:r>
              <a:t>Project Archive: github.com/digital-witnessing-gaza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E3A8A"/>
                </a:solidFill>
                <a:latin typeface="Calibri"/>
              </a:defRPr>
            </a:pPr>
            <a:r>
              <a:t>Research Agenda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Introduction to digital witnessing and moral testimony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Methodology for analyzing the War in Gaza dataset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Quantitative findings of temporal and regional patterns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Qualitative insights from thematic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Conclusion on digital testimonies and moral reception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E3A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E3A8A"/>
                </a:solidFill>
                <a:latin typeface="Calibri"/>
              </a:defRPr>
            </a:pPr>
            <a:r>
              <a:t>Research Context &amp; Background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Research Context &amp; Background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Understanding the landscape of conflict documentation and digital witnessing.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E3A8A"/>
                </a:solidFill>
                <a:latin typeface="Calibri"/>
              </a:defRPr>
            </a:pPr>
            <a:r>
              <a:t>Problem Domain &amp; Current State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3B82F6"/>
                </a:solidFill>
              </a:defRPr>
            </a:pPr>
            <a:r>
              <a:t>Current Challenges in Conflict Reporting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1E40AF"/>
                </a:solidFill>
              </a:defRPr>
            </a:pPr>
            <a:r>
              <a:t>The Digital Documentation Landscape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Traditional reporting faces severe fragmentation due to geopolitical constraints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Information suppression creates significant gaps in historical records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Competing narratives and social trauma complicate objective documentation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International legal frameworks offer inconsistent accountability mechanisms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Proliferation of digital documentation since October 2023 across open data repositories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War in Gaza dataset systematically aggregates daily casualty and incident data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Numerical archives serve as alternative to traditional reporting mechanisms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Each data entry functions as a unit of testimony documenting Palestinian experiences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E3A8A"/>
                </a:solidFill>
                <a:latin typeface="Calibri"/>
              </a:defRPr>
            </a:pPr>
            <a:r>
              <a:t>Motivation &amp; Research Objectives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E3A8A"/>
                </a:solidFill>
              </a:defRPr>
            </a:pPr>
            <a:r>
              <a:t>Core Research Questions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>
                <a:solidFill>
                  <a:srgbClr val="1F2937"/>
                </a:solidFill>
              </a:defRPr>
            </a:pPr>
            <a:r>
              <a:t>How can quantitative data serve as moral testimony in contexts of information suppression? What mechanisms establish credibility in digital witnessing?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🎯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E3A8A"/>
                </a:solidFill>
              </a:defRPr>
            </a:pPr>
            <a:r>
              <a:t>Primary Objectives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>
                <a:solidFill>
                  <a:srgbClr val="1F2937"/>
                </a:solidFill>
              </a:defRPr>
            </a:pPr>
            <a:r>
              <a:t>Examine the War in Gaza dataset as digital witnessing, demonstrate numerical data's moral function, and provide insight into Palestinian experiences through data.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E3A8A"/>
                </a:solidFill>
              </a:defRPr>
            </a:pPr>
            <a:r>
              <a:t>Expected Impact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Develop new approaches to establish credibility and preserve memory through digital documentation in conflict zones.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E3A8A"/>
                </a:solidFill>
                <a:latin typeface="Calibri"/>
              </a:defRPr>
            </a:pPr>
            <a:r>
              <a:t>Related Work &amp; Literature Review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Previous approaches:</a:t>
            </a:r>
            <a:r>
              <a:rPr sz="2000" b="0">
                <a:solidFill>
                  <a:srgbClr val="1F2937"/>
                </a:solidFill>
                <a:latin typeface="Calibri"/>
              </a:rPr>
              <a:t> Traditional journalism, human rights documentation, oral history collection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Digital humanities methods for conflict documentation and memory preservation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Critical data studies examining power dynamics in information ecosystems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Limitations:</a:t>
            </a:r>
            <a:r>
              <a:rPr sz="2000" b="0">
                <a:solidFill>
                  <a:srgbClr val="1F2937"/>
                </a:solidFill>
                <a:latin typeface="Calibri"/>
              </a:rPr>
              <a:t> Emotional compression through statistical representation, abstraction from human dignity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Our differentiation:</a:t>
            </a:r>
            <a:r>
              <a:rPr sz="2000" b="0">
                <a:solidFill>
                  <a:srgbClr val="1F2937"/>
                </a:solidFill>
                <a:latin typeface="Calibri"/>
              </a:rPr>
              <a:t> Integration of quantitative patterns with qualitative narrative analysis treating data as collective memory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E3A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E3A8A"/>
                </a:solidFill>
                <a:latin typeface="Calibri"/>
              </a:defRPr>
            </a:pPr>
            <a:r>
              <a:t>Methodology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Research Methodology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Mixed-methods approach integrating quantitative and qualitative analysis.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1E3A8A"/>
                </a:solidFill>
                <a:latin typeface="Calibri"/>
              </a:defRPr>
            </a:pPr>
            <a:r>
              <a:t>Research Design &amp; Approach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828800"/>
            <a:ext cx="1554480" cy="640080"/>
          </a:xfrm>
          <a:prstGeom prst="rect">
            <a:avLst/>
          </a:prstGeom>
          <a:solidFill>
            <a:srgbClr val="3B82F6"/>
          </a:solidFill>
          <a:ln w="254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Data Collection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2468880" y="2148840"/>
            <a:ext cx="365760" cy="0"/>
          </a:xfrm>
          <a:prstGeom prst="line">
            <a:avLst/>
          </a:prstGeom>
          <a:ln w="38100">
            <a:solidFill>
              <a:srgbClr val="3B82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834640" y="1828800"/>
            <a:ext cx="1554480" cy="640080"/>
          </a:xfrm>
          <a:prstGeom prst="rect">
            <a:avLst/>
          </a:prstGeom>
          <a:solidFill>
            <a:srgbClr val="1E3A8A"/>
          </a:solidFill>
          <a:ln w="254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Quantitative Analysis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389120" y="2148840"/>
            <a:ext cx="365760" cy="0"/>
          </a:xfrm>
          <a:prstGeom prst="line">
            <a:avLst/>
          </a:prstGeom>
          <a:ln w="38100">
            <a:solidFill>
              <a:srgbClr val="3B82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4754880" y="1828800"/>
            <a:ext cx="1554480" cy="640080"/>
          </a:xfrm>
          <a:prstGeom prst="rect">
            <a:avLst/>
          </a:prstGeom>
          <a:solidFill>
            <a:srgbClr val="1E3A8A"/>
          </a:solidFill>
          <a:ln w="254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Qualitative Coding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6309360" y="2148840"/>
            <a:ext cx="365760" cy="0"/>
          </a:xfrm>
          <a:prstGeom prst="line">
            <a:avLst/>
          </a:prstGeom>
          <a:ln w="38100">
            <a:solidFill>
              <a:srgbClr val="3B82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6675120" y="1828800"/>
            <a:ext cx="1554480" cy="640080"/>
          </a:xfrm>
          <a:prstGeom prst="rect">
            <a:avLst/>
          </a:prstGeom>
          <a:solidFill>
            <a:srgbClr val="1E3A8A"/>
          </a:solidFill>
          <a:ln w="254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Integration &amp; Synthesis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