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Document Count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Neutral Legal (37.7%)</c:v>
                </c:pt>
                <c:pt idx="1">
                  <c:v>Empathetic Humanitarian (27.7%)</c:v>
                </c:pt>
                <c:pt idx="2">
                  <c:v>Critical/Accusatory (21.8%)</c:v>
                </c:pt>
                <c:pt idx="3">
                  <c:v>Defensive/Rebuttal (12.8%)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830</c:v>
                </c:pt>
                <c:pt idx="1">
                  <c:v>610</c:v>
                </c:pt>
                <c:pt idx="2">
                  <c:v>480</c:v>
                </c:pt>
                <c:pt idx="3">
                  <c:v>280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Entries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Africa</c:v>
                </c:pt>
                <c:pt idx="1">
                  <c:v>Europe</c:v>
                </c:pt>
                <c:pt idx="2">
                  <c:v>North America</c:v>
                </c:pt>
                <c:pt idx="3">
                  <c:v>Middle East</c:v>
                </c:pt>
                <c:pt idx="4">
                  <c:v>Asia-Pacific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720</c:v>
                </c:pt>
                <c:pt idx="1">
                  <c:v>540</c:v>
                </c:pt>
                <c:pt idx="2">
                  <c:v>430</c:v>
                </c:pt>
                <c:pt idx="3">
                  <c:v>360</c:v>
                </c:pt>
                <c:pt idx="4">
                  <c:v>150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Avg. Tone Score (0-1)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Africa</c:v>
                </c:pt>
                <c:pt idx="1">
                  <c:v>Europe</c:v>
                </c:pt>
                <c:pt idx="2">
                  <c:v>North America</c:v>
                </c:pt>
                <c:pt idx="3">
                  <c:v>Middle East</c:v>
                </c:pt>
                <c:pt idx="4">
                  <c:v>Asia-Pacific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0.78</c:v>
                </c:pt>
                <c:pt idx="1">
                  <c:v>0.52</c:v>
                </c:pt>
                <c:pt idx="2">
                  <c:v>0.41</c:v>
                </c:pt>
                <c:pt idx="3">
                  <c:v>0.65</c:v>
                </c:pt>
                <c:pt idx="4">
                  <c:v>0.55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‘The Law Speaks for the Silenced’: Trust, Moral Witnessing, and Communicative Authority in the South Africa v. Israel Genocide Proceedings (2023–2024)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Omar Khalil, Noor Ibrahim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Technology Institute, Al-Asnam; University of Ancient Babylon, Iram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Methodological Process Flow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4748B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1. Data Collection &amp; Curation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2. Quantitative Coding: Tone, Framing, Source Metrics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3. Statistical Analysis &amp; Pattern Identification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4. Qualitative Thematic Interpretation of Key Discourses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5. Integrative Analysis: Linking QUAN patterns with QUAL meanings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Coding Framework &amp; Key Variables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 Category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 Codes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Measurement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Tone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 Legal, Empathetic Humanitarian, Critical/Accusatory, Defensive/Rebuttal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Manual annotation; inter-coder reliability (κ = 0.81)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Framing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Legal-Procedural, Historical-Injustice, Civilian-Harm, Sovereignty-Defense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Presence/Absence scoring per document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Bias Alignment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Pro-South Africa (-1), Neutral (0), Pro-Israel (+1)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Composite score based on keyword and source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Source Credibility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Authority, Expert Citation, Eyewitness Testimony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3-point scale (Low, Medium, High)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Dataset Scope:</a:t>
            </a:r>
            <a:r>
              <a:rPr sz="2200" b="0">
                <a:solidFill>
                  <a:srgbClr val="1F2937"/>
                </a:solidFill>
                <a:latin typeface="Calibri"/>
              </a:rPr>
              <a:t> Limited to 2,200 publicly available documents; excludes closed diplomatic communications.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Regional Bias:</a:t>
            </a:r>
            <a:r>
              <a:rPr sz="2200" b="0">
                <a:solidFill>
                  <a:srgbClr val="1F2937"/>
                </a:solidFill>
                <a:latin typeface="Calibri"/>
              </a:rPr>
              <a:t> Sampling reflects available English-language discourse, though regional distribution was tracked (see results).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Temporal Frame: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Analysis covers Oct 2023–Apr 2024, capturing the filing and provisional measures phase.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Case Specificity:</a:t>
            </a:r>
            <a:r>
              <a:rPr sz="2200" b="0">
                <a:solidFill>
                  <a:srgbClr val="1F2937"/>
                </a:solidFill>
                <a:latin typeface="Calibri"/>
              </a:rPr>
              <a:t> Findings are contextual to the South Africa v. Israel case, though methodological framework is generalizable.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Interpretive Lens: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Analysis acknowledges the researchers' positionality regarding epistemic justice for marginalized narratives.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Section 4: Results - Quantitative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Empirical findings from the analysis of 2,200 legal and media documents.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Overall Tone Distribution Across Dataset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Tone Categories &amp; Bias Alignment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Tone Category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Count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Bias Score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Standard Deviation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Neutral Legal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830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37.7%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+0.12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0.18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Empathetic Humanitarian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27.7%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0.22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Critical/Accusatory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21.8%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+0.72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Defensive/Rebuttal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0.20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Regional Engagement &amp; Discursive Emphasis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Temporal Analysis: Discourse Volume &amp; Themes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4572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Month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Document Count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Bias Score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Predominant Discursive Themes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 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210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+0.33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Initial escalation, historical context framing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Nov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Reports of civilian harm, calls for investigation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Dec 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520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+0.47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ICJ filing by South Africa, legal arguments disseminated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Jan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ICJ hearings, live testimony, provisional measures order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Feb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+0.36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Diplomatic and state responses to the ICJ order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updates, compliance debates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Apr 2024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+0.25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Continued monitoring, discursive normalization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Key Statistical Finding: Empathy &amp; Legitimacy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Low-Empathy Framing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High-Empathy Framing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Relies primarily on legal proceduralism.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Lower perceived legitimacy scores from external raters (avg: 4.2/10).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Associated with traditional state-centric discourse.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• Weak correlation with trust metrics (r = 0.21).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Integrates legal argument with victim narratives.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Higher perceived legitimacy scores (avg: 7.8/10).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Characteristic of South Africa's filings and allied media.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Strong positive correlation with perceived legitimacy (r = 0.63).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Section 5: Discussion &amp; Qualitative Insights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 &amp; 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Synthesizing quantitative patterns with qualitative themes on trust and authority.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1. Research Context &amp; Background:</a:t>
            </a:r>
            <a:r>
              <a:rPr sz="2200" b="0">
                <a:solidFill>
                  <a:srgbClr val="1F2937"/>
                </a:solidFill>
                <a:latin typeface="Calibri"/>
              </a:rPr>
              <a:t> The South Africa v. Israel ICJ Case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2. Motivation, Objectives &amp; Literature Review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3. Methodology:</a:t>
            </a:r>
            <a:r>
              <a:rPr sz="2200" b="0">
                <a:solidFill>
                  <a:srgbClr val="1F2937"/>
                </a:solidFill>
                <a:latin typeface="Calibri"/>
              </a:rPr>
              <a:t> A Mixed-Methods Approach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4. Results:</a:t>
            </a:r>
            <a:r>
              <a:rPr sz="2200" b="0">
                <a:solidFill>
                  <a:srgbClr val="1F2937"/>
                </a:solidFill>
                <a:latin typeface="Calibri"/>
              </a:rPr>
              <a:t> Quantitative &amp; Qualitative Analysis of 2,200 Documents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5. Discussion: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Construction of Trust &amp; Communicative Authority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6. Conclusions, Contributions &amp; Future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Constructing Credibility: The Dual Pillars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Pillar 1: Procedural Rigor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South Africa's filing meticulously adhered to ICJ formalism, citing precedent and convention articles, establishing institutional credibility.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Pillar 2: Empathetic Resonance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The integration of victim affidavits, imagery of destruction, and historical context created moral authority and connected with a global public sphere.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The Trust Nexus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Trust emerged most strongly (r=0.63) where both pillars were present. Purely procedural or purely emotional appeals were less effective.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The Role of the 'Moral Witness' &amp; Communicative Authority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475569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• South Africa positioned itself as a 'moral witness' and procedural proxy for the Palestinian narrative, which lacks direct access to the ICJ.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475569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• Communicative authority was derived not just from statehood, but from this claimed role as a witness-bearer for systematic violence.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475569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• This challenged traditional hierarchies in international law, where Western states often hold discursive primacy.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475569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• Media amplification played a crucial role in translating the legal 'voice' from The Hague into global public discourse, extending its authority.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475569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• The case demonstrates how a Global South actor can successfully recalibrate the sources of authority in international legal communication.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Limitations of the Study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Evolving Case: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Analysis covers early stages; final ICJ judgment on merits will alter the discursive landscape.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Language Bias: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Corpus primarily English, potentially marginalizing non-English media and regional discourses.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Measuring 'Trust':</a:t>
            </a:r>
            <a:r>
              <a:rPr sz="2200" b="0">
                <a:solidFill>
                  <a:srgbClr val="1F2937"/>
                </a:solidFill>
                <a:latin typeface="Calibri"/>
              </a:rPr>
              <a:t> Perceived legitimacy scores rely on coder interpretation, a proxy for complex public perception.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Geopolitical Dynamics:</a:t>
            </a:r>
            <a:r>
              <a:rPr sz="2200" b="0">
                <a:solidFill>
                  <a:srgbClr val="1F2937"/>
                </a:solidFill>
                <a:latin typeface="Calibri"/>
              </a:rPr>
              <a:t> Intense polarization makes completely neutral analysis challenging; positionality is acknowledged.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Causal Claims:</a:t>
            </a:r>
            <a:r>
              <a:rPr sz="2200" b="0">
                <a:solidFill>
                  <a:srgbClr val="1F2937"/>
                </a:solidFill>
                <a:latin typeface="Calibri"/>
              </a:rPr>
              <a:t> Correlation (r=0.63) between empathy and legitimacy does not prove direct causation.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Key Contributions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4748B"/>
                </a:solidFill>
              </a:defRPr>
            </a:pPr>
            <a:r>
              <a:t>Key Contributions of This Research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293B"/>
                </a:solidFill>
              </a:defRPr>
            </a:pPr>
            <a:r>
              <a:t>Proposed Future 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Empirical analysis of credibility construction in a live, high-stakes international legal case.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Demonstrates the 'dual pillar' model: trust emerges from procedural rigor + empathetic resonance.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Quantifies the link between empathetic framing and perceived legitimacy (r=0.63).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Highlights the impactful role of Global South initiatives in shaping international legal discourse.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Provides a replicable mixed-methods framework for legal-media discourse analysis.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Extend timeline to analyze the final ICJ judgment and its reception.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Apply the framework to other ICJ cases (e.g., Ukraine v. Russia) for comparative insights.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Deepen qualitative analysis of 'counter-narratives' and defensive communication strategies.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Investigate the long-term impact of such cases on the normative authority of international law.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Incorporate computational linguistics for larger-scale, real-time discourse tracking.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4748B"/>
          </a:solidFill>
          <a:ln w="3810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The South Africa v. Israel case shows international legal credibility is built by fusing formal legal procedure with the moral force of empathetic, victim-centered narrative.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Global South actors can successfully assert communicative authority in international law by acting as 'moral witnesses' for silenced communities.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Trust in international justice, especially regarding atrocity crimes, depends on this integration of law's voice and the witness's resonance.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research@techinstitute.edu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www.techinstitute.edu/icj-discourse-study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Section 1: 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Examining a pivotal case in international legal discourse where a Global South nation invoked the Genocide Convention.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The Case: South Africa v. Israel at the ICJ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A landmark case (2023-2024) at the International Court of Justice (ICJ).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South Africa invoked the 1948 Genocide Convention against Israel, alleging violations in Gaza.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Represents a significant shift:</a:t>
            </a:r>
            <a:r>
              <a:rPr sz="2200" b="0">
                <a:solidFill>
                  <a:srgbClr val="1F2937"/>
                </a:solidFill>
                <a:latin typeface="Calibri"/>
              </a:rPr>
              <a:t> a Global South nation challenging a Western-aligned state in a core international law forum.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• The case sits at the intersection of international law, human rights, geopolitics, and media discourse.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Central question: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How are allegations of the 'crime of crimes' (genocide) mediated and given voice within formal legal institutions?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Core 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is institutional credibility and moral authority constructed when addressing genocide allegations amidst competing narratives and geopolitical tensions?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Key 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F2937"/>
                </a:solidFill>
              </a:defRPr>
            </a:pPr>
            <a:r>
              <a:t>1. How is credibility constructed in legal/media discourses on genocide? 2. What communicative factors correlate with perceived legitimacy? 3. How do institutional frameworks shape the reception of moral claims?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To advance understanding of epistemic justice, moral witnessing, and the influence of Global South initiatives in international law.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475569"/>
                </a:solidFill>
                <a:latin typeface="Calibri"/>
              </a:defRPr>
            </a:pPr>
            <a:r>
              <a:t>Section 2: Theoretical Framework &amp; Literature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Theoretical Framework &amp; Literature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Grounding the study in theories of epistemic justice, moral witnessing, and international legal discourse.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Related Work &amp; Theoretical Foundations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4748B"/>
                </a:solidFill>
              </a:defRPr>
            </a:pPr>
            <a:r>
              <a:t>Key Theoretical Concepts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293B"/>
                </a:solidFill>
              </a:defRPr>
            </a:pPr>
            <a:r>
              <a:t>Limitations in Existing Literature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Epistemic Justice (Fricker, 2007): Addressing testimonial and hermeneutical injustice against marginalized groups.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Moral Witnessing (Margalit, 2002): The role of bearing witness to atrocities for future moral memory.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Communicative Authority: How institutions and actors establish the right to be heard and believed.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Legal Formalism vs. Empathetic Resonance: The tension between procedural legal language and humanitarian narrative.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• Often focuses on established Western legal actors, neglecting Global South initiatives.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Separates legal analysis from media discourse analysis, missing their interplay.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Lacks empirical, mixed-methods studies on credibility construction in real-time international proceedings.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• Under-theorizes how trust is built when legal processes address ongoing, highly politicized conflicts.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Section 3: 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mixed-methods approach integrating quantitative content analysis with qualitative thematic interpretation.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475569"/>
                </a:solidFill>
                <a:latin typeface="Calibri"/>
              </a:defRPr>
            </a:pPr>
            <a:r>
              <a:t>Research Design &amp; Data Corpus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Mixed-Methods Design:</a:t>
            </a:r>
            <a:r>
              <a:rPr sz="2200" b="0">
                <a:solidFill>
                  <a:srgbClr val="1F2937"/>
                </a:solidFill>
                <a:latin typeface="Calibri"/>
              </a:rPr>
              <a:t> Sequential explanatory design (QUAN → qual).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Dataset:</a:t>
            </a:r>
            <a:r>
              <a:rPr sz="2200" b="0">
                <a:solidFill>
                  <a:srgbClr val="1F2937"/>
                </a:solidFill>
                <a:latin typeface="Calibri"/>
              </a:rPr>
              <a:t> 2,200 documents from October 2023 to April 2024.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Document Types:</a:t>
            </a:r>
            <a:r>
              <a:rPr sz="2200" b="0">
                <a:solidFill>
                  <a:srgbClr val="1F2937"/>
                </a:solidFill>
                <a:latin typeface="Calibri"/>
              </a:rPr>
              <a:t> Official ICJ filings, government statements, UN reports, and major international media coverage.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Sampling Strategy:</a:t>
            </a:r>
            <a:r>
              <a:rPr sz="2200" b="0">
                <a:solidFill>
                  <a:srgbClr val="1F2937"/>
                </a:solidFill>
                <a:latin typeface="Calibri"/>
              </a:rPr>
              <a:t> Stratified to ensure representation across regions and source types.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475569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• Tools:</a:t>
            </a:r>
            <a:r>
              <a:rPr sz="2200" b="0">
                <a:solidFill>
                  <a:srgbClr val="1F2937"/>
                </a:solidFill>
                <a:latin typeface="Calibri"/>
              </a:rPr>
              <a:t> Python (NLTK, spaCy) for quantitative analysis; NVivo for qualitative coding.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