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chart>
    <c:autoTitleDeleted val="0"/>
    <c:plotArea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Document Count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Neutral Legal (37.7%)</c:v>
                </c:pt>
                <c:pt idx="1">
                  <c:v>Empathetic Humanitarian (27.7%)</c:v>
                </c:pt>
                <c:pt idx="2">
                  <c:v>Critical/Accusatory (21.8%)</c:v>
                </c:pt>
                <c:pt idx="3">
                  <c:v>Defensive/Rebuttal (12.8%)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830</c:v>
                </c:pt>
                <c:pt idx="1">
                  <c:v>610</c:v>
                </c:pt>
                <c:pt idx="2">
                  <c:v>480</c:v>
                </c:pt>
                <c:pt idx="3">
                  <c:v>280</c:v>
                </c:pt>
              </c:numCache>
            </c:numRef>
          </c:val>
        </c:ser>
      </c:pieChart>
    </c:plotArea>
    <c:legend>
      <c:legendPos val="tr"/>
      <c:overlay val="0"/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Number of Entries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Africa</c:v>
                </c:pt>
                <c:pt idx="1">
                  <c:v>Europe</c:v>
                </c:pt>
                <c:pt idx="2">
                  <c:v>North America</c:v>
                </c:pt>
                <c:pt idx="3">
                  <c:v>Middle East</c:v>
                </c:pt>
                <c:pt idx="4">
                  <c:v>Asia-Pacific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720</c:v>
                </c:pt>
                <c:pt idx="1">
                  <c:v>540</c:v>
                </c:pt>
                <c:pt idx="2">
                  <c:v>430</c:v>
                </c:pt>
                <c:pt idx="3">
                  <c:v>360</c:v>
                </c:pt>
                <c:pt idx="4">
                  <c:v>150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Avg. Tone Score (0-1)</c:v>
                </c:pt>
              </c:strCache>
            </c:strRef>
          </c:tx>
          <c:dLbls>
            <c:txPr>
              <a:bodyPr/>
              <a:lstStyle/>
              <a:p>
                <a:pPr>
                  <a:defRPr sz="800"/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Africa</c:v>
                </c:pt>
                <c:pt idx="1">
                  <c:v>Europe</c:v>
                </c:pt>
                <c:pt idx="2">
                  <c:v>North America</c:v>
                </c:pt>
                <c:pt idx="3">
                  <c:v>Middle East</c:v>
                </c:pt>
                <c:pt idx="4">
                  <c:v>Asia-Pacific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0.78</c:v>
                </c:pt>
                <c:pt idx="1">
                  <c:v>0.52</c:v>
                </c:pt>
                <c:pt idx="2">
                  <c:v>0.41</c:v>
                </c:pt>
                <c:pt idx="3">
                  <c:v>0.65</c:v>
                </c:pt>
                <c:pt idx="4">
                  <c:v>0.55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</a:p>
        </c:txPr>
        <c:crossAx val="-2068027336"/>
        <c:crosses val="autoZero"/>
      </c:valAx>
    </c:plotArea>
    <c:legend>
      <c:legendPos val="tr"/>
      <c:overlay val="0"/>
      <c:txPr>
        <a:bodyPr/>
        <a:lstStyle/>
        <a:p>
          <a:pPr>
            <a:defRPr sz="9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 rot="2700000">
            <a:off x="457200" y="457200"/>
            <a:ext cx="1828800" cy="18288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Cross 3"/>
          <p:cNvSpPr/>
          <p:nvPr/>
        </p:nvSpPr>
        <p:spPr>
          <a:xfrm>
            <a:off x="7315200" y="5029200"/>
            <a:ext cx="1828800" cy="1828800"/>
          </a:xfrm>
          <a:prstGeom prst="plus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20400000">
            <a:off x="6400800" y="914400"/>
            <a:ext cx="3200400" cy="137160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800" b="1">
                <a:solidFill>
                  <a:srgbClr val="FFFFFF"/>
                </a:solidFill>
                <a:latin typeface="Calibri"/>
              </a:defRPr>
            </a:pPr>
            <a:r>
              <a:t>‘The Law Speaks for the Silenced’: Trust, Moral Witnessing, and Communicative Authority in the South Africa v. Israel Genocide Proceedings (2023–2024)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4114800"/>
            <a:ext cx="64008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Omar Khalil, Noor Ibrahim</a:t>
            </a:r>
          </a:p>
          <a:p>
            <a:pPr algn="ctr">
              <a:defRPr sz="1800">
                <a:solidFill>
                  <a:srgbClr val="FFFFFF"/>
                </a:solidFill>
                <a:latin typeface="Calibri"/>
              </a:defRPr>
            </a:pPr>
            <a:r>
              <a:t>Technology Institute, Al-Asnam; University of Ancient Babylon, Iram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475569"/>
                </a:solidFill>
                <a:latin typeface="Calibri"/>
              </a:defRPr>
            </a:pPr>
            <a:r>
              <a:t>Methodological Process Flow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1170432" cy="640080"/>
          </a:xfrm>
          <a:prstGeom prst="rect">
            <a:avLst/>
          </a:prstGeom>
          <a:solidFill>
            <a:srgbClr val="64748B"/>
          </a:solidFill>
          <a:ln w="254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t>1. Data Collection &amp; Curation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2084832" y="2148840"/>
            <a:ext cx="365760" cy="0"/>
          </a:xfrm>
          <a:prstGeom prst="line">
            <a:avLst/>
          </a:prstGeom>
          <a:ln w="381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2450592" y="1828800"/>
            <a:ext cx="1170432" cy="640080"/>
          </a:xfrm>
          <a:prstGeom prst="rect">
            <a:avLst/>
          </a:prstGeom>
          <a:solidFill>
            <a:srgbClr val="475569"/>
          </a:solidFill>
          <a:ln w="254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2. Quantitative Coding: Tone, Framing, Source Metrics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3621024" y="2148840"/>
            <a:ext cx="365760" cy="0"/>
          </a:xfrm>
          <a:prstGeom prst="line">
            <a:avLst/>
          </a:prstGeom>
          <a:ln w="381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3986784" y="1828800"/>
            <a:ext cx="1170432" cy="640080"/>
          </a:xfrm>
          <a:prstGeom prst="rect">
            <a:avLst/>
          </a:prstGeom>
          <a:solidFill>
            <a:srgbClr val="475569"/>
          </a:solidFill>
          <a:ln w="254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3. Statistical Analysis &amp; Pattern Identification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5157216" y="2148840"/>
            <a:ext cx="365760" cy="0"/>
          </a:xfrm>
          <a:prstGeom prst="line">
            <a:avLst/>
          </a:prstGeom>
          <a:ln w="381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522976" y="1828800"/>
            <a:ext cx="1170432" cy="640080"/>
          </a:xfrm>
          <a:prstGeom prst="rect">
            <a:avLst/>
          </a:prstGeom>
          <a:solidFill>
            <a:srgbClr val="475569"/>
          </a:solidFill>
          <a:ln w="254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000" b="1">
                <a:solidFill>
                  <a:srgbClr val="FFFFFF"/>
                </a:solidFill>
              </a:defRPr>
            </a:pPr>
            <a:r>
              <a:t>4. Qualitative Thematic Interpretation of Key Discourses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693408" y="2148840"/>
            <a:ext cx="365760" cy="0"/>
          </a:xfrm>
          <a:prstGeom prst="line">
            <a:avLst/>
          </a:prstGeom>
          <a:ln w="381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059168" y="1828800"/>
            <a:ext cx="1170432" cy="640080"/>
          </a:xfrm>
          <a:prstGeom prst="rect">
            <a:avLst/>
          </a:prstGeom>
          <a:solidFill>
            <a:srgbClr val="475569"/>
          </a:solidFill>
          <a:ln w="254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t>5. Integrative Analysis: Linking QUAN patterns with QUAL meanings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475569"/>
                </a:solidFill>
                <a:latin typeface="Calibri"/>
              </a:defRPr>
            </a:pPr>
            <a:r>
              <a:t>Coding Framework &amp; Key Variables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438400"/>
                <a:gridCol w="243840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Variable Category</a:t>
                      </a:r>
                    </a:p>
                  </a:txBody>
                  <a:tcPr>
                    <a:solidFill>
                      <a:srgbClr val="47556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Specific Codes</a:t>
                      </a:r>
                    </a:p>
                  </a:txBody>
                  <a:tcPr>
                    <a:solidFill>
                      <a:srgbClr val="47556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Measurement</a:t>
                      </a:r>
                    </a:p>
                  </a:txBody>
                  <a:tcPr>
                    <a:solidFill>
                      <a:srgbClr val="475569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Tone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Neutral Legal, Empathetic Humanitarian, Critical/Accusatory, Defensive/Rebuttal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Manual annotation; inter-coder reliability (κ = 0.81)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Framing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Legal-Procedural, Historical-Injustice, Civilian-Harm, Sovereignty-Defense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Presence/Absence scoring per document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Bias Alignment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Pro-South Africa (-1), Neutral (0), Pro-Israel (+1)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Composite score based on keyword and source analysis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Source Credibility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Institutional Authority, Expert Citation, Eyewitness Testimony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3-point scale (Low, Medium, High)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475569"/>
                </a:solidFill>
                <a:latin typeface="Calibri"/>
              </a:defRPr>
            </a:pPr>
            <a:r>
              <a:t>Constraints &amp; Assumptions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• Dataset Scope:</a:t>
            </a:r>
            <a:r>
              <a:rPr sz="2200" b="0">
                <a:solidFill>
                  <a:srgbClr val="1F2937"/>
                </a:solidFill>
                <a:latin typeface="Calibri"/>
              </a:rPr>
              <a:t> Limited to 2,200 publicly available documents; excludes closed diplomatic communications.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• Regional Bias:</a:t>
            </a:r>
            <a:r>
              <a:rPr sz="2200" b="0">
                <a:solidFill>
                  <a:srgbClr val="1F2937"/>
                </a:solidFill>
                <a:latin typeface="Calibri"/>
              </a:rPr>
              <a:t> Sampling reflects available English-language discourse, though regional distribution was tracked (see results).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• Temporal Frame:</a:t>
            </a:r>
            <a:r>
              <a:rPr sz="2200" b="0">
                <a:solidFill>
                  <a:srgbClr val="1F2937"/>
                </a:solidFill>
                <a:latin typeface="Calibri"/>
              </a:rPr>
              <a:t> Analysis covers Oct 2023–Apr 2024, capturing the filing and provisional measures phase.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• Case Specificity:</a:t>
            </a:r>
            <a:r>
              <a:rPr sz="2200" b="0">
                <a:solidFill>
                  <a:srgbClr val="1F2937"/>
                </a:solidFill>
                <a:latin typeface="Calibri"/>
              </a:rPr>
              <a:t> Findings are contextual to the South Africa v. Israel case, though methodological framework is generalizable.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• Interpretive Lens:</a:t>
            </a:r>
            <a:r>
              <a:rPr sz="2200" b="0">
                <a:solidFill>
                  <a:srgbClr val="1F2937"/>
                </a:solidFill>
                <a:latin typeface="Calibri"/>
              </a:rPr>
              <a:t> Analysis acknowledges the researchers' positionality regarding epistemic justice for marginalized narratives.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475569"/>
                </a:solidFill>
                <a:latin typeface="Calibri"/>
              </a:defRPr>
            </a:pPr>
            <a:r>
              <a:t>Section 4: Results - Quantitative Analysis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Results &amp; Analysis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Empirical findings from the analysis of 2,200 legal and media documents.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475569"/>
                </a:solidFill>
                <a:latin typeface="Calibri"/>
              </a:defRPr>
            </a:pPr>
            <a:r>
              <a:t>Overall Tone Distribution Across Dataset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475569"/>
                </a:solidFill>
                <a:latin typeface="Calibri"/>
              </a:defRPr>
            </a:pPr>
            <a:r>
              <a:t>Tone Categories &amp; Bias Alignment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040"/>
                <a:gridCol w="1463040"/>
                <a:gridCol w="1463040"/>
                <a:gridCol w="1463040"/>
                <a:gridCol w="1463040"/>
              </a:tblGrid>
              <a:tr h="73152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Tone Category</a:t>
                      </a:r>
                    </a:p>
                  </a:txBody>
                  <a:tcPr>
                    <a:solidFill>
                      <a:srgbClr val="47556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Count</a:t>
                      </a:r>
                    </a:p>
                  </a:txBody>
                  <a:tcPr>
                    <a:solidFill>
                      <a:srgbClr val="47556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Percentage</a:t>
                      </a:r>
                    </a:p>
                  </a:txBody>
                  <a:tcPr>
                    <a:solidFill>
                      <a:srgbClr val="47556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Mean Bias Score</a:t>
                      </a:r>
                    </a:p>
                  </a:txBody>
                  <a:tcPr>
                    <a:solidFill>
                      <a:srgbClr val="47556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Standard Deviation</a:t>
                      </a:r>
                    </a:p>
                  </a:txBody>
                  <a:tcPr>
                    <a:solidFill>
                      <a:srgbClr val="475569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Neutral Legal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830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37.7%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+0.12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0.18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Empathetic Humanitarian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610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27.7%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+0.58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0.22</a:t>
                      </a: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Critical/Accusatory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480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21.8%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+0.72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Defensive/Rebuttal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12.8%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-0.65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0.20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475569"/>
                </a:solidFill>
                <a:latin typeface="Calibri"/>
              </a:defRPr>
            </a:pPr>
            <a:r>
              <a:t>Regional Engagement &amp; Discursive Emphasis</a:t>
            </a:r>
          </a:p>
        </p:txBody>
      </p:sp>
      <p:graphicFrame>
        <p:nvGraphicFramePr>
          <p:cNvPr id="6" name="Chart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475569"/>
                </a:solidFill>
                <a:latin typeface="Calibri"/>
              </a:defRPr>
            </a:pPr>
            <a:r>
              <a:t>Temporal Analysis: Discourse Volume &amp; Themes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2011680"/>
          <a:ext cx="73152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</a:tblGrid>
              <a:tr h="457200"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Month</a:t>
                      </a:r>
                    </a:p>
                  </a:txBody>
                  <a:tcPr>
                    <a:solidFill>
                      <a:srgbClr val="47556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Document Count</a:t>
                      </a:r>
                    </a:p>
                  </a:txBody>
                  <a:tcPr>
                    <a:solidFill>
                      <a:srgbClr val="47556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Mean Bias Score</a:t>
                      </a:r>
                    </a:p>
                  </a:txBody>
                  <a:tcPr>
                    <a:solidFill>
                      <a:srgbClr val="47556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b="1" sz="1400">
                          <a:solidFill>
                            <a:srgbClr val="FFFFFF"/>
                          </a:solidFill>
                        </a:rPr>
                        <a:t>Predominant Discursive Themes</a:t>
                      </a:r>
                    </a:p>
                  </a:txBody>
                  <a:tcPr>
                    <a:solidFill>
                      <a:srgbClr val="475569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Oct 2023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210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+0.33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Initial escalation, historical context framing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Nov 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+0.41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Reports of civilian harm, calls for investigation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Dec 2023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520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+0.47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ICJ filing by South Africa, legal arguments disseminated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Jan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450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+0.44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ICJ hearings, live testimony, provisional measures order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Feb 2024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380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+0.36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Diplomatic and state responses to the ICJ order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Mar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190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+0.29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Humanitarian updates, compliance debates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Apr 2024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80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+0.25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F2937"/>
                          </a:solidFill>
                        </a:rPr>
                        <a:t>Continued monitoring, discursive normalization</a:t>
                      </a:r>
                    </a:p>
                  </a:txBody>
                  <a:tcP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475569"/>
                </a:solidFill>
                <a:latin typeface="Calibri"/>
              </a:defRPr>
            </a:pPr>
            <a:r>
              <a:t>Key Statistical Finding: Empathy &amp; Legitimacy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1371600"/>
            <a:ext cx="3200400" cy="4572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Low-Empathy Framing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5029200" y="1371600"/>
            <a:ext cx="3200400" cy="45720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t>High-Empathy Framing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1828800"/>
            <a:ext cx="3200400" cy="640080"/>
          </a:xfrm>
          <a:prstGeom prst="rect">
            <a:avLst/>
          </a:prstGeom>
          <a:solidFill>
            <a:srgbClr val="475569"/>
          </a:solidFill>
          <a:ln w="12700">
            <a:solidFill>
              <a:srgbClr val="6474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Relies primarily on legal proceduralism.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651760"/>
            <a:ext cx="3200400" cy="640080"/>
          </a:xfrm>
          <a:prstGeom prst="rect">
            <a:avLst/>
          </a:prstGeom>
          <a:solidFill>
            <a:srgbClr val="475569"/>
          </a:solidFill>
          <a:ln w="12700">
            <a:solidFill>
              <a:srgbClr val="6474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• Lower perceived legitimacy scores from external raters (avg: 4.2/10).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4400" y="3474720"/>
            <a:ext cx="3200400" cy="640080"/>
          </a:xfrm>
          <a:prstGeom prst="rect">
            <a:avLst/>
          </a:prstGeom>
          <a:solidFill>
            <a:srgbClr val="475569"/>
          </a:solidFill>
          <a:ln w="12700">
            <a:solidFill>
              <a:srgbClr val="6474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• Associated with traditional state-centric discourse.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14400" y="4297679"/>
            <a:ext cx="3200400" cy="640080"/>
          </a:xfrm>
          <a:prstGeom prst="rect">
            <a:avLst/>
          </a:prstGeom>
          <a:solidFill>
            <a:srgbClr val="475569"/>
          </a:solidFill>
          <a:ln w="12700">
            <a:solidFill>
              <a:srgbClr val="64748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200">
                <a:solidFill>
                  <a:srgbClr val="FFFFFF"/>
                </a:solidFill>
              </a:defRPr>
            </a:pPr>
            <a:r>
              <a:t>• Weak correlation with trust metrics (r = 0.21).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0" y="1828800"/>
            <a:ext cx="3200400" cy="640080"/>
          </a:xfrm>
          <a:prstGeom prst="rect">
            <a:avLst/>
          </a:prstGeom>
          <a:solidFill>
            <a:srgbClr val="475569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• Integrates legal argument with victim narratives.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29200" y="2651760"/>
            <a:ext cx="3200400" cy="640080"/>
          </a:xfrm>
          <a:prstGeom prst="rect">
            <a:avLst/>
          </a:prstGeom>
          <a:solidFill>
            <a:srgbClr val="475569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• Higher perceived legitimacy scores (avg: 7.8/10).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0" y="3474720"/>
            <a:ext cx="3200400" cy="640080"/>
          </a:xfrm>
          <a:prstGeom prst="rect">
            <a:avLst/>
          </a:prstGeom>
          <a:solidFill>
            <a:srgbClr val="475569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• Characteristic of South Africa's filings and allied media.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0" y="4297679"/>
            <a:ext cx="3200400" cy="640080"/>
          </a:xfrm>
          <a:prstGeom prst="rect">
            <a:avLst/>
          </a:prstGeom>
          <a:solidFill>
            <a:srgbClr val="475569"/>
          </a:solidFill>
          <a:ln w="12700">
            <a:solidFill>
              <a:srgbClr val="1E29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/>
          <a:lstStyle/>
          <a:p>
            <a:pPr>
              <a:defRPr sz="1000">
                <a:solidFill>
                  <a:srgbClr val="FFFFFF"/>
                </a:solidFill>
              </a:defRPr>
            </a:pPr>
            <a:r>
              <a:t>• Strong positive correlation with perceived legitimacy (r = 0.63).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4114800" y="2148840"/>
            <a:ext cx="914400" cy="0"/>
          </a:xfrm>
          <a:prstGeom prst="bentConnector3">
            <a:avLst/>
          </a:prstGeom>
          <a:ln w="254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114800" y="2971800"/>
            <a:ext cx="914400" cy="0"/>
          </a:xfrm>
          <a:prstGeom prst="bentConnector3">
            <a:avLst/>
          </a:prstGeom>
          <a:ln w="254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14800" y="3794759"/>
            <a:ext cx="914400" cy="0"/>
          </a:xfrm>
          <a:prstGeom prst="bentConnector3">
            <a:avLst/>
          </a:prstGeom>
          <a:ln w="254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114800" y="4617719"/>
            <a:ext cx="914400" cy="0"/>
          </a:xfrm>
          <a:prstGeom prst="bentConnector3">
            <a:avLst/>
          </a:prstGeom>
          <a:ln w="25400">
            <a:solidFill>
              <a:srgbClr val="64748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475569"/>
                </a:solidFill>
                <a:latin typeface="Calibri"/>
              </a:defRPr>
            </a:pPr>
            <a:r>
              <a:t>Section 5: Discussion &amp; Qualitative Insights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Discussion &amp; Interpretation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Synthesizing quantitative patterns with qualitative themes on trust and authority.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475569"/>
                </a:solidFill>
                <a:latin typeface="Calibri"/>
              </a:defRPr>
            </a:pPr>
            <a:r>
              <a:t>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1. Research Context &amp; Background:</a:t>
            </a:r>
            <a:r>
              <a:rPr sz="2200" b="0">
                <a:solidFill>
                  <a:srgbClr val="1F2937"/>
                </a:solidFill>
                <a:latin typeface="Calibri"/>
              </a:rPr>
              <a:t> The South Africa v. Israel ICJ Case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2. Motivation, Objectives &amp; Literature Review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3. Methodology:</a:t>
            </a:r>
            <a:r>
              <a:rPr sz="2200" b="0">
                <a:solidFill>
                  <a:srgbClr val="1F2937"/>
                </a:solidFill>
                <a:latin typeface="Calibri"/>
              </a:rPr>
              <a:t> A Mixed-Methods Approach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4. Results:</a:t>
            </a:r>
            <a:r>
              <a:rPr sz="2200" b="0">
                <a:solidFill>
                  <a:srgbClr val="1F2937"/>
                </a:solidFill>
                <a:latin typeface="Calibri"/>
              </a:rPr>
              <a:t> Quantitative &amp; Qualitative Analysis of 2,200 Documents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5. Discussion: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Construction of Trust &amp; Communicative Authority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6. Conclusions, Contributions &amp; Future Work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19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475569"/>
                </a:solidFill>
                <a:latin typeface="Calibri"/>
              </a:defRPr>
            </a:pPr>
            <a:r>
              <a:t>Constructing Credibility: The Dual Pillars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75569"/>
                </a:solidFill>
              </a:defRPr>
            </a:pPr>
            <a:r>
              <a:t>Pillar 1: Procedural Rigor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South Africa's filing meticulously adhered to ICJ formalism, citing precedent and convention articles, establishing institutional credibility.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♥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75569"/>
                </a:solidFill>
              </a:defRPr>
            </a:pPr>
            <a:r>
              <a:t>Pillar 2: Empathetic Resonance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1F2937"/>
                </a:solidFill>
              </a:defRPr>
            </a:pPr>
            <a:r>
              <a:t>The integration of victim affidavits, imagery of destruction, and historical context created moral authority and connected with a global public sphere.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75569"/>
                </a:solidFill>
              </a:defRPr>
            </a:pPr>
            <a:r>
              <a:t>The Trust Nexus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Trust emerged most strongly (r=0.63) where both pillars were present. Purely procedural or purely emotional appeals were less effective.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20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475569"/>
                </a:solidFill>
                <a:latin typeface="Calibri"/>
              </a:defRPr>
            </a:pPr>
            <a:r>
              <a:t>The Role of the 'Moral Witness' &amp; Communicative Authority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475569"/>
                </a:solidFill>
                <a:latin typeface="Calibri"/>
              </a:rPr>
              <a:t>◆  </a:t>
            </a:r>
            <a:r>
              <a:rPr sz="2000">
                <a:solidFill>
                  <a:srgbClr val="1F2937"/>
                </a:solidFill>
                <a:latin typeface="Calibri"/>
              </a:rPr>
              <a:t>• South Africa positioned itself as a 'moral witness' and procedural proxy for the Palestinian narrative, which lacks direct access to the ICJ.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475569"/>
                </a:solidFill>
                <a:latin typeface="Calibri"/>
              </a:rPr>
              <a:t>◆  </a:t>
            </a:r>
            <a:r>
              <a:rPr sz="2000">
                <a:solidFill>
                  <a:srgbClr val="1F2937"/>
                </a:solidFill>
                <a:latin typeface="Calibri"/>
              </a:rPr>
              <a:t>• Communicative authority was derived not just from statehood, but from this claimed role as a witness-bearer for systematic violence.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475569"/>
                </a:solidFill>
                <a:latin typeface="Calibri"/>
              </a:rPr>
              <a:t>◆  </a:t>
            </a:r>
            <a:r>
              <a:rPr sz="2000">
                <a:solidFill>
                  <a:srgbClr val="1F2937"/>
                </a:solidFill>
                <a:latin typeface="Calibri"/>
              </a:rPr>
              <a:t>• This challenged traditional hierarchies in international law, where Western states often hold discursive primacy.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475569"/>
                </a:solidFill>
                <a:latin typeface="Calibri"/>
              </a:rPr>
              <a:t>◆  </a:t>
            </a:r>
            <a:r>
              <a:rPr sz="2000">
                <a:solidFill>
                  <a:srgbClr val="1F2937"/>
                </a:solidFill>
                <a:latin typeface="Calibri"/>
              </a:rPr>
              <a:t>• Media amplification played a crucial role in translating the legal 'voice' from The Hague into global public discourse, extending its authority.</a:t>
            </a:r>
          </a:p>
          <a:p>
            <a:pPr>
              <a:spcBef>
                <a:spcPts val="700"/>
              </a:spcBef>
              <a:spcAft>
                <a:spcPts val="700"/>
              </a:spcAft>
            </a:pPr>
            <a:r>
              <a:rPr sz="2000">
                <a:solidFill>
                  <a:srgbClr val="475569"/>
                </a:solidFill>
                <a:latin typeface="Calibri"/>
              </a:rPr>
              <a:t>◆  </a:t>
            </a:r>
            <a:r>
              <a:rPr sz="2000">
                <a:solidFill>
                  <a:srgbClr val="1F2937"/>
                </a:solidFill>
                <a:latin typeface="Calibri"/>
              </a:rPr>
              <a:t>• The case demonstrates how a Global South actor can successfully recalibrate the sources of authority in international legal communication.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475569"/>
                </a:solidFill>
                <a:latin typeface="Calibri"/>
              </a:defRPr>
            </a:pPr>
            <a:r>
              <a:t>Limitations of the Study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• Evolving Case:</a:t>
            </a:r>
            <a:r>
              <a:rPr sz="2200" b="0">
                <a:solidFill>
                  <a:srgbClr val="1F2937"/>
                </a:solidFill>
                <a:latin typeface="Calibri"/>
              </a:rPr>
              <a:t> Analysis covers early stages; final ICJ judgment on merits will alter the discursive landscape.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• Language Bias:</a:t>
            </a:r>
            <a:r>
              <a:rPr sz="2200" b="0">
                <a:solidFill>
                  <a:srgbClr val="1F2937"/>
                </a:solidFill>
                <a:latin typeface="Calibri"/>
              </a:rPr>
              <a:t> Corpus primarily English, potentially marginalizing non-English media and regional discourses.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• Measuring 'Trust':</a:t>
            </a:r>
            <a:r>
              <a:rPr sz="2200" b="0">
                <a:solidFill>
                  <a:srgbClr val="1F2937"/>
                </a:solidFill>
                <a:latin typeface="Calibri"/>
              </a:rPr>
              <a:t> Perceived legitimacy scores rely on coder interpretation, a proxy for complex public perception.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• Geopolitical Dynamics:</a:t>
            </a:r>
            <a:r>
              <a:rPr sz="2200" b="0">
                <a:solidFill>
                  <a:srgbClr val="1F2937"/>
                </a:solidFill>
                <a:latin typeface="Calibri"/>
              </a:rPr>
              <a:t> Intense polarization makes completely neutral analysis challenging; positionality is acknowledged.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• Causal Claims:</a:t>
            </a:r>
            <a:r>
              <a:rPr sz="2200" b="0">
                <a:solidFill>
                  <a:srgbClr val="1F2937"/>
                </a:solidFill>
                <a:latin typeface="Calibri"/>
              </a:rPr>
              <a:t> Correlation (r=0.63) between empathy and legitimacy does not prove direct causation.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475569"/>
                </a:solidFill>
                <a:latin typeface="Calibri"/>
              </a:defRPr>
            </a:pPr>
            <a:r>
              <a:t>Key Contributions &amp; Future 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4748B"/>
                </a:solidFill>
              </a:defRPr>
            </a:pPr>
            <a:r>
              <a:t>Key Contributions of This Research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E293B"/>
                </a:solidFill>
              </a:defRPr>
            </a:pPr>
            <a:r>
              <a:t>Proposed Future Work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• Empirical analysis of credibility construction in a live, high-stakes international legal case.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• Demonstrates the 'dual pillar' model: trust emerges from procedural rigor + empathetic resonance.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• Quantifies the link between empathetic framing and perceived legitimacy (r=0.63).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• Highlights the impactful role of Global South initiatives in shaping international legal discourse.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• Provides a replicable mixed-methods framework for legal-media discourse analysis.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• Extend timeline to analyze the final ICJ judgment and its reception.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• Apply the framework to other ICJ cases (e.g., Ukraine v. Russia) for comparative insights.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• Deepen qualitative analysis of 'counter-narratives' and defensive communication strategies.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• Investigate the long-term impact of such cases on the normative authority of international law.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• Incorporate computational linguistics for larger-scale, real-time discourse tracking.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475569"/>
                </a:solidFill>
                <a:latin typeface="Calibri"/>
              </a:defRPr>
            </a:pPr>
            <a:r>
              <a:t>Conclusions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274320" y="1554480"/>
            <a:ext cx="8595360" cy="4389120"/>
          </a:xfrm>
          <a:prstGeom prst="rect">
            <a:avLst/>
          </a:prstGeom>
          <a:solidFill>
            <a:srgbClr val="64748B"/>
          </a:solidFill>
          <a:ln w="38100">
            <a:solidFill>
              <a:srgbClr val="47556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1828800"/>
            <a:ext cx="7772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The South Africa v. Israel case shows international legal credibility is built by fusing formal legal procedure with the moral force of empathetic, victim-centered narrative.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Global South actors can successfully assert communicative authority in international law by acting as 'moral witnesses' for silenced communities.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1800">
                <a:solidFill>
                  <a:srgbClr val="475569"/>
                </a:solidFill>
              </a:rPr>
              <a:t>◆  </a:t>
            </a:r>
            <a:r>
              <a:rPr sz="1800">
                <a:solidFill>
                  <a:srgbClr val="FFFFFF"/>
                </a:solidFill>
              </a:rPr>
              <a:t>Trust in international justice, especially regarding atrocity crimes, depends on this integration of law's voice and the witness's resonance.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475569"/>
                </a:solidFill>
                <a:latin typeface="Calibri"/>
              </a:defRPr>
            </a:pPr>
          </a:p>
        </p:txBody>
      </p:sp>
      <p:sp>
        <p:nvSpPr>
          <p:cNvPr id="7" name="Oval 6"/>
          <p:cNvSpPr/>
          <p:nvPr/>
        </p:nvSpPr>
        <p:spPr>
          <a:xfrm>
            <a:off x="6858000" y="-914400"/>
            <a:ext cx="2743200" cy="274320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-914400" y="3657600"/>
            <a:ext cx="2286000" cy="2286000"/>
          </a:xfrm>
          <a:prstGeom prst="ellipse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7200" y="1828800"/>
            <a:ext cx="8229600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800" b="1">
                <a:solidFill>
                  <a:srgbClr val="FFFFFF"/>
                </a:solidFill>
              </a:defRPr>
            </a:pPr>
            <a:r>
              <a:t>Thank You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200400"/>
            <a:ext cx="8229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>
                <a:solidFill>
                  <a:srgbClr val="FFFFFF"/>
                </a:solidFill>
              </a:defRPr>
            </a:pPr>
            <a:r>
              <a:t>For questions: research@techinstitute.edu</a:t>
            </a:r>
          </a:p>
          <a:p>
            <a:pPr algn="ctr">
              <a:spcBef>
                <a:spcPts val="600"/>
              </a:spcBef>
              <a:defRPr sz="1600">
                <a:solidFill>
                  <a:srgbClr val="FFFFFF"/>
                </a:solidFill>
              </a:defRPr>
            </a:pPr>
            <a:r>
              <a:t>Project Archive: www.techinstitute.edu/icj-discourse-study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2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475569"/>
                </a:solidFill>
                <a:latin typeface="Calibri"/>
              </a:defRPr>
            </a:pPr>
            <a:r>
              <a:t>Section 1: Research Context &amp; Background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Research Context &amp; Background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Examining a pivotal case in international legal discourse where a Global South nation invoked the Genocide Convention.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3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475569"/>
                </a:solidFill>
                <a:latin typeface="Calibri"/>
              </a:defRPr>
            </a:pPr>
            <a:r>
              <a:t>The Case: South Africa v. Israel at the ICJ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A landmark case (2023-2024) at the International Court of Justice (ICJ).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South Africa invoked the 1948 Genocide Convention against Israel, alleging violations in Gaza.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• Represents a significant shift:</a:t>
            </a:r>
            <a:r>
              <a:rPr sz="2200" b="0">
                <a:solidFill>
                  <a:srgbClr val="1F2937"/>
                </a:solidFill>
                <a:latin typeface="Calibri"/>
              </a:rPr>
              <a:t> a Global South nation challenging a Western-aligned state in a core international law forum.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>
                <a:solidFill>
                  <a:srgbClr val="1F2937"/>
                </a:solidFill>
                <a:latin typeface="Calibri"/>
              </a:rPr>
              <a:t>• The case sits at the intersection of international law, human rights, geopolitics, and media discourse.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• Central question:</a:t>
            </a:r>
            <a:r>
              <a:rPr sz="2200" b="0">
                <a:solidFill>
                  <a:srgbClr val="1F2937"/>
                </a:solidFill>
                <a:latin typeface="Calibri"/>
              </a:rPr>
              <a:t> How are allegations of the 'crime of crimes' (genocide) mediated and given voice within formal legal institutions?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4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475569"/>
                </a:solidFill>
                <a:latin typeface="Calibri"/>
              </a:defRPr>
            </a:pPr>
            <a:r>
              <a:t>Motivation &amp; Research Objectives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85800" y="1371600"/>
            <a:ext cx="3657600" cy="13716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2286000" y="1645920"/>
            <a:ext cx="457200" cy="45720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860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75569"/>
                </a:solidFill>
              </a:defRPr>
            </a:pPr>
            <a:r>
              <a:t>Core Problem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>
                <a:solidFill>
                  <a:srgbClr val="1F2937"/>
                </a:solidFill>
              </a:defRPr>
            </a:pPr>
            <a:r>
              <a:t>How is institutional credibility and moral authority constructed when addressing genocide allegations amidst competing narratives and geopolitical tensions?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800600" y="137160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800600" y="1371600"/>
            <a:ext cx="3657600" cy="13716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400800" y="1645920"/>
            <a:ext cx="457200" cy="457200"/>
          </a:xfrm>
          <a:prstGeom prst="ellipse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64592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3480" y="224028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🎯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83480" y="219456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75569"/>
                </a:solidFill>
              </a:defRPr>
            </a:pPr>
            <a:r>
              <a:t>Key Research Questions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83480" y="269748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>
                <a:solidFill>
                  <a:srgbClr val="1F2937"/>
                </a:solidFill>
              </a:defRPr>
            </a:pPr>
            <a:r>
              <a:t>1. How is credibility constructed in legal/media discourses on genocide? 2. What communicative factors correlate with perceived legitimacy? 3. How do institutional frameworks shape the reception of moral claims?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3931920"/>
            <a:ext cx="3657600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685800" y="3931920"/>
            <a:ext cx="3657600" cy="13716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2286000" y="4206240"/>
            <a:ext cx="457200" cy="45720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2286000" y="4206240"/>
            <a:ext cx="457200" cy="45720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2000" b="1">
                <a:solidFill>
                  <a:srgbClr val="FFFFFF"/>
                </a:solidFill>
              </a:defRPr>
            </a:pPr>
            <a: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4800600"/>
            <a:ext cx="3657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/>
            </a:pPr>
            <a:r>
              <a:t>🌍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4754880"/>
            <a:ext cx="32918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475569"/>
                </a:solidFill>
              </a:defRPr>
            </a:pPr>
            <a:r>
              <a:t>Expected Impact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8680" y="5257800"/>
            <a:ext cx="3291840" cy="868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>
                <a:solidFill>
                  <a:srgbClr val="1F2937"/>
                </a:solidFill>
              </a:defRPr>
            </a:pPr>
            <a:r>
              <a:t>To advance understanding of epistemic justice, moral witnessing, and the influence of Global South initiatives in international law.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5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000" b="1">
                <a:solidFill>
                  <a:srgbClr val="475569"/>
                </a:solidFill>
                <a:latin typeface="Calibri"/>
              </a:defRPr>
            </a:pPr>
            <a:r>
              <a:t>Section 2: Theoretical Framework &amp; Literature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Theoretical Framework &amp; Literature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Grounding the study in theories of epistemic justice, moral witnessing, and international legal discourse.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6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475569"/>
                </a:solidFill>
                <a:latin typeface="Calibri"/>
              </a:defRPr>
            </a:pPr>
            <a:r>
              <a:t>Related Work &amp; Theoretical Foundations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64748B"/>
                </a:solidFill>
              </a:defRPr>
            </a:pPr>
            <a:r>
              <a:t>Key Theoretical Concepts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828800"/>
            <a:ext cx="3657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000" b="1">
                <a:solidFill>
                  <a:srgbClr val="1E293B"/>
                </a:solidFill>
              </a:defRPr>
            </a:pPr>
            <a:r>
              <a:t>Limitations in Existing Literature</a:t>
            </a:r>
          </a:p>
        </p:txBody>
      </p:sp>
      <p:sp>
        <p:nvSpPr>
          <p:cNvPr id="8" name="Rectangle 7"/>
          <p:cNvSpPr/>
          <p:nvPr/>
        </p:nvSpPr>
        <p:spPr>
          <a:xfrm>
            <a:off x="4526280" y="2377440"/>
            <a:ext cx="45720" cy="347472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• Epistemic Justice (Fricker, 2007): Addressing testimonial and hermeneutical injustice against marginalized groups.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• Moral Witnessing (Margalit, 2002): The role of bearing witness to atrocities for future moral memory.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• Communicative Authority: How institutions and actors establish the right to be heard and believed.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• Legal Formalism vs. Empathetic Resonance: The tension between procedural legal language and humanitarian narrative.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377440"/>
            <a:ext cx="3657600" cy="33832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500">
                <a:solidFill>
                  <a:srgbClr val="1F2937"/>
                </a:solidFill>
              </a:defRPr>
            </a:pPr>
            <a:r>
              <a:t>◆  • Often focuses on established Western legal actors, neglecting Global South initiatives.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• Separates legal analysis from media discourse analysis, missing their interplay.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• Lacks empirical, mixed-methods studies on credibility construction in real-time international proceedings.</a:t>
            </a:r>
          </a:p>
          <a:p>
            <a:pPr>
              <a:defRPr sz="1500">
                <a:solidFill>
                  <a:srgbClr val="1F2937"/>
                </a:solidFill>
              </a:defRPr>
            </a:pPr>
            <a:r>
              <a:t>◆  • Under-theorizes how trust is built when legal processes address ongoing, highly politicized conflicts.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7556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7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475569"/>
                </a:solidFill>
                <a:latin typeface="Calibri"/>
              </a:defRPr>
            </a:pPr>
            <a:r>
              <a:t>Section 3: Methodology 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828800"/>
            <a:ext cx="1828800" cy="1371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0" b="1">
                <a:solidFill>
                  <a:srgbClr val="FFFFFF"/>
                </a:solidFill>
              </a:defRPr>
            </a:pPr>
            <a:r>
              <a:t>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43200" y="2011680"/>
            <a:ext cx="59436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</a:defRPr>
            </a:pPr>
            <a:r>
              <a:t>Methodology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43200" y="3291840"/>
            <a:ext cx="5943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 i="1">
                <a:solidFill>
                  <a:srgbClr val="FFFFFF"/>
                </a:solidFill>
              </a:defRPr>
            </a:pPr>
            <a:r>
              <a:t>A mixed-methods approach integrating quantitative content analysis with qualitative thematic interpretation.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8503920" y="6309360"/>
            <a:ext cx="365760" cy="365760"/>
          </a:xfrm>
          <a:prstGeom prst="ellipse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503920" y="6309360"/>
            <a:ext cx="365760" cy="365760"/>
          </a:xfrm>
          <a:prstGeom prst="rect">
            <a:avLst/>
          </a:prstGeom>
          <a:noFill/>
        </p:spPr>
        <p:txBody>
          <a:bodyPr wrap="none" anchor="t">
            <a:spAutoFit/>
          </a:bodyPr>
          <a:lstStyle/>
          <a:p>
            <a:pPr algn="ctr">
              <a:defRPr sz="1600" b="1">
                <a:solidFill>
                  <a:srgbClr val="FFFFFF"/>
                </a:solidFill>
                <a:latin typeface="Calibri"/>
              </a:defRPr>
            </a:pPr>
            <a:r>
              <a:t>8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365760"/>
            <a:ext cx="137160" cy="914400"/>
          </a:xfrm>
          <a:prstGeom prst="rect">
            <a:avLst/>
          </a:prstGeom>
          <a:solidFill>
            <a:srgbClr val="64748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74320" y="365760"/>
            <a:ext cx="7955279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3400" b="1">
                <a:solidFill>
                  <a:srgbClr val="475569"/>
                </a:solidFill>
                <a:latin typeface="Calibri"/>
              </a:defRPr>
            </a:pPr>
            <a:r>
              <a:t>Research Design &amp; Data Corpus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234440"/>
            <a:ext cx="77724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• Mixed-Methods Design:</a:t>
            </a:r>
            <a:r>
              <a:rPr sz="2200" b="0">
                <a:solidFill>
                  <a:srgbClr val="1F2937"/>
                </a:solidFill>
                <a:latin typeface="Calibri"/>
              </a:rPr>
              <a:t> Sequential explanatory design (QUAN → qual).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• Dataset:</a:t>
            </a:r>
            <a:r>
              <a:rPr sz="2200" b="0">
                <a:solidFill>
                  <a:srgbClr val="1F2937"/>
                </a:solidFill>
                <a:latin typeface="Calibri"/>
              </a:rPr>
              <a:t> 2,200 documents from October 2023 to April 2024.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• Document Types:</a:t>
            </a:r>
            <a:r>
              <a:rPr sz="2200" b="0">
                <a:solidFill>
                  <a:srgbClr val="1F2937"/>
                </a:solidFill>
                <a:latin typeface="Calibri"/>
              </a:rPr>
              <a:t> Official ICJ filings, government statements, UN reports, and major international media coverage.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• Sampling Strategy:</a:t>
            </a:r>
            <a:r>
              <a:rPr sz="2200" b="0">
                <a:solidFill>
                  <a:srgbClr val="1F2937"/>
                </a:solidFill>
                <a:latin typeface="Calibri"/>
              </a:rPr>
              <a:t> Stratified to ensure representation across regions and source types.</a:t>
            </a:r>
          </a:p>
          <a:p>
            <a:pPr>
              <a:spcBef>
                <a:spcPts val="800"/>
              </a:spcBef>
              <a:spcAft>
                <a:spcPts val="800"/>
              </a:spcAft>
            </a:pPr>
            <a:r>
              <a:rPr sz="2200">
                <a:solidFill>
                  <a:srgbClr val="475569"/>
                </a:solidFill>
                <a:latin typeface="Calibri"/>
              </a:rPr>
              <a:t>◆  </a:t>
            </a:r>
            <a:r>
              <a:rPr sz="2200" b="1">
                <a:solidFill>
                  <a:srgbClr val="1F2937"/>
                </a:solidFill>
                <a:latin typeface="Calibri"/>
              </a:rPr>
              <a:t>• Tools:</a:t>
            </a:r>
            <a:r>
              <a:rPr sz="2200" b="0">
                <a:solidFill>
                  <a:srgbClr val="1F2937"/>
                </a:solidFill>
                <a:latin typeface="Calibri"/>
              </a:rPr>
              <a:t> Python (NLTK, spaCy) for quantitative analysis; NVivo for qualitative coding.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83680"/>
            <a:ext cx="9144000" cy="274320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" y="6309360"/>
            <a:ext cx="54864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>
              <a:defRPr sz="1200" b="1" i="1">
                <a:solidFill>
                  <a:srgbClr val="475569"/>
                </a:solidFill>
              </a:defRPr>
            </a:pPr>
            <a:r>
              <a:t>Generated by AI Scholar Frontier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