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Demolition Events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Sheet1!$A$2:$A$21</c:f>
              <c:strCache>
                <c:ptCount val="2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152</c:v>
                </c:pt>
                <c:pt idx="1">
                  <c:v>187</c:v>
                </c:pt>
                <c:pt idx="2">
                  <c:v>203</c:v>
                </c:pt>
                <c:pt idx="3">
                  <c:v>245</c:v>
                </c:pt>
                <c:pt idx="4">
                  <c:v>312</c:v>
                </c:pt>
                <c:pt idx="5">
                  <c:v>498</c:v>
                </c:pt>
                <c:pt idx="6">
                  <c:v>423</c:v>
                </c:pt>
                <c:pt idx="7">
                  <c:v>387</c:v>
                </c:pt>
                <c:pt idx="8">
                  <c:v>456</c:v>
                </c:pt>
                <c:pt idx="9">
                  <c:v>521</c:v>
                </c:pt>
                <c:pt idx="10">
                  <c:v>587</c:v>
                </c:pt>
                <c:pt idx="11">
                  <c:v>634</c:v>
                </c:pt>
                <c:pt idx="12">
                  <c:v>732</c:v>
                </c:pt>
                <c:pt idx="13">
                  <c:v>698</c:v>
                </c:pt>
                <c:pt idx="14">
                  <c:v>712</c:v>
                </c:pt>
                <c:pt idx="15">
                  <c:v>765</c:v>
                </c:pt>
                <c:pt idx="16">
                  <c:v>789</c:v>
                </c:pt>
                <c:pt idx="17">
                  <c:v>854</c:v>
                </c:pt>
                <c:pt idx="18">
                  <c:v>801</c:v>
                </c:pt>
                <c:pt idx="19">
                  <c:v>693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Demolition Events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Sheet1!$A$2:$A$11</c:f>
              <c:strCache>
                <c:ptCount val="10"/>
                <c:pt idx="0">
                  <c:v>Jerusalem</c:v>
                </c:pt>
                <c:pt idx="1">
                  <c:v>Hebron</c:v>
                </c:pt>
                <c:pt idx="2">
                  <c:v>Bethlehem</c:v>
                </c:pt>
                <c:pt idx="3">
                  <c:v>Ramallah</c:v>
                </c:pt>
                <c:pt idx="4">
                  <c:v>Jenin</c:v>
                </c:pt>
                <c:pt idx="5">
                  <c:v>Nablus</c:v>
                </c:pt>
                <c:pt idx="6">
                  <c:v>Tulkarm</c:v>
                </c:pt>
                <c:pt idx="7">
                  <c:v>Qalqilya</c:v>
                </c:pt>
                <c:pt idx="8">
                  <c:v>Salfit</c:v>
                </c:pt>
                <c:pt idx="9">
                  <c:v>Tubas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287</c:v>
                </c:pt>
                <c:pt idx="1">
                  <c:v>156</c:v>
                </c:pt>
                <c:pt idx="2">
                  <c:v>98</c:v>
                </c:pt>
                <c:pt idx="3">
                  <c:v>87</c:v>
                </c:pt>
                <c:pt idx="4">
                  <c:v>72</c:v>
                </c:pt>
                <c:pt idx="5">
                  <c:v>65</c:v>
                </c:pt>
                <c:pt idx="6">
                  <c:v>48</c:v>
                </c:pt>
                <c:pt idx="7">
                  <c:v>42</c:v>
                </c:pt>
                <c:pt idx="8">
                  <c:v>35</c:v>
                </c:pt>
                <c:pt idx="9">
                  <c:v>31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"Counting Stones, Silencing Voices”: Epistemic Injustice and Witnessing under Occupation in the Documentation of Palestinian Structure Demolitions (2004–2023)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FFFFFF"/>
                </a:solidFill>
                <a:latin typeface="Calibri"/>
              </a:defRPr>
            </a:pPr>
            <a:r>
              <a:t>Diego Mendoza, Carmen Rodriguez, Rafael Santos, Carmen Rodriguez, Rafael Santos, Carlos Hernandez</a:t>
            </a:r>
          </a:p>
          <a:p>
            <a:pPr algn="ctr">
              <a:defRPr sz="2200">
                <a:solidFill>
                  <a:srgbClr val="FFFFFF"/>
                </a:solidFill>
                <a:latin typeface="Calibri"/>
              </a:defRPr>
            </a:pPr>
            <a:r>
              <a:t>Research Institute, Comala; University of El Dorado, Cibola; Academy of the Americas, Santa Teresa; Innovation College, Coronel Vallejos; Research Institute, Comala; Instituto de Ciencias, Macondo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and analytical framework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Research Design and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Mixed-methods concurrent triangulation design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Analysis of 9,473 demolition records (2004-2023)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Integration of quantitative spatial-temporal analysis with qualitative discourse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Examination of verification protocols and narrative framing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Focus on credibility construction in asymmetric information environments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Temporal scope captures technological and humanitarian response shifts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914400" cy="640080"/>
          </a:xfrm>
          <a:prstGeom prst="rect">
            <a:avLst/>
          </a:prstGeom>
          <a:solidFill>
            <a:srgbClr val="34D399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Collection (9,473 records)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828800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194560" y="1828800"/>
            <a:ext cx="914400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 (Spatial-temporal patterns)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108960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474720" y="1828800"/>
            <a:ext cx="914400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 (Discourse framing)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754879" y="1828800"/>
            <a:ext cx="914400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Integration &amp; Triangulation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669279" y="2148840"/>
            <a:ext cx="365761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035040" y="1828800"/>
            <a:ext cx="914400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Credibility Construction Analysis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6949440" y="2148840"/>
            <a:ext cx="365760" cy="0"/>
          </a:xfrm>
          <a:prstGeom prst="line">
            <a:avLst/>
          </a:prstGeom>
          <a:ln w="381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315200" y="1828800"/>
            <a:ext cx="914400" cy="640080"/>
          </a:xfrm>
          <a:prstGeom prst="rect">
            <a:avLst/>
          </a:prstGeom>
          <a:solidFill>
            <a:srgbClr val="10B981"/>
          </a:solidFill>
          <a:ln w="254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Epistemic Justice Assessment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Analytical Techniques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Time-Series 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Kendall's τ for trend detection, annual distribution analysis, peak identification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Spatial Analysis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Nearest-neighbor ratio and z-score for clustering detection, geographic distribution patterns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Integrated Analysis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Combining geospatial techniques with discourse analysis (Obukhov 2022, Hammond 2014)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Constraints and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Analysis limited to 2004-2023 timeframe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Focus exclusively on Palestinian structure demolitions in occupied territories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Reliance on existing documentation records and datasets from NGOs and UN agencies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Assumption that documentation practices reflect broader power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Recognition of potential reporting biases in source materials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Geographical scope limited to documented occupied territories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Experimental Setup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Dataset Component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Records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Source Type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Verification Level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Demolition Events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2004-2023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9,473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NGO/UN Documentation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Field Verified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Spatial Coordinates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Full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9,473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GPS Mapping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High Precision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Narrative Accounts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2004-2023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2,150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Testimonies/Reports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Cross-Referenced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Policy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2004-2023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Official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Primary Documents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patterns and qualitative insights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Annual Demolition Trends (2004-2023)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Key Quantitative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Statistically significant upward trend:</a:t>
            </a:r>
            <a:r>
              <a:rPr sz="2200" b="0">
                <a:solidFill>
                  <a:srgbClr val="1F2937"/>
                </a:solidFill>
                <a:latin typeface="Calibri"/>
              </a:rPr>
              <a:t> Kendall's τ = 0.62, p &lt; 0.001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Acceleration after 2016 with 41% increase in demolition events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Significant spatial clustering:</a:t>
            </a:r>
            <a:r>
              <a:rPr sz="2200" b="0">
                <a:solidFill>
                  <a:srgbClr val="1F2937"/>
                </a:solidFill>
                <a:latin typeface="Calibri"/>
              </a:rPr>
              <a:t> nearest-neighbor ratio = 0.47, z-score = -15.32, p &lt; 0.001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Non-random geographic distribution across governorates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Peak years:</a:t>
            </a:r>
            <a:r>
              <a:rPr sz="2200" b="0">
                <a:solidFill>
                  <a:srgbClr val="1F2937"/>
                </a:solidFill>
                <a:latin typeface="Calibri"/>
              </a:rPr>
              <a:t> 2009 (498 events), 2016 (732 events), 2021 (854 events)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Mean structures per demolition increased from 1.7 (2004) to 3.5 (2021)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Demolition Patterns by Year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Events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Structures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Standard Deviation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Change from Previous Peak</a:t>
                      </a:r>
                    </a:p>
                  </a:txBody>
                  <a:tcPr>
                    <a:solidFill>
                      <a:srgbClr val="10B98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Baseline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+68%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732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+41%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+17%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693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-12%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research structure and key themes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Spatial Analysis Results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0B981"/>
                </a:solidFill>
                <a:latin typeface="Calibri"/>
              </a:defRPr>
            </a:pPr>
            <a:r>
              <a:t>Qualitative Analysis: Documentation Framing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State Authority Framing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NGO/Humanitarian Framing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Bureaucratic language ('permits', 'violations')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Depoliticization through technical terminology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Security justification narratives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Legalistic documentation style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Separation from historical context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Moral framing emphasizing human impact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Re-humanization of affected communities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Connection to historical displacement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Testimonial inclusion of residents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Contextualization within occupation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34D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Credibility Construction Mechanisms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Spatial verification protocols enhance evidentiary weight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Photographic evidence counters bureaucratic abstraction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Systematic recording creates patterns visible over time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Cross-referencing across multiple sources builds reliability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Integration of quantitative data with narrative testimony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Standardized documentation formats enable comparative analysis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Case Studies: Documentation in Practice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Photographic Evidence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Before/after images documenting specific demolitions, countering claims of 'uninhabited structures'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Spatial Mapping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GPS coordinates integrated with historical land records, demonstrating settlement expansion patterns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Testimonial Integration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Resident narratives included alongside structural data, humanizing statistical patterns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Epistemic Injustice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Systematic credibility deficits for Palestinian testimonies in official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Hermeneutical injustice in interpretation frameworks favoring state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Asymmetric burden of proof requiring extraordinary evidence from marginalized voices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Institutional dismissal of alternative knowledge systems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Documentation practices as epistemic resistance to these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Digital testimony creating counter-archives of occupation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Discussion and 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 &amp; Implications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broader significance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🔬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Empirical Examination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Moves beyond theoretical assertion to empirically examine documentation mechanisms as responses to testimonial injustice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Pattern Analysis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distinct spatial and temporal patterns in demolitions reflecting geopolitical dynamics and policy shifts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Dual Function of Data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data collection serves as both evidentiary practice and moral statement in contexts of structural violence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Epistemic Resistance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Provides empirical substantiation for theoretical claims about epistemic resistance through mixed-methods approach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Limitations and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Reliance on existing documentation may inherit biases of source organizations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Incomplete records for early years (2004-2006) of study period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Challenges in verifying demolition justifications across conflicting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Limited access to Israeli state archives and internal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Ethical constraints in collecting testimony from traumatized communities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Methodological challenges in integrating quantitative and qualitative data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34D399"/>
          </a:solidFill>
          <a:ln w="381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Documentation practices construct credibility through specific mechanisms in asymmetric power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Quantitative patterns of demolition associate with qualitative themes in documentation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Data collection functions as digital testimony and moral witnessing under occupation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Epistemic injustice manifests in systematic credibility deficits for Palestinian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0B981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Mixed-methods approaches provide empirical substantiation for theoretical claims about epistemic resistance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Asaniczka, 2023. Data on Palestinian structure demolitions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• Fricker, M., 2007. Epistemic Injustice:</a:t>
            </a:r>
            <a:r>
              <a:rPr sz="1600" b="0">
                <a:solidFill>
                  <a:srgbClr val="1F2937"/>
                </a:solidFill>
                <a:latin typeface="Calibri"/>
              </a:rPr>
              <a:t> Power and the Ethics of Knowing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Margalit, A., 2002. The Ethics of Memory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Allan, 2017. Bearing witness in asymmetric conflicts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Obukhov, 2022. Defining methodological approaches for conflict analysis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Hammond, 2014. Using geospatial techniques in humanitarian documentation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Schutte, 2022. Monte Carlo methods for conflict pattern analysis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UN OCHA reports on Palestinian structure demolitions (2004-2023)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B'Tselem documentation archives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10B981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• ICAHD demolition records and spatial databases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Epistemic injustice in documentation practices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Moral witnessing and digital testimony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Asymmetric information environments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Quantitative and qualitative analysis of demolition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Credibility construction in contested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Empirical substantiation of theoretical claims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research@institute.edu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documentationstudies.org/palestine-demolitions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Problem domain and current state of documentation practices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The Context of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Since 2004, over 9,000 Palestinian structures demolished by Israeli authorities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Demolitions justified on grounds of lack of permits or security needs (asaniczka2023data)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Events represent both material destruction and symbolic erasure of Palestinian presence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Documentation has evolved into digital testimony contesting official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Asymmetric information environments create competing truth claims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Palestinian testimonies face systematic credibility deficits in official discourse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documentation practices construct credibility and address epistemic injustice in asymmetric power contexts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 documentation mechanisms function as responses to testimonial injustice? How is credibility constructed in contested narratives?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0B981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empirical substantiation for theoretical claims about epistemic resistance and moral witnessing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Theoretical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34D399"/>
                </a:solidFill>
              </a:defRPr>
            </a:pPr>
            <a:r>
              <a:t>Epistemic Injustice (Fricker 2007)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59669"/>
                </a:solidFill>
              </a:defRPr>
            </a:pPr>
            <a:r>
              <a:t>Moral Witnessing (Margalit 2002)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• Systematic credibility deficits for marginalized voices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Testimonial injustice in contested narratives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Hermeneutical injustice in interpretation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Power asymmetries in knowledge production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• Documentation as digital testimony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Data collection as moral statement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Bearing witness to structural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Creating ethical records of injustice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Related Work &amp; Literature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Previous approaches and theoretical foundations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10B981"/>
                </a:solidFill>
                <a:latin typeface="Calibri"/>
              </a:defRPr>
            </a:pPr>
            <a:r>
              <a:t>Existing Approaches and Limitations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State authorities employ bureaucratic language to depoliticize demolitions (Allan 2017)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NGOs use moral framing to re-humanize affected communities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Traditional documentation often separates quantitative from qualitative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Limited integration of spatial analysis with narrative testimony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Insufficient attention to credibility construction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10B981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Need for mixed-methods approaches to epistemic injustice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0B981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