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Articles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2014-2020</c:v>
                </c:pt>
                <c:pt idx="1">
                  <c:v>2021 Escalation</c:v>
                </c:pt>
                <c:pt idx="2">
                  <c:v>2023-2024 Escalation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174</c:v>
                </c:pt>
                <c:pt idx="1">
                  <c:v>310</c:v>
                </c:pt>
                <c:pt idx="2">
                  <c:v>2852</c:v>
                </c:pt>
                <c:pt idx="3">
                  <c:v>2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Neutral/Mixed</c:v>
                </c:pt>
                <c:pt idx="1">
                  <c:v>Negative</c:v>
                </c:pt>
                <c:pt idx="2">
                  <c:v>Positive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81.2</c:v>
                </c:pt>
                <c:pt idx="1">
                  <c:v>17.5</c:v>
                </c:pt>
                <c:pt idx="2">
                  <c:v>1.3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457200"/>
            <a:ext cx="2286000" cy="22860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-457200" y="5029200"/>
            <a:ext cx="1371600" cy="13716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74320" y="3200400"/>
            <a:ext cx="731520" cy="73152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Calibri"/>
              </a:defRPr>
            </a:pPr>
            <a:r>
              <a:t>“They Call It Defense”: News Discourse on Civilian Harm in Gaza in international news coverage with global audiences during wartime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Klaus Mueller, Sofia Martinez</a:t>
            </a:r>
          </a:p>
          <a:p>
            <a:pPr algn="ctr">
              <a:defRPr sz="2000">
                <a:solidFill>
                  <a:srgbClr val="FFFFFF"/>
                </a:solidFill>
                <a:latin typeface="Calibri"/>
              </a:defRPr>
            </a:pPr>
            <a:r>
              <a:t>Research Center, Ruritania; University of Arts, Barsetshire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Analytical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B923C"/>
                </a:solidFill>
              </a:defRPr>
            </a:pPr>
            <a:r>
              <a:t>Quantitative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A580C"/>
                </a:solidFill>
              </a:defRPr>
            </a:pPr>
            <a:r>
              <a:t>Qualitative Analysis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Sentiment analysis using VADER lexicon adapted for conflict reporting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Tone classification: Positive, Negative, Neutral/Mixed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Statistical analysis of linguistic features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Temporal analysis of coverage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Bias scoring based on source attribution patterns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Discourse analysis of credibility markers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Thematic coding of institutional references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Analysis of legal framework citations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Examination of measured language patterns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Narrative analysis of civilian harm framing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Analysis limited to 2014-2024 timeframe, capturing recent major conflicts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Focus on international news outlets with global audiences (excluding local Palestinian/Israeli media)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Reliance on available published articles from 37 distinct outlets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Complexity of verification processes in conflict environments with limited journalistic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Assumption: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English-language coverage represents significant portion of international discourse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Limitation: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Does not capture social media or alternative news sources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Quantitative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Quantitative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Statistical patterns in news coverage of civilian harm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Temporal Distribution of Coverage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Tone Distribution Across Coverage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Descriptive Statistics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1463040"/>
                <a:gridCol w="1463040"/>
                <a:gridCol w="1463040"/>
                <a:gridCol w="1463040"/>
              </a:tblGrid>
              <a:tr h="73152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Variable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Standard Deviation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Minimum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Maximum</a:t>
                      </a:r>
                    </a:p>
                  </a:txBody>
                  <a:tcPr>
                    <a:solidFill>
                      <a:srgbClr val="F97316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Headline Length (words)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9.72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1.83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16.00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Description Length (words)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17.17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25.00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Tone Score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-0.59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1.02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-5.00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3.00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Bias Score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4.33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Temporal Analysis Findings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85.4% of articles (2,852) published during October 2023-December 2024 period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Coverage intensity correlates with major military escalations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2021 escalation period:</a:t>
            </a:r>
            <a:r>
              <a:rPr sz="2000" b="0">
                <a:solidFill>
                  <a:srgbClr val="1F2937"/>
                </a:solidFill>
                <a:latin typeface="Calibri"/>
              </a:rPr>
              <a:t> 310 articles (9.3% of total)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Baseline period (2014-2020):</a:t>
            </a:r>
            <a:r>
              <a:rPr sz="2000" b="0">
                <a:solidFill>
                  <a:srgbClr val="1F2937"/>
                </a:solidFill>
                <a:latin typeface="Calibri"/>
              </a:rPr>
              <a:t> 174 articles (5.2% of total)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Mean tone score of -0.59 indicates slight negative bias across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Limited variation in headline and description lengths suggests standardized editorial practices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Qualitative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Qualitative Insights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Discourse analysis of credibility construction strategies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Credibility Construction Mechanisms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Institutional References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Frequent citation of UN agencies, humanitarian organizations, and official statements (present in 89% of articles)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Legal Frameworks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Systematic reference to international humanitarian law, Geneva Conventions, and human rights standards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Measured Language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Use of cautious phrasing, conditional statements, and attribution to sources rather than definitive claims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Source Attribution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Explicit attribution of claims to specific sources, with careful balancing of conflicting accounts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Discourse Patterns in Conflict Reporting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Neutral/mixed tone (81.2%) reflects journalistic emphasis on verification and caution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Measured language serves as trust signal through professional restraint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Systematic use of qualifiers:</a:t>
            </a:r>
            <a:r>
              <a:rPr sz="2000" b="0">
                <a:solidFill>
                  <a:srgbClr val="1F2937"/>
                </a:solidFill>
                <a:latin typeface="Calibri"/>
              </a:rPr>
              <a:t> 'alleged', 'reportedly', 'according to'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Balancing of military and civilian perspectives within same articles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Visual and testimonial evidence presented with explicit caveats about verification status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Legal terminology used to frame events within established normative frameworks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A comprehensive overview of the research on credibility construction in conflict reporting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Case Study: Headline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Direct Attribution Headlines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Neutral/Descriptive Headlines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"UN says Israeli strike killed civilians in Gaza school"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"Hamas claims rocket attack on Israeli city"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FB92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"Red Cross reports severe damage to hospital"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"Civilian casualties reported in Gaza conflict"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"Rocket fire exchanges intensify in border regions"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F97316"/>
          </a:solidFill>
          <a:ln w="127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"Medical facilities face operational challenges"</a:t>
            </a:r>
          </a:p>
        </p:txBody>
      </p:sp>
      <p:cxnSp>
        <p:nvCxnSpPr>
          <p:cNvPr id="14" name="Connector 13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Temporal Dynamics in Credibility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Early conflict phases:</a:t>
            </a:r>
            <a:r>
              <a:rPr sz="2000" b="0">
                <a:solidFill>
                  <a:srgbClr val="1F2937"/>
                </a:solidFill>
                <a:latin typeface="Calibri"/>
              </a:rPr>
              <a:t> Greater reliance on official military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Mid-conflict:</a:t>
            </a:r>
            <a:r>
              <a:rPr sz="2000" b="0">
                <a:solidFill>
                  <a:srgbClr val="1F2937"/>
                </a:solidFill>
                <a:latin typeface="Calibri"/>
              </a:rPr>
              <a:t> Increased incorporation of eyewitness and humanitarian accounts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Post-conflict:</a:t>
            </a:r>
            <a:r>
              <a:rPr sz="2000" b="0">
                <a:solidFill>
                  <a:srgbClr val="1F2937"/>
                </a:solidFill>
                <a:latin typeface="Calibri"/>
              </a:rPr>
              <a:t> More reflective analysis with multiple source triangulation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markers become more sophisticated over conflict duration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Legal frameworks referenced more frequently as conflicts prolong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organization citations increase as verification processes mature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Discussion &amp;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their implications for conflict reporting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Key Findings Synthesis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Credibility in conflict reporting is constructed through institutional scaffolding rather than direct assertion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Neutral/mixed tone dominance reflects professional norms prioritizing verification over immediacy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Legal frameworks provide shared vocabulary for evaluating civilian harm claims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Measured language creates epistemic distance that can both enhance and undermine trust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Temporal patterns show evolving credibility strategies as conflicts progress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Institutional references serve as proxy verification in environments with limited direct access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Theoretical Implications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B923C"/>
                </a:solidFill>
              </a:defRPr>
            </a:pPr>
            <a:r>
              <a:t>Epistemic Justice Perspective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A580C"/>
                </a:solidFill>
              </a:defRPr>
            </a:pPr>
            <a:r>
              <a:t>Media Framing Perspective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Credibility distributed through institutional hierarchies rather than testimonial merit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Hermeneutical resources unevenly distributed among conflict actors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Professional journalism creates epistemic buffers that mediate access to credibility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Verification processes reflect power differentials in conflict environments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Frames emphasize legal and institutional dimensions over human impact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Measured language frames conflict as technical rather than experiential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Source attribution frames create multi-vocal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Temporal framing evolves from event reporting to structural 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Practical Implications for Journalism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Need for transparent verification processes in high-stakes environments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Balance between measured language and conveying human impact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Importance of explaining institutional constraints on reporting access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Value of legal frameworks for creating shared evaluative criteria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Challenge of maintaining credibility amid competing narratives and institutional pressures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Role of temporal perspective in credibility construction: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immediate vs. retrospective reporting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Key Contributions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Comprehensive Dataset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Analysis of 3,338 articles from 37 international outlets covering 2014-2024 Gaza conflicts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Credibility Mechanisms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Identified institutional references, legal frameworks, and measured language as primary credibility builders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Quantitative Patterns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Revealed 81.2% neutral/mixed tone dominance and temporal concentration of coverage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Methodological Framework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Developed mixed-methods approach combining sentiment analysis with discourse analysis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Limitations &amp; Future 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Limited to English-language international media, excluding local and social media sources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Timeframe (2014-2024) captures recent conflicts but not longer historical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Focus on textual analysis, limited examination of visual or multimedia elements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Future work:</a:t>
            </a:r>
            <a:r>
              <a:rPr sz="2000" b="0">
                <a:solidFill>
                  <a:srgbClr val="1F2937"/>
                </a:solidFill>
                <a:latin typeface="Calibri"/>
              </a:rPr>
              <a:t> Comparative analysis with other conflict zones (Ukraine, Syria, Yemen)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Extension: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Examination of audience reception and trust perceptions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Further investigation:</a:t>
            </a:r>
            <a:r>
              <a:rPr sz="2000" b="0">
                <a:solidFill>
                  <a:srgbClr val="1F2937"/>
                </a:solidFill>
                <a:latin typeface="Calibri"/>
              </a:rPr>
              <a:t> Tension between verification requirements and engagement in digital media environments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FB923C"/>
          </a:solidFill>
          <a:ln w="38100">
            <a:solidFill>
              <a:srgbClr val="F973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9731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Credibility in conflict reporting is systematically constructed through institutional, legal, and linguistic strategies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9731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Neutral/mixed tone dominance reflects professional norms prioritizing verification over emotional engagement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9731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Temporal dynamics show evolving credibility strategies as conflicts progress and verification processes mature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F97316"/>
                </a:solidFill>
              </a:rPr>
              <a:t>✪  </a:t>
            </a:r>
            <a:r>
              <a:rPr sz="1800">
                <a:solidFill>
                  <a:srgbClr val="FFFFFF"/>
                </a:solidFill>
              </a:rPr>
              <a:t>The tension between measured language and human impact representation presents ongoing challenges for conflict journalism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Entman, R. M. (1993). Framing:</a:t>
            </a:r>
            <a:r>
              <a:rPr sz="1800" b="0">
                <a:solidFill>
                  <a:srgbClr val="1F2937"/>
                </a:solidFill>
                <a:latin typeface="Calibri"/>
              </a:rPr>
              <a:t> Toward clarification of a fractured paradigm. Journal of Communication, 43(4), 51-58.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Fricker, M. (2007). Epistemic injustice:</a:t>
            </a:r>
            <a:r>
              <a:rPr sz="1800" b="0">
                <a:solidFill>
                  <a:srgbClr val="1F2937"/>
                </a:solidFill>
                <a:latin typeface="Calibri"/>
              </a:rPr>
              <a:t> Power and the ethics of knowing. Oxford University Press.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Tumber, H., &amp; Webster, F. (2006). Journalists under fire:</a:t>
            </a:r>
            <a:r>
              <a:rPr sz="1800" b="0">
                <a:solidFill>
                  <a:srgbClr val="1F2937"/>
                </a:solidFill>
                <a:latin typeface="Calibri"/>
              </a:rPr>
              <a:t> Information war and journalistic practices. Sage.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Bennett, W. L. (1990). Toward a theory of press-state relations in the United States. Journal of Communication, 40(2), 103-125.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>
                <a:solidFill>
                  <a:srgbClr val="1F2937"/>
                </a:solidFill>
                <a:latin typeface="Calibri"/>
              </a:rPr>
              <a:t>Chouliaraki, L. (2006). The spectatorship of suffering. Sage.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Cottle, S. (2006). Mediatized conflict:</a:t>
            </a:r>
            <a:r>
              <a:rPr sz="1800" b="0">
                <a:solidFill>
                  <a:srgbClr val="1F2937"/>
                </a:solidFill>
                <a:latin typeface="Calibri"/>
              </a:rPr>
              <a:t> Developments in media and conflict studies. Open University Press.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Allan, S., &amp; Zelizer, B. (Eds.). (2004). Reporting war:</a:t>
            </a:r>
            <a:r>
              <a:rPr sz="1800" b="0">
                <a:solidFill>
                  <a:srgbClr val="1F2937"/>
                </a:solidFill>
                <a:latin typeface="Calibri"/>
              </a:rPr>
              <a:t> Journalism in wartime. Routledge.</a:t>
            </a:r>
          </a:p>
          <a:p>
            <a:pPr>
              <a:spcBef>
                <a:spcPts val="700"/>
              </a:spcBef>
              <a:spcAft>
                <a:spcPts val="700"/>
              </a:spcAft>
            </a:pPr>
            <a:r>
              <a:rPr sz="1800">
                <a:solidFill>
                  <a:srgbClr val="F97316"/>
                </a:solidFill>
                <a:latin typeface="Calibri"/>
              </a:rPr>
              <a:t>✪  </a:t>
            </a:r>
            <a:r>
              <a:rPr sz="1800" b="1">
                <a:solidFill>
                  <a:srgbClr val="1F2937"/>
                </a:solidFill>
                <a:latin typeface="Calibri"/>
              </a:rPr>
              <a:t>Hoskins, A., &amp; O'Loughlin, B. (2010). War and media:</a:t>
            </a:r>
            <a:r>
              <a:rPr sz="1800" b="0">
                <a:solidFill>
                  <a:srgbClr val="1F2937"/>
                </a:solidFill>
                <a:latin typeface="Calibri"/>
              </a:rPr>
              <a:t> The emergence of diffused war. Polity.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Introduction and Theoretical Framework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Methodology and Data Collection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Quantitative Analysis of News Coverage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Qualitative Analysis of Credibility Construction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Discussion and Implications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Conclusions and Future Work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29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kmueller@researchcenter.edu | smartinez@universityarts.edu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github.com/conflict-reporting-analysis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International news coverage plays a critical role in shaping public understanding of humanitarian crises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The Gaza conflict presents unique challenges:</a:t>
            </a:r>
            <a:r>
              <a:rPr sz="2000" b="0">
                <a:solidFill>
                  <a:srgbClr val="1F2937"/>
                </a:solidFill>
                <a:latin typeface="Calibri"/>
              </a:rPr>
              <a:t> historical tensions, geopolitical interests, humanitarian law considerations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Multiple actors provide contradictory accounts:</a:t>
            </a:r>
            <a:r>
              <a:rPr sz="2000" b="0">
                <a:solidFill>
                  <a:srgbClr val="1F2937"/>
                </a:solidFill>
                <a:latin typeface="Calibri"/>
              </a:rPr>
              <a:t> state militaries, international organizations, local witnesses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Complexity compounded by social trauma and institutional pressures on journalistic access and verification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Research gap:</a:t>
            </a:r>
            <a:r>
              <a:rPr sz="2000" b="0">
                <a:solidFill>
                  <a:srgbClr val="1F2937"/>
                </a:solidFill>
                <a:latin typeface="Calibri"/>
              </a:rPr>
              <a:t> How credibility is constructed amid competing narratives in high-stakes conflict environments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Research Questions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do news organizations construct credibility? Which features foster trust? How does temporal context influence reception?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Objectives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 discursive strategies in conflict reporting, identify trust signals, examine temporal dynamics in credibility construction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F97316"/>
                </a:solidFill>
              </a:defRPr>
            </a:pPr>
            <a:r>
              <a:t>Expected Impact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Contribute to theories of epistemic justice and media framing, inform journalistic practices in conflict zones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Theoretical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FB923C"/>
                </a:solidFill>
              </a:defRPr>
            </a:pPr>
            <a:r>
              <a:t>Epistemic Justice (Fricker, 2007)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EA580C"/>
                </a:solidFill>
              </a:defRPr>
            </a:pPr>
            <a:r>
              <a:t>Media Framing (Entman, 1993)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Examines how credibility is constructed and distributed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Focuses on testimonial and hermeneutical justice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Analyzes whose accounts are deemed credible in conflict narratives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Considers power dynamics in knowledge production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✪  Studies how media select and emphasize certain aspects of reality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Analyzes framing devices: metaphors, exemplars, catchphrases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Examines reasoning devices: causal attributions, moral evaluations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✪  Considers how frames influence audience interpretation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9731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approach combining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>
                <a:solidFill>
                  <a:srgbClr val="1F2937"/>
                </a:solidFill>
                <a:latin typeface="Calibri"/>
              </a:rPr>
              <a:t>Mixed-methods analysis of 3,338 international news articles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Timeframe:</a:t>
            </a:r>
            <a:r>
              <a:rPr sz="2000" b="0">
                <a:solidFill>
                  <a:srgbClr val="1F2937"/>
                </a:solidFill>
                <a:latin typeface="Calibri"/>
              </a:rPr>
              <a:t> 2014 to 2024, covering major Gaza conflicts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Sources:</a:t>
            </a:r>
            <a:r>
              <a:rPr sz="2000" b="0">
                <a:solidFill>
                  <a:srgbClr val="1F2937"/>
                </a:solidFill>
                <a:latin typeface="Calibri"/>
              </a:rPr>
              <a:t> 37 distinct English-language international news outlets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Quantitative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Sentiment analysis using validated lexicon adapted for conflict reporting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Qualitative component:</a:t>
            </a:r>
            <a:r>
              <a:rPr sz="2000" b="0">
                <a:solidFill>
                  <a:srgbClr val="1F2937"/>
                </a:solidFill>
                <a:latin typeface="Calibri"/>
              </a:rPr>
              <a:t> Discourse analysis of credibility construction strategies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2000">
                <a:solidFill>
                  <a:srgbClr val="F97316"/>
                </a:solidFill>
                <a:latin typeface="Calibri"/>
              </a:rPr>
              <a:t>✪  </a:t>
            </a:r>
            <a:r>
              <a:rPr sz="2000" b="1">
                <a:solidFill>
                  <a:srgbClr val="1F2937"/>
                </a:solidFill>
                <a:latin typeface="Calibri"/>
              </a:rPr>
              <a:t>Tools:</a:t>
            </a:r>
            <a:r>
              <a:rPr sz="2000" b="0">
                <a:solidFill>
                  <a:srgbClr val="1F2937"/>
                </a:solidFill>
                <a:latin typeface="Calibri"/>
              </a:rPr>
              <a:t> Custom Python scripts for text analysis, NVivo for qualitative coding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Calibri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FB92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97316"/>
                </a:solidFill>
                <a:latin typeface="Calibri"/>
              </a:defRPr>
            </a:pPr>
            <a:r>
              <a:t>Data Collection Framework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533400"/>
          </a:xfrm>
          <a:prstGeom prst="rect">
            <a:avLst/>
          </a:prstGeom>
          <a:solidFill>
            <a:srgbClr val="FB923C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Article Identification: Search major news databases using conflict-specific keywords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1905000"/>
            <a:ext cx="0" cy="36576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270760"/>
            <a:ext cx="2286000" cy="53340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Inclusion Criteria: English-language, international audience focus, 2014-2024 timeframe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2804160"/>
            <a:ext cx="0" cy="36576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169920"/>
            <a:ext cx="2286000" cy="53340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Extraction: Headlines, descriptions, full text, publication metadata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3703320"/>
            <a:ext cx="0" cy="36576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069080"/>
            <a:ext cx="2286000" cy="53340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Preprocessing: Text cleaning, tokenization, normalization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4602480"/>
            <a:ext cx="0" cy="36576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4968240"/>
            <a:ext cx="2286000" cy="53340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Coding Framework: Development of codebook for qualitative analysis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4800600" y="5501640"/>
            <a:ext cx="0" cy="365760"/>
          </a:xfrm>
          <a:prstGeom prst="line">
            <a:avLst/>
          </a:prstGeom>
          <a:ln w="38100">
            <a:solidFill>
              <a:srgbClr val="FB92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657600" y="5867400"/>
            <a:ext cx="2286000" cy="533400"/>
          </a:xfrm>
          <a:prstGeom prst="rect">
            <a:avLst/>
          </a:prstGeom>
          <a:solidFill>
            <a:srgbClr val="F97316"/>
          </a:solidFill>
          <a:ln w="2540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Validation: Inter-coder reliability testing with Cohen's kappa &gt; 0.85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EA580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F97316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