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Fatalities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Oct 2023</c:v>
                </c:pt>
                <c:pt idx="1">
                  <c:v>Nov 2023</c:v>
                </c:pt>
                <c:pt idx="2">
                  <c:v>Dec 2023</c:v>
                </c:pt>
                <c:pt idx="3">
                  <c:v>Jan 2024</c:v>
                </c:pt>
                <c:pt idx="4">
                  <c:v>Feb 2024</c:v>
                </c:pt>
                <c:pt idx="5">
                  <c:v>Mar 2024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48</c:v>
                </c:pt>
                <c:pt idx="1">
                  <c:v>39</c:v>
                </c:pt>
                <c:pt idx="2">
                  <c:v>29</c:v>
                </c:pt>
                <c:pt idx="3">
                  <c:v>22</c:v>
                </c:pt>
                <c:pt idx="4">
                  <c:v>14</c:v>
                </c:pt>
                <c:pt idx="5">
                  <c:v>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Gaza City</c:v>
                </c:pt>
                <c:pt idx="1">
                  <c:v>North Gaza</c:v>
                </c:pt>
                <c:pt idx="2">
                  <c:v>Khan Younis</c:v>
                </c:pt>
                <c:pt idx="3">
                  <c:v>Rafah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44.9</c:v>
                </c:pt>
                <c:pt idx="1">
                  <c:v>20.3</c:v>
                </c:pt>
                <c:pt idx="2">
                  <c:v>17.7</c:v>
                </c:pt>
                <c:pt idx="3">
                  <c:v>12.7</c:v>
                </c:pt>
                <c:pt idx="4">
                  <c:v>4.4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Calibri"/>
              </a:defRPr>
            </a:pPr>
            <a:r>
              <a:t>‘They Kept Filming Until the End’ Trustworthiness in Journalistic Testimony during the Gaza War (2023–2024)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Arjun Patel, Sanjay Kumar, Priya Sharma</a:t>
            </a:r>
          </a:p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University of Shambhala, Himalayas; Technology Institute, Lanka; Medical College, Mithila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Analytical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F59E0B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Verification &amp; Compilation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Descriptive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Thematic Coding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Integration &amp; Interpretation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D97706"/>
          </a:solidFill>
          <a:ln w="254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Framework Development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Key Analytical Frameworks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Credibility Perception: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Analyzed through lens of 'embodied persistence'—physical presence at events.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Trust Establishment: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Examined features like transparency of risk and narrative authenticity.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Institutional Framing: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Compared how local vs. international media institutions presented the journalists and their work.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Integration: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Quantitative patterns (e.g., fatality causes) were used to contextualize qualitative themes in testimony.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Experimental Setup &amp; Evaluation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Aspect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Description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Evaluation Metric</a:t>
                      </a:r>
                    </a:p>
                  </a:txBody>
                  <a:tcPr>
                    <a:solidFill>
                      <a:srgbClr val="D9770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158 verified journalist fatalities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Completeness, verification source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Temporal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October 2023 - March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Monthly distribution patterns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Qualitative Sample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Final communications &amp;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Thematic saturation, authenticity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Analysis 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Pattern documentation &amp; framework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Conceptual coherence, explanatory power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Key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Integration of quantitative fatality patterns with qualitative insights into trust and testimony.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Calibri"/>
              </a:defRPr>
            </a:pPr>
            <a:r>
              <a:t>Quantitative Finding: Monthly Fatality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Calibri"/>
              </a:defRPr>
            </a:pPr>
            <a:r>
              <a:t>Quantitative Finding: Demographics &amp; Cause of Death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Gender &amp; Affiliation (n=158)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Primary Cause of Death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Local Media: 123 fatalities (77.8%).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International Media: 21 fatalities (13.3%).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Freelance: 14 fatalities (8.9%).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Male Journalists: 132 fatalities.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Female Journalists: 26 fatalities.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Airstrikes: 121 fatalities (76.6%).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Gunfire: 19 fatalities (12.0%).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Building Collapse: 9 fatalities (5.7%).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Other/Unknown: 9 fatalities (5.7%).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Calibri"/>
              </a:defRPr>
            </a:pPr>
            <a:r>
              <a:t>Quantitative Finding: Geographic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Calibri"/>
              </a:defRPr>
            </a:pPr>
            <a:r>
              <a:t>Qualitative Finding: Themes in Final Testimonies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Embodied Persistence: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Repeated emphasis on 'being there' and continuing to film/document despite immediate danger.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Transparency of Risk:</a:t>
            </a:r>
            <a:r>
              <a:rPr sz="2000" b="0">
                <a:solidFill>
                  <a:srgbClr val="1F2937"/>
                </a:solidFill>
                <a:latin typeface="Calibri"/>
              </a:rPr>
              <a:t> Journalists explicitly communicated the risks they were taking, often in real-time.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Blurring of Roles:</a:t>
            </a:r>
            <a:r>
              <a:rPr sz="2000" b="0">
                <a:solidFill>
                  <a:srgbClr val="1F2937"/>
                </a:solidFill>
                <a:latin typeface="Calibri"/>
              </a:rPr>
              <a:t> Tension between professional reporter and civilian victim was a recurring narrative.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Appeal to Global Audience:</a:t>
            </a:r>
            <a:r>
              <a:rPr sz="2000" b="0">
                <a:solidFill>
                  <a:srgbClr val="1F2937"/>
                </a:solidFill>
                <a:latin typeface="Calibri"/>
              </a:rPr>
              <a:t> Direct addresses to international viewers, urging them to 'see' and 'bear witness'.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Focus on Continuity: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Messaging emphasized the importance of the story continuing beyond their own potential death.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D97706"/>
                </a:solidFill>
                <a:latin typeface="Calibri"/>
              </a:defRPr>
            </a:pPr>
            <a:r>
              <a:t>Case Study: Institutional Framing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Local Media Framing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International Media Framing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Emphasized 'continuity' of the journalistic mission.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Framed journalists as 'colleagues' and 'essential workers'.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Highlighted the technical and professional challenges of reporting.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Focused on the collective loss to Palestinian media.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Often emphasized 'martyrdom' and sacrifice.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Framed journalists as 'brave witnesses' or 'victims'.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Highlighted the extreme personal risk and violence.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D97706"/>
          </a:solidFill>
          <a:ln w="12700">
            <a:solidFill>
              <a:srgbClr val="B4530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Focused on the individual tragedy and the toll on press freedom.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F59E0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Integrated Insight: Trust &amp; Credibility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97706"/>
                </a:solidFill>
              </a:defRPr>
            </a:pPr>
            <a:r>
              <a:t>Visual Proximity &gt; Institutional Affiliation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Audience credibility was more strongly tied to visual evidence from the scene than to the reporter's institutional backing.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97706"/>
                </a:solidFill>
              </a:defRPr>
            </a:pPr>
            <a:r>
              <a:t>Trust Strengthened by Risk Transparency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Explicit communication of danger (e.g., saying 'they are bombing near us') enhanced perceived authenticity and trust.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D97706"/>
                </a:solidFill>
              </a:defRPr>
            </a:pPr>
            <a:r>
              <a:t>Trust Hindered by External Narratives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External political or institutional narratives that delegitimized local sources actively eroded inferred trust among global audiences.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the research on journalistic trust and testimony in the Gaza conflict.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Discussion of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Analysis &amp; Implications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Interpreting the integrated results and their significance for war reporting and epistemic trust.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Interpretation: The 'Eyewitness' Premium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The high fatality rate (76.6% from airstrikes) created conditions where the final testimony carried immense 'eyewitness' weight.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The collapse of infrastructure meant traditional editorial oversight and verification were impossible, shifting trust to the individual reporter's embodied presence.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The tension between neutrality and victimhood was not resolved but became a core feature of the testimony, adding a layer of raw, perceived authenticity.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Institutional framing acted as a lens, but for direct consumers of raw footage (e.g., on social media), the journalist's immediate, risky presence was the primary trust signal.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Impact &amp; Theoretical Applications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Practical Application: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Provides a framework for media organizations to support and understand local journalists in high-risk zones.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Theoretical Application: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Extends theories of epistemic trust (Fricker) into domains of extreme physical risk and institutional failure.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Real-World Impact:</a:t>
            </a:r>
            <a:r>
              <a:rPr sz="2000" b="0">
                <a:solidFill>
                  <a:srgbClr val="1F2937"/>
                </a:solidFill>
                <a:latin typeface="Calibri"/>
              </a:rPr>
              <a:t> Highlights the critical, irreplaceable role of local journalists as epistemic anchors during communication blackouts.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Use Case: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Informs safety protocols and ethical guidelines for news organizations relying on local stringers in conflict areas.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Challenges &amp; Methodological Limitations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Verifying circumstances of each fatality and accessing all final communications was difficult and incomplete.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Emotional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Conducting qualitative analysis on final messages from deceased subjects required rigorous ethical reflection.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Analytical Challenge:</a:t>
            </a:r>
            <a:r>
              <a:rPr sz="2000" b="0">
                <a:solidFill>
                  <a:srgbClr val="1F2937"/>
                </a:solidFill>
                <a:latin typeface="Calibri"/>
              </a:rPr>
              <a:t> Integrating stark quantitative data (death counts) with nuanced qualitative themes risked oversimplification.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 study documents patterns and proposes frameworks; it does not test causal hypotheses, which remains for future work.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Pattern Documentation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Comprehensive quantitative analysis of 158 journalist fatalities, revealing temporal, demographic, and geographic patterns.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Trust Mechanism Analysis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Identifies 'embodied persistence' and visual proximity as key to credibility perception under extreme conditions.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Framing Influence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Shows how institutional framing (local vs. foreign) shapes the visibility and reception of journalistic testimony.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Integrated Methodology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Demonstrates the value of mixing quantitative fatality data with qualitative thematic analysis of final communications.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Longitudinal Study:</a:t>
            </a:r>
            <a:r>
              <a:rPr sz="1800" b="0">
                <a:solidFill>
                  <a:srgbClr val="1F2937"/>
                </a:solidFill>
                <a:latin typeface="Calibri"/>
              </a:rPr>
              <a:t> Track how trust in this specific testimony evolves over time in public memory and historical record.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Comparative Analysis:</a:t>
            </a:r>
            <a:r>
              <a:rPr sz="1800" b="0">
                <a:solidFill>
                  <a:srgbClr val="1F2937"/>
                </a:solidFill>
                <a:latin typeface="Calibri"/>
              </a:rPr>
              <a:t> Apply the developed framework to other contemporary conflicts with high journalist casualty rates.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Audience Reception Study:</a:t>
            </a:r>
            <a:r>
              <a:rPr sz="1800" b="0">
                <a:solidFill>
                  <a:srgbClr val="1F2937"/>
                </a:solidFill>
                <a:latin typeface="Calibri"/>
              </a:rPr>
              <a:t> Empirical research on how global audiences actually process and trust this type of high-risk testimony.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Technology Focus:</a:t>
            </a:r>
            <a:r>
              <a:rPr sz="1800" b="0">
                <a:solidFill>
                  <a:srgbClr val="1F2937"/>
                </a:solidFill>
                <a:latin typeface="Calibri"/>
              </a:rPr>
              <a:t> Investigate the role of specific platforms (e.g., Telegram, Instagram) in disseminating and shaping final testimonies.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D9770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Policy Extension:</a:t>
            </a:r>
            <a:r>
              <a:rPr sz="1800" b="0">
                <a:solidFill>
                  <a:srgbClr val="1F2937"/>
                </a:solidFill>
                <a:latin typeface="Calibri"/>
              </a:rPr>
              <a:t> Develop concrete policy recommendations for protecting journalists and preserving testimony in similar future scenarios.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Limitations &amp;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Bound:</a:t>
            </a:r>
            <a:r>
              <a:rPr sz="2000" b="0">
                <a:solidFill>
                  <a:srgbClr val="1F2937"/>
                </a:solidFill>
                <a:latin typeface="Calibri"/>
              </a:rPr>
              <a:t> Findings are specific to the intense six-month period studied; dynamics may shift in prolonged conflict.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Scope:</a:t>
            </a:r>
            <a:r>
              <a:rPr sz="2000" b="0">
                <a:solidFill>
                  <a:srgbClr val="1F2937"/>
                </a:solidFill>
                <a:latin typeface="Calibri"/>
              </a:rPr>
              <a:t> Relies on verified records; the full spectrum of intimidation, injury, and non-fatal trauma is not captured.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Generalizability: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 unique media environment and political context of Gaza limit direct application elsewhere.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Perspective:</a:t>
            </a:r>
            <a:r>
              <a:rPr sz="2000" b="0">
                <a:solidFill>
                  <a:srgbClr val="1F2937"/>
                </a:solidFill>
                <a:latin typeface="Calibri"/>
              </a:rPr>
              <a:t> Primarily analyzes the testimony and its framing; does not include extensive direct audience perception data.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59E0B"/>
          </a:solidFill>
          <a:ln w="381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D97706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Local journalists in Gaza, facing unprecedented fatalities, became primary epistemic agents through 'embodied persistence'.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D97706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Trust in their testimony was forged through visual proximity and transparency of risk, often outweighing institutional credibility.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D97706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Institutional framings shaped the narrative, but the raw, final communications carried a unique power as moral testimony.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D97706"/>
                </a:solidFill>
              </a:rPr>
              <a:t>✪  </a:t>
            </a:r>
            <a:r>
              <a:rPr sz="1600">
                <a:solidFill>
                  <a:srgbClr val="FFFFFF"/>
                </a:solidFill>
              </a:rPr>
              <a:t>This case redefines the relationship between risk, authenticity, and trust in journalism under conditions of systemic collapse.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Fricker, M. (2007). Epistemic Injustice:</a:t>
            </a:r>
            <a:r>
              <a:rPr sz="2000" b="0">
                <a:solidFill>
                  <a:srgbClr val="1F2937"/>
                </a:solidFill>
                <a:latin typeface="Calibri"/>
              </a:rPr>
              <a:t> Power and the Ethics of Knowing. Oxford University Press.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Margalit, A. (2002). The Ethics of Memory. Harvard University Press.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Tumber, H. (2020). The Routledge Companion to Media and Conflict. Routledge.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Reporters Without Borders (RSF). (2024). Annual Report on Journalists Killed.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Committee to Protect Journalists (CPJ). (2024). Database of Journalist Fatalities.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Additional sources include verified news reports, NGO briefings, and analysis of social media content from October 2023 to March 2024.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We acknowledge the journalists whose work and sacrifice are the subject of this study.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Thanks to the research assistants and institutions that supported data verification and analysis.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This research was conducted under the ethical guidelines for studying traumatic events and victim testimony.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We are grateful for feedback from colleagues in media studies, ethics, and conflict analysis.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and Context of Journalist Fatalities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for Analyzing Journalist Testimony and Trust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and Qualitative Results of the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of Trust, Credibility, and Institutional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 and Implications of Findings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FF"/>
                </a:solidFill>
              </a:defRPr>
            </a:pPr>
            <a:r>
              <a:t>For questions: research.trust@media.shambhala.edu | Project Archive: www.shambhala.edu/gaza-testimony-study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Problem Domain:</a:t>
            </a:r>
            <a:r>
              <a:rPr sz="2000" b="0">
                <a:solidFill>
                  <a:srgbClr val="1F2937"/>
                </a:solidFill>
                <a:latin typeface="Calibri"/>
              </a:rPr>
              <a:t> Unprecedented rate of journalist fatalities in the Gaza conflict from October 2023 to March 2024.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Local journalists served as primary witnesses during communication blackouts and infrastructural collapse.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Current State:</a:t>
            </a:r>
            <a:r>
              <a:rPr sz="2000" b="0">
                <a:solidFill>
                  <a:srgbClr val="1F2937"/>
                </a:solidFill>
                <a:latin typeface="Calibri"/>
              </a:rPr>
              <a:t> Tensions exist between professional journalistic neutrality and the lived experience of victimhood.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How is epistemic trust established when institutional frameworks are compromised and risk is integral to reporting?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Why This Research?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Addresses an unprecedented crisis in war reporting with 158 verified journalist fatalities in six months.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Core Questions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>
                <a:solidFill>
                  <a:srgbClr val="1F2937"/>
                </a:solidFill>
              </a:defRPr>
            </a:pPr>
            <a:r>
              <a:t>How is credibility perceived in final testimonies? What communicative features foster trust under extreme risk? How does institutional framing shape reception?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D97706"/>
                </a:solidFill>
              </a:defRPr>
            </a:pPr>
            <a:r>
              <a:t>Expected Impact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To develop conceptual frameworks for understanding trust in journalistic testimony during high-risk, infrastructurally compromised conflicts.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Theoretical Framework &amp; Related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59E0B"/>
                </a:solidFill>
              </a:defRPr>
            </a:pPr>
            <a:r>
              <a:t>Foundational Theories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B45309"/>
                </a:solidFill>
              </a:defRPr>
            </a:pPr>
            <a:r>
              <a:t>Limitations of Existing Work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Epistemic Trust (Fricker, 2007): Examines how credibility is granted to testifiers.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Moral Witnessing (Margalit, 2002): Focuses on the ethics of bearing witness to atrocities.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War Reporting (Tumber, 2020): Contextualizes the challenges of reporting in conflict zones.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Often focuses on institutional, foreign correspondents rather than local journalists under siege.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Less emphasis on testimony produced under immediate mortal risk and infrastructural collapse.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Limited integration of quantitative fatality patterns with qualitative analysis of testimonial content.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D977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An exploratory mixed-methods case study integrating quantitative description with qualitative interpretation.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Approach:</a:t>
            </a:r>
            <a:r>
              <a:rPr sz="2000" b="0">
                <a:solidFill>
                  <a:srgbClr val="1F2937"/>
                </a:solidFill>
                <a:latin typeface="Calibri"/>
              </a:rPr>
              <a:t> Exploratory mixed-methods case study, explicitly descriptive and interpretive.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Source: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of verified records of 158 journalist fatalities in Gaza (Oct 2023 - Mar 2024).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Data:</a:t>
            </a:r>
            <a:r>
              <a:rPr sz="2000" b="0">
                <a:solidFill>
                  <a:srgbClr val="1F2937"/>
                </a:solidFill>
                <a:latin typeface="Calibri"/>
              </a:rPr>
              <a:t> Thematic analysis of final communications, social media posts, and published reports from deceased journalists.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Statistical software for quantitative analysis; qualitative coding software for thematic analysis.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D97706"/>
                </a:solidFill>
                <a:latin typeface="Calibri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Temporal Focus:</a:t>
            </a:r>
            <a:r>
              <a:rPr sz="2000" b="0">
                <a:solidFill>
                  <a:srgbClr val="1F2937"/>
                </a:solidFill>
                <a:latin typeface="Calibri"/>
              </a:rPr>
              <a:t> Limited to the period from October 2023 to March 2024.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Data 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Analysis based on verified records, which may not capture all incidents or contexts.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Context Specificity: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Findings are specific to the Gaza conflict, affected by historical patterns and geopolitical constraints.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D9770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Generalizability:</a:t>
            </a:r>
            <a:r>
              <a:rPr sz="2000" b="0">
                <a:solidFill>
                  <a:srgbClr val="1F2937"/>
                </a:solidFill>
                <a:latin typeface="Calibri"/>
              </a:rPr>
              <a:t> Caution required when applying insights to other conflicts with different media landscapes.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B4530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D9770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