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Statements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Collective Punishment</c:v>
                </c:pt>
                <c:pt idx="1">
                  <c:v>Civilian Harm</c:v>
                </c:pt>
                <c:pt idx="2">
                  <c:v>Unrestrained Force</c:v>
                </c:pt>
                <c:pt idx="3">
                  <c:v>Dehumanization</c:v>
                </c:pt>
                <c:pt idx="4">
                  <c:v>Forced Displacement</c:v>
                </c:pt>
                <c:pt idx="5">
                  <c:v>Destruction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14</c:v>
                </c:pt>
                <c:pt idx="1">
                  <c:v>12</c:v>
                </c:pt>
                <c:pt idx="2">
                  <c:v>12</c:v>
                </c:pt>
                <c:pt idx="3">
                  <c:v>6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Statements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Collective Punishment + Civilian Harm</c:v>
                </c:pt>
                <c:pt idx="1">
                  <c:v>Unrestrained Force + Civilian Harm</c:v>
                </c:pt>
                <c:pt idx="2">
                  <c:v>Multiple Themes (3+)</c:v>
                </c:pt>
                <c:pt idx="3">
                  <c:v>Dehumanization + Other Themes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</c:v>
                </c:pt>
                <c:pt idx="1">
                  <c:v>6</c:v>
                </c:pt>
                <c:pt idx="2">
                  <c:v>5</c:v>
                </c:pt>
                <c:pt idx="3">
                  <c:v>4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 rot="2700000">
            <a:off x="457200" y="457200"/>
            <a:ext cx="1828800" cy="18288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Cross 3"/>
          <p:cNvSpPr/>
          <p:nvPr/>
        </p:nvSpPr>
        <p:spPr>
          <a:xfrm>
            <a:off x="7315200" y="5029200"/>
            <a:ext cx="1828800" cy="1828800"/>
          </a:xfrm>
          <a:prstGeom prst="plus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 rot="20400000">
            <a:off x="6400800" y="914400"/>
            <a:ext cx="3200400" cy="13716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  <a:latin typeface="Calibri"/>
              </a:defRPr>
            </a:pPr>
            <a:r>
              <a:t>From Holocaust Memory to Holocaust Logic: Linguistic Constructions of Legitimized Violence in Israeli Political Rhetoric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>
                <a:solidFill>
                  <a:srgbClr val="FFFFFF"/>
                </a:solidFill>
                <a:latin typeface="Calibri"/>
              </a:defRPr>
            </a:pPr>
            <a:r>
              <a:t>Alessandro Rossi, Klaus Mueller, Marie Dubois</a:t>
            </a:r>
          </a:p>
          <a:p>
            <a:pPr algn="ctr">
              <a:defRPr sz="2200">
                <a:solidFill>
                  <a:srgbClr val="FFFFFF"/>
                </a:solidFill>
                <a:latin typeface="Calibri"/>
              </a:defRPr>
            </a:pPr>
            <a:r>
              <a:t>Academy of Renaissance, Casterbridge, University of Arts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 Overview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Research design, data collection, and analytical framework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Research Approach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554480" cy="640080"/>
          </a:xfrm>
          <a:prstGeom prst="rect">
            <a:avLst/>
          </a:prstGeom>
          <a:solidFill>
            <a:srgbClr val="BE185D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Data Collection: Curated database of 22 public statements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468880" y="2148840"/>
            <a:ext cx="365760" cy="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834640" y="1828800"/>
            <a:ext cx="1554480" cy="640080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Quantitative Analysis: Frequency and co-occurrence of rhetorical themes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389120" y="2148840"/>
            <a:ext cx="365760" cy="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754880" y="1828800"/>
            <a:ext cx="1554480" cy="640080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Analysis: Discourse analysis of linguistic strategies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6309360" y="2148840"/>
            <a:ext cx="365760" cy="0"/>
          </a:xfrm>
          <a:prstGeom prst="line">
            <a:avLst/>
          </a:prstGeom>
          <a:ln w="381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675120" y="1828800"/>
            <a:ext cx="1554480" cy="640080"/>
          </a:xfrm>
          <a:prstGeom prst="rect">
            <a:avLst/>
          </a:prstGeom>
          <a:solidFill>
            <a:srgbClr val="881337"/>
          </a:solidFill>
          <a:ln w="254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Integration: Mixed-methods interpretation of findings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Data Collection Details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9144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Source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Period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Number of Statements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Speakers Included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Public statements by senior Israeli officials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October - December 2023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22 statements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 key political figures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Official government communications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3-month conflict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Curated database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Multiple institutional contexts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Media transcripts and official releases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Specific conflict escalation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Systematically tagged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Cross-verification with multiple sources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Methodological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85D"/>
                </a:solidFill>
              </a:defRPr>
            </a:pPr>
            <a:r>
              <a:t>Quantitative Component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D1028"/>
                </a:solidFill>
              </a:defRPr>
            </a:pPr>
            <a:r>
              <a:t>Qualitative Component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Frequency analysis of rhetorical themes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Cross-tabulation by speaker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Co-occurrence analysis of multiple tags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Statistical pattern identification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Discourse analysis of linguistic strategies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Interpretation of performative declarations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Contextual understanding of historical references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Framing analysis of institutional constraints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Analytical Categories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Collective punishment:</a:t>
            </a:r>
            <a:r>
              <a:rPr sz="2200" b="0">
                <a:solidFill>
                  <a:srgbClr val="1F2937"/>
                </a:solidFill>
                <a:latin typeface="Calibri"/>
              </a:rPr>
              <a:t> Rhetoric suggesting group responsibility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Civilian harm:</a:t>
            </a:r>
            <a:r>
              <a:rPr sz="2200" b="0">
                <a:solidFill>
                  <a:srgbClr val="1F2937"/>
                </a:solidFill>
                <a:latin typeface="Calibri"/>
              </a:rPr>
              <a:t> Language normalizing or justifying civilian casualties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Unrestrained force:</a:t>
            </a:r>
            <a:r>
              <a:rPr sz="2200" b="0">
                <a:solidFill>
                  <a:srgbClr val="1F2937"/>
                </a:solidFill>
                <a:latin typeface="Calibri"/>
              </a:rPr>
              <a:t> References to unlimited military action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Dehumanization: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Language stripping humanity from targets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Forced displacement:</a:t>
            </a:r>
            <a:r>
              <a:rPr sz="2200" b="0">
                <a:solidFill>
                  <a:srgbClr val="1F2937"/>
                </a:solidFill>
                <a:latin typeface="Calibri"/>
              </a:rPr>
              <a:t> Rhetoric supporting population transfer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Destruction:</a:t>
            </a:r>
            <a:r>
              <a:rPr sz="2200" b="0">
                <a:solidFill>
                  <a:srgbClr val="1F2937"/>
                </a:solidFill>
                <a:latin typeface="Calibri"/>
              </a:rPr>
              <a:t> Language advocating comprehensive destruction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Constraints &amp; Assumptions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Scope Limitations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Analysis limited to specific curated dataset of 22 statements from Oct-Dec 2023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Analytical Boundaries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Study does not provide definitive legal conclusions or causal explanations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Contextual Complexity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Analysis acknowledges intersecting historical narratives, social trauma, and institutional constraints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Quantitative Analysis Results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Quantitative Analysis Results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Statistical patterns and frequency distributions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Theme Frequency Distribution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Speaker-Specific Patterns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Speaker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Statements Analyzed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Most Frequent Themes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Unique Patterns</a:t>
                      </a:r>
                    </a:p>
                  </a:txBody>
                  <a:tcPr>
                    <a:solidFill>
                      <a:srgbClr val="881337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Yoav Gallant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 statements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Civilian harm (6), Collective punishment (6)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Strong emphasis on exceptional measures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Benjamin Netanyahu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 statements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Unrestrained force (high), Civilian harm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Authority construction through historical references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Isaac Herzog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 statements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Collective punishment (consistent)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Institutional framing of responsibility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Benny Gantz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 statement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Multiple themes combined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Integrated rhetorical approach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Theme Co-occurrence Analysis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research structure and key sections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Temporal Patterns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Increased frequency of collective punishment rhetoric in early October statements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Escalation of unrestrained force references during November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Dehumanization language peaks in December statements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Civilian harm rhetoric remains consistently high throughout period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Forced displacement and destruction themes appear in specific contextual moments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Qualitative Discourse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Qualitative Discourse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Linguistic strategies and rhetorical mechanisms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Key Linguistic Strategies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Performative Declarations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Speech acts establishing authority through phrases like 'I have removed all restraints' and 'complete siege'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Collective Responsibility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Rhetoric constructing entire populations as legitimate targets through group attribution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Historical Analogies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Strategic references to Holocaust memory creating moral authority and exceptional circumstances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Authority Construction Mechanisms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Performative speech acts establishing new realities through declaration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Institutional authority leveraged through official positions and titles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Historical memory invoked to create moral legitimacy for actions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Emergency framing establishing exceptional circumstances requiring exceptional measures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Binary opposition construction between 'civilized' and 'barbaric' actors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Case Study Examples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85D"/>
                </a:solidFill>
              </a:defRPr>
            </a:pPr>
            <a:r>
              <a:t>Linguistic Example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D1028"/>
                </a:solidFill>
              </a:defRPr>
            </a:pPr>
            <a:r>
              <a:t>Analytical Interpretation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'I have removed all restraints on the IDF'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'We are fighting human animals'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'Gaza will never return to what it was'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'Complete siege - no electricity, no food, no fuel'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Performative declaration of unlimited force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Dehumanization through animal metaphors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Declaration of permanent transformation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Establishment of comprehensive collective punishment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Historical Memory Integration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Holocaust references used to establish moral high ground and victim status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Historical analogies creating sense of existential threat requiring extreme response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Memory of persecution leveraged to justify preemptive and disproportionate actions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Selective historical recall emphasizing Jewish victimhood while minimizing Palestinian experience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Temporal compression merging past trauma with present conflict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Discussion &amp; Implications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Discussion &amp; Implications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Interpretation of findings and broader significance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Key Findings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Research Questions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Findings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Authority construction mechanisms?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Rhetorical patterns in relation to IHL?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Institutional/cultural frame influence?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BE185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Specific linguistic strategies?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Performative declarations, historical analogies, emergency framing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Systematic co-occurrence of themes violating IHL principles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Holocaust memory frames discourse reception and legitimacy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881337"/>
          </a:solidFill>
          <a:ln w="12700">
            <a:solidFill>
              <a:srgbClr val="6D10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Dehumanization, collective punishment, unrestrained force rhetoric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BE185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Broader Implications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Contributes to understanding how language normalizes violence in conflict settings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Provides methodological framework for analyzing dangerous political speech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Highlights need for accountability mechanisms addressing rhetorical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Demonstrates importance of historical memory in contemporary political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Offers insights for conflict resolution through discourse analysis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Key Contributions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BE185D"/>
          </a:solidFill>
          <a:ln w="38100">
            <a:solidFill>
              <a:srgbClr val="8813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Documents and analyzes rhetorical associations in defined corpus of Israeli political statements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Reveals systematic co-occurrence of rhetorical themes normalizing civilian harm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Identifies specific linguistic strategies constructing authority through performative declarations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Contributes to scholarly conversation through innovative mixed-methods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881337"/>
                </a:solidFill>
              </a:rPr>
              <a:t>◆  </a:t>
            </a:r>
            <a:r>
              <a:rPr sz="1800">
                <a:solidFill>
                  <a:srgbClr val="FFFFFF"/>
                </a:solidFill>
              </a:rPr>
              <a:t>Provides insights into historical memory's interaction with contemporary political rhetoric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Introduction and Background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Methodology and Data Collection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Quantitative Analysis of Rhetorical Themes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Qualitative Discourse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Discussion and Conclusion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29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FF"/>
                </a:solidFill>
              </a:defRPr>
            </a:pPr>
            <a:r>
              <a:t>research@academy-renaissance.edu | Questions &amp; Discussion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8813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 &amp; Background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Problem domain, current state, and research gap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Current Research Landscape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Political discourse in conflict zones remains understudied from linguistic perspective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Existing research focuses primarily on legal frameworks rather than rhetorical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Limited mixed-methods approaches combining quantitative and qualitative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Gap in understanding how historical memory informs contemporary political speech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Research Gap &amp; Challenge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E185D"/>
                </a:solidFill>
              </a:defRPr>
            </a:pPr>
            <a:r>
              <a:t>Existing Limitations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D1028"/>
                </a:solidFill>
              </a:defRPr>
            </a:pPr>
            <a:r>
              <a:t>Our Research Focus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Predominantly legal rather than linguistic analysis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Limited systematic examination of rhetorical patterns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Few studies on authority construction in wartime speech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Insufficient attention to historical memory's role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◆  Linguistic patterns in political rhetoric during armed conflict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Systematic analysis of authority construction mechanisms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Mixed-methods approach to discourse analysis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◆  Examination of Holocaust memory's influence on contemporary discourse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Motivation &amp;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Research Importance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Understanding how language legitimizes violence during conflict contributes to accountability mechanisms and dangerous speech frameworks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Key Objectives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Document rhetorical associations in Israeli political statements from Oct-Dec 2023 and analyze linguistic patterns of authority construction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881337"/>
                </a:solidFill>
              </a:defRPr>
            </a:pPr>
            <a:r>
              <a:t>Expected 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Contribute to scholarly conversation on political discourse in conflict through systematic mixed-methods analysis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Research Questions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How does wartime political speech construct authority and normalize civilian harm?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What rhetorical patterns emerge in relation to international humanitarian law frameworks?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How do institutional and cultural frames influence discourse reception?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>
                <a:solidFill>
                  <a:srgbClr val="1F2937"/>
                </a:solidFill>
                <a:latin typeface="Calibri"/>
              </a:rPr>
              <a:t>What specific linguistic strategies are employed to legitimize exceptional measures?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BE185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400" b="1">
                <a:solidFill>
                  <a:srgbClr val="881337"/>
                </a:solidFill>
                <a:latin typeface="Calibri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Saslow (2016):</a:t>
            </a:r>
            <a:r>
              <a:rPr sz="2200" b="0">
                <a:solidFill>
                  <a:srgbClr val="1F2937"/>
                </a:solidFill>
                <a:latin typeface="Calibri"/>
              </a:rPr>
              <a:t> Public element in incitement and dangerous speech frameworks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Timermann:</a:t>
            </a:r>
            <a:r>
              <a:rPr sz="2200" b="0">
                <a:solidFill>
                  <a:srgbClr val="1F2937"/>
                </a:solidFill>
                <a:latin typeface="Calibri"/>
              </a:rPr>
              <a:t> Counteracting hate speech through legal and social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Moses (2021):</a:t>
            </a:r>
            <a:r>
              <a:rPr sz="2200" b="0">
                <a:solidFill>
                  <a:srgbClr val="1F2937"/>
                </a:solidFill>
                <a:latin typeface="Calibri"/>
              </a:rPr>
              <a:t> Genocide studies and Holocaust memory intersections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Segal (2024):</a:t>
            </a:r>
            <a:r>
              <a:rPr sz="2200" b="0">
                <a:solidFill>
                  <a:srgbClr val="1F2937"/>
                </a:solidFill>
                <a:latin typeface="Calibri"/>
              </a:rPr>
              <a:t> Settler colonialism and antisemitism in political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200">
                <a:solidFill>
                  <a:srgbClr val="881337"/>
                </a:solidFill>
                <a:latin typeface="Calibri"/>
              </a:rPr>
              <a:t>◆  </a:t>
            </a:r>
            <a:r>
              <a:rPr sz="2200" b="1">
                <a:solidFill>
                  <a:srgbClr val="1F2937"/>
                </a:solidFill>
                <a:latin typeface="Calibri"/>
              </a:rPr>
              <a:t>Jansen (2014):</a:t>
            </a:r>
            <a:r>
              <a:rPr sz="2200" b="0">
                <a:solidFill>
                  <a:srgbClr val="1F2937"/>
                </a:solidFill>
                <a:latin typeface="Calibri"/>
              </a:rPr>
              <a:t> Free speech limitations in genocide denial contexts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6D10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8813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